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37"/>
  </p:notesMasterIdLst>
  <p:handoutMasterIdLst>
    <p:handoutMasterId r:id="rId38"/>
  </p:handoutMasterIdLst>
  <p:sldIdLst>
    <p:sldId id="314" r:id="rId4"/>
    <p:sldId id="355" r:id="rId5"/>
    <p:sldId id="334" r:id="rId6"/>
    <p:sldId id="383" r:id="rId7"/>
    <p:sldId id="356" r:id="rId8"/>
    <p:sldId id="339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78" r:id="rId31"/>
    <p:sldId id="379" r:id="rId32"/>
    <p:sldId id="380" r:id="rId33"/>
    <p:sldId id="381" r:id="rId34"/>
    <p:sldId id="382" r:id="rId35"/>
    <p:sldId id="327" r:id="rId36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A1DD"/>
    <a:srgbClr val="0072DF"/>
    <a:srgbClr val="0073F2"/>
    <a:srgbClr val="F26F21"/>
    <a:srgbClr val="00B09B"/>
    <a:srgbClr val="01BFF1"/>
    <a:srgbClr val="00C1F4"/>
    <a:srgbClr val="FCAE17"/>
    <a:srgbClr val="003E81"/>
    <a:srgbClr val="28466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17" autoAdjust="0"/>
    <p:restoredTop sz="96395" autoAdjust="0"/>
  </p:normalViewPr>
  <p:slideViewPr>
    <p:cSldViewPr showGuides="1">
      <p:cViewPr varScale="1">
        <p:scale>
          <a:sx n="92" d="100"/>
          <a:sy n="92" d="100"/>
        </p:scale>
        <p:origin x="-888" y="-108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" y="2830"/>
            <a:ext cx="9142497" cy="51433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-2110"/>
            <a:ext cx="1350987" cy="51477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10" Type="http://schemas.openxmlformats.org/officeDocument/2006/relationships/image" Target="../media/image35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12 уроков для 21 века: актуальные проблемы современного образования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4932041" y="2715766"/>
            <a:ext cx="3892522" cy="1980219"/>
          </a:xfrm>
        </p:spPr>
        <p:txBody>
          <a:bodyPr>
            <a:normAutofit/>
          </a:bodyPr>
          <a:lstStyle/>
          <a:p>
            <a:r>
              <a:rPr lang="ru-RU" sz="1000" i="1" dirty="0" smtClean="0"/>
              <a:t>Алексеев С.В., доктор педагогических наук, профессор,</a:t>
            </a:r>
          </a:p>
          <a:p>
            <a:r>
              <a:rPr lang="ru-RU" sz="1000" i="1" dirty="0" smtClean="0"/>
              <a:t>                           директор Института общего образования</a:t>
            </a:r>
          </a:p>
          <a:p>
            <a:r>
              <a:rPr lang="ru-RU" sz="1000" i="1" dirty="0" smtClean="0"/>
              <a:t>                             СПб АППО имени К.Д.Ушинского</a:t>
            </a:r>
            <a:endParaRPr lang="ru-RU" sz="1000" i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7" name="Рисунок 6" descr="https://avatars.mds.yandex.net/i?id=0b53896edb59df4c7dc42d2062d13e4991def86e-9555580-images-thumbs&amp;n=13"/>
          <p:cNvPicPr>
            <a:picLocks/>
          </p:cNvPicPr>
          <p:nvPr/>
        </p:nvPicPr>
        <p:blipFill>
          <a:blip r:embed="rId3" cstate="print"/>
          <a:srcRect l="29092" r="29092"/>
          <a:stretch>
            <a:fillRect/>
          </a:stretch>
        </p:blipFill>
        <p:spPr bwMode="auto">
          <a:xfrm>
            <a:off x="1367644" y="0"/>
            <a:ext cx="321926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9975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2.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38988" t="13492" r="23018" b="13095"/>
          <a:stretch>
            <a:fillRect/>
          </a:stretch>
        </p:blipFill>
        <p:spPr bwMode="auto">
          <a:xfrm>
            <a:off x="3239852" y="87474"/>
            <a:ext cx="4464040" cy="485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3.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36713" t="13492" r="22059" b="11026"/>
          <a:stretch>
            <a:fillRect/>
          </a:stretch>
        </p:blipFill>
        <p:spPr bwMode="auto">
          <a:xfrm>
            <a:off x="3203848" y="123479"/>
            <a:ext cx="4609790" cy="502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Образовательная экосистема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8730" r="23549" b="17460"/>
          <a:stretch>
            <a:fillRect/>
          </a:stretch>
        </p:blipFill>
        <p:spPr bwMode="auto">
          <a:xfrm>
            <a:off x="1979712" y="1023578"/>
            <a:ext cx="6229542" cy="411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4.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40864" t="15873" r="24223" b="10714"/>
          <a:stretch>
            <a:fillRect/>
          </a:stretch>
        </p:blipFill>
        <p:spPr bwMode="auto">
          <a:xfrm>
            <a:off x="3275856" y="0"/>
            <a:ext cx="396044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В.И.Вернадский –концепция ноосферы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5952" r="24293" b="21429"/>
          <a:stretch>
            <a:fillRect/>
          </a:stretch>
        </p:blipFill>
        <p:spPr bwMode="auto">
          <a:xfrm>
            <a:off x="2159732" y="1167594"/>
            <a:ext cx="5652627" cy="397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5.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40436" t="10714" r="24295" b="18043"/>
          <a:stretch>
            <a:fillRect/>
          </a:stretch>
        </p:blipFill>
        <p:spPr bwMode="auto">
          <a:xfrm>
            <a:off x="2735796" y="0"/>
            <a:ext cx="403244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Экология культуры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7937" r="20816" b="12611"/>
          <a:stretch>
            <a:fillRect/>
          </a:stretch>
        </p:blipFill>
        <p:spPr bwMode="auto">
          <a:xfrm>
            <a:off x="1979712" y="1023579"/>
            <a:ext cx="6128415" cy="411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6.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39680" t="12698" r="22307" b="12135"/>
          <a:stretch>
            <a:fillRect/>
          </a:stretch>
        </p:blipFill>
        <p:spPr bwMode="auto">
          <a:xfrm>
            <a:off x="3023828" y="81431"/>
            <a:ext cx="4081002" cy="506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Институт образования взрослых РАО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12301" r="61154" b="11905"/>
          <a:stretch>
            <a:fillRect/>
          </a:stretch>
        </p:blipFill>
        <p:spPr bwMode="auto">
          <a:xfrm>
            <a:off x="2987824" y="879562"/>
            <a:ext cx="3960440" cy="42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7.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40922" t="13095" r="21807" b="11332"/>
          <a:stretch>
            <a:fillRect/>
          </a:stretch>
        </p:blipFill>
        <p:spPr bwMode="auto">
          <a:xfrm>
            <a:off x="3131840" y="87474"/>
            <a:ext cx="3816423" cy="505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4"/>
          </p:nvPr>
        </p:nvSpPr>
        <p:spPr/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95637" y="-36951"/>
            <a:ext cx="3564396" cy="480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4718" y="42488"/>
            <a:ext cx="3447701" cy="465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Образование в интересах устойчивого развития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13492" r="23301" b="11508"/>
          <a:stretch>
            <a:fillRect/>
          </a:stretch>
        </p:blipFill>
        <p:spPr bwMode="auto">
          <a:xfrm>
            <a:off x="2159732" y="1023578"/>
            <a:ext cx="5760639" cy="392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Проблемы педагогики: разные позиции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7" y="1167594"/>
            <a:ext cx="147616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3829" y="1167595"/>
            <a:ext cx="1512168" cy="154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8004" y="1167595"/>
            <a:ext cx="1656184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192" y="1131590"/>
            <a:ext cx="194421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8344" y="2823778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5856" y="2787774"/>
            <a:ext cx="1332148" cy="126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8024" y="2787774"/>
            <a:ext cx="12601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28184" y="2787774"/>
            <a:ext cx="118813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35696" y="2787774"/>
            <a:ext cx="12601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8.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40599" t="10317" r="22497" b="18640"/>
          <a:stretch>
            <a:fillRect/>
          </a:stretch>
        </p:blipFill>
        <p:spPr bwMode="auto">
          <a:xfrm>
            <a:off x="2843808" y="0"/>
            <a:ext cx="4680520" cy="498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А.П.Чехов о воспитании…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9921" r="23942" b="12972"/>
          <a:stretch>
            <a:fillRect/>
          </a:stretch>
        </p:blipFill>
        <p:spPr bwMode="auto">
          <a:xfrm>
            <a:off x="2015717" y="1023578"/>
            <a:ext cx="558062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9.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38739" t="10317" r="21810" b="20543"/>
          <a:stretch>
            <a:fillRect/>
          </a:stretch>
        </p:blipFill>
        <p:spPr bwMode="auto">
          <a:xfrm>
            <a:off x="2879812" y="0"/>
            <a:ext cx="4284476" cy="502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10.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39485" t="17460" r="23267" b="11905"/>
          <a:stretch>
            <a:fillRect/>
          </a:stretch>
        </p:blipFill>
        <p:spPr bwMode="auto">
          <a:xfrm>
            <a:off x="3131840" y="0"/>
            <a:ext cx="432048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11.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42164" t="11905" r="21562" b="17681"/>
          <a:stretch>
            <a:fillRect/>
          </a:stretch>
        </p:blipFill>
        <p:spPr bwMode="auto">
          <a:xfrm>
            <a:off x="3131840" y="87474"/>
            <a:ext cx="4608512" cy="505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Методика школьного образования: разные позиции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1239602"/>
            <a:ext cx="16921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3928" y="1239602"/>
            <a:ext cx="1617143" cy="18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8144" y="1239602"/>
            <a:ext cx="1791522" cy="178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5696" y="3111810"/>
            <a:ext cx="1836204" cy="189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39952" y="3147814"/>
            <a:ext cx="2103411" cy="184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8244" y="3111810"/>
            <a:ext cx="1908212" cy="17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Новые технологии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1668" t="17064" r="23300" b="10714"/>
          <a:stretch>
            <a:fillRect/>
          </a:stretch>
        </p:blipFill>
        <p:spPr bwMode="auto">
          <a:xfrm>
            <a:off x="2159732" y="879562"/>
            <a:ext cx="6012668" cy="414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12.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40674" t="15476" r="23801" b="11342"/>
          <a:stretch>
            <a:fillRect/>
          </a:stretch>
        </p:blipFill>
        <p:spPr bwMode="auto">
          <a:xfrm>
            <a:off x="3167844" y="0"/>
            <a:ext cx="3960440" cy="505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12 уроков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Введение: приглашение к дискуссии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Урок 1. Будущее, которое мы хотим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Урок 2. Отражение четвертой промышленной революции в образовании: проблема </a:t>
            </a:r>
            <a:r>
              <a:rPr lang="ru-RU" dirty="0" err="1" smtClean="0"/>
              <a:t>цифровизации_</a:t>
            </a:r>
            <a:r>
              <a:rPr lang="ru-RU" dirty="0" smtClean="0"/>
              <a:t>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Урок 3. От природной экосистемы – к  образовательной </a:t>
            </a:r>
            <a:r>
              <a:rPr lang="ru-RU" dirty="0" err="1" smtClean="0"/>
              <a:t>экосистеме_</a:t>
            </a:r>
            <a:endParaRPr lang="ru-RU" dirty="0" smtClean="0"/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Урок 4. Эволюция идей в работах Римского Клуба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Урок 5. Гуманитарный подход в современном образовании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Урок 6. Образование в течение всей жизни: непрерывное образование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Урок 7. Образование, которое мы  хотим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Урок 8. Проблема воспитания: традиции и инновации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Урок 9. Качество жизни. Качество образования. Управление качеством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Урок 10. На пути к безопасной, здоровой и благополучной школе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Урок 11. Инновации в методике предметного образования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Урок 12. От умной школы к умному городу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Заключение: приглашение к самооценке</a:t>
            </a:r>
          </a:p>
          <a:p>
            <a:endParaRPr lang="ru-RU" dirty="0"/>
          </a:p>
        </p:txBody>
      </p:sp>
      <p:pic>
        <p:nvPicPr>
          <p:cNvPr id="5" name="Рисунок 4" descr="https://fotoknigin.ru/wp-content/uploads/2018/01/IMG_1245-cop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0172" y="3651870"/>
            <a:ext cx="2826197" cy="149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skazka-arkhyz.ru/wp-content/uploads/5/e/e/5eee0c82cdaca09cde1534e9e9da0ba6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216" y="87474"/>
            <a:ext cx="2483768" cy="170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Зеленые школы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12698" r="22804" b="10714"/>
          <a:stretch>
            <a:fillRect/>
          </a:stretch>
        </p:blipFill>
        <p:spPr bwMode="auto">
          <a:xfrm>
            <a:off x="1943708" y="987574"/>
            <a:ext cx="5976664" cy="41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Методический инструментарий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10714" r="24293" b="12698"/>
          <a:stretch>
            <a:fillRect/>
          </a:stretch>
        </p:blipFill>
        <p:spPr bwMode="auto">
          <a:xfrm>
            <a:off x="2321846" y="1148530"/>
            <a:ext cx="5094470" cy="372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Приглашение к самооценке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12301" r="22660" b="14683"/>
          <a:stretch>
            <a:fillRect/>
          </a:stretch>
        </p:blipFill>
        <p:spPr bwMode="auto">
          <a:xfrm>
            <a:off x="2123728" y="1167594"/>
            <a:ext cx="529258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48D1FE5F-B4B9-4EBC-B92D-D8A9FC470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="" xmlns:a16="http://schemas.microsoft.com/office/drawing/2014/main" id="{011A62BC-0746-4FFD-822C-99A8E76147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824028" y="2371193"/>
            <a:ext cx="4036539" cy="2772307"/>
          </a:xfrm>
        </p:spPr>
        <p:txBody>
          <a:bodyPr/>
          <a:lstStyle/>
          <a:p>
            <a:endParaRPr lang="ru-RU" dirty="0" smtClean="0"/>
          </a:p>
          <a:p>
            <a:pPr algn="ctr"/>
            <a:r>
              <a:rPr lang="ru-RU" b="1" dirty="0" smtClean="0"/>
              <a:t>До новых встреч!</a:t>
            </a:r>
            <a:endParaRPr lang="ru-RU" b="1" dirty="0"/>
          </a:p>
        </p:txBody>
      </p:sp>
      <p:sp>
        <p:nvSpPr>
          <p:cNvPr id="8" name="Рисунок 7"/>
          <p:cNvSpPr>
            <a:spLocks noGrp="1"/>
          </p:cNvSpPr>
          <p:nvPr>
            <p:ph type="pic" idx="14"/>
          </p:nvPr>
        </p:nvSpPr>
        <p:spPr>
          <a:xfrm>
            <a:off x="1295636" y="303498"/>
            <a:ext cx="3219260" cy="5143500"/>
          </a:xfrm>
          <a:prstGeom prst="roundRect">
            <a:avLst>
              <a:gd name="adj" fmla="val 10000"/>
            </a:avLst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="" xmlns:p14="http://schemas.microsoft.com/office/powerpoint/2010/main" val="1822306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Приглашение к дискуссии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                               </a:t>
            </a:r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5676" y="2859782"/>
            <a:ext cx="1125430" cy="118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Yuval Noah Harari phot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67594"/>
            <a:ext cx="1085762" cy="129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951820" y="1203598"/>
            <a:ext cx="39061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50" dirty="0" smtClean="0">
                <a:latin typeface="Calibri" pitchFamily="34" charset="0"/>
                <a:ea typeface="MyriadPro-Regular" charset="-128"/>
                <a:cs typeface="Times New Roman" pitchFamily="18" charset="0"/>
              </a:rPr>
              <a:t>Работа «21 урок для 21 века» </a:t>
            </a:r>
            <a:r>
              <a:rPr lang="ru-RU" sz="1050" dirty="0" err="1" smtClean="0">
                <a:latin typeface="Calibri" pitchFamily="34" charset="0"/>
                <a:ea typeface="MyriadPro-Regular" charset="-128"/>
                <a:cs typeface="Times New Roman" pitchFamily="18" charset="0"/>
              </a:rPr>
              <a:t>Ю.Харари</a:t>
            </a:r>
            <a:r>
              <a:rPr lang="ru-RU" sz="1050" dirty="0" smtClean="0">
                <a:latin typeface="Calibri" pitchFamily="34" charset="0"/>
                <a:ea typeface="MyriadPro-Regular" charset="-128"/>
                <a:cs typeface="Times New Roman" pitchFamily="18" charset="0"/>
              </a:rPr>
              <a:t>  предлагает 21 проблему современного мира, обозначенную в достаточно обобщенных формулировках: крушение иллюзий; работа; свобода; равенство; сообщество; цивилизация; национализм; религия; иммиграция; отчаяние и надежда; терроризм; война; скромность; невежество; справедливость; </a:t>
            </a:r>
            <a:r>
              <a:rPr lang="ru-RU" sz="1050" dirty="0" err="1" smtClean="0">
                <a:latin typeface="Calibri" pitchFamily="34" charset="0"/>
                <a:ea typeface="MyriadPro-Regular" charset="-128"/>
                <a:cs typeface="Times New Roman" pitchFamily="18" charset="0"/>
              </a:rPr>
              <a:t>постправда</a:t>
            </a:r>
            <a:r>
              <a:rPr lang="ru-RU" sz="1050" dirty="0" smtClean="0">
                <a:latin typeface="Calibri" pitchFamily="34" charset="0"/>
                <a:ea typeface="MyriadPro-Regular" charset="-128"/>
                <a:cs typeface="Times New Roman" pitchFamily="18" charset="0"/>
              </a:rPr>
              <a:t>; научная фантастика; гибкость мышления; образование; смысл; медитация.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23828" y="2643758"/>
            <a:ext cx="43742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 smtClean="0"/>
          </a:p>
          <a:p>
            <a:pPr algn="just"/>
            <a:r>
              <a:rPr lang="ru-RU" sz="1000" dirty="0" smtClean="0"/>
              <a:t>Обращаясь к современной молодежи, величайший ученый современности Стивен </a:t>
            </a:r>
            <a:r>
              <a:rPr lang="ru-RU" sz="1000" dirty="0" err="1" smtClean="0"/>
              <a:t>Хокинг</a:t>
            </a:r>
            <a:r>
              <a:rPr lang="ru-RU" sz="1000" dirty="0" smtClean="0"/>
              <a:t> отметил: «С уверенностью могу сказать, что их (имеется в виду ≪молодежи) будущее зависит от науки и технологий в гораздо большей степени, чем у предыдущих поколений. Им придется обладать более глубокими научными знаниями, чем раньше, потому что наука беспрецедентным образом станет частью их повседневной жизни».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Приглашаю на уроки…</a:t>
            </a:r>
            <a:endParaRPr lang="ru-RU" sz="1800" b="1" dirty="0"/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8349847E-F5A9-4F3D-8E8C-267C580A8E2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295636" y="0"/>
            <a:ext cx="3219260" cy="5143500"/>
          </a:xfrm>
        </p:spPr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6800" cy="274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372512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Урок 1.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4" name="Объект 3">
            <a:extLst>
              <a:ext uri="{FF2B5EF4-FFF2-40B4-BE49-F238E27FC236}">
                <a16:creationId xmlns="" xmlns:a16="http://schemas.microsoft.com/office/drawing/2014/main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1692463" y="1354999"/>
            <a:ext cx="6983993" cy="3247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l="37724" t="13492" r="23052" b="10696"/>
          <a:stretch>
            <a:fillRect/>
          </a:stretch>
        </p:blipFill>
        <p:spPr bwMode="auto">
          <a:xfrm>
            <a:off x="3203848" y="0"/>
            <a:ext cx="4073636" cy="495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003620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Модели мира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18254" r="20469" b="10317"/>
          <a:stretch>
            <a:fillRect/>
          </a:stretch>
        </p:blipFill>
        <p:spPr bwMode="auto">
          <a:xfrm>
            <a:off x="1727684" y="1347614"/>
            <a:ext cx="6408712" cy="363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Устойчивое развитие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5952" r="22553" b="17064"/>
          <a:stretch>
            <a:fillRect/>
          </a:stretch>
        </p:blipFill>
        <p:spPr bwMode="auto">
          <a:xfrm>
            <a:off x="1691680" y="1122364"/>
            <a:ext cx="6196567" cy="4021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Продолжаем обсуждать…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7937" r="20320" b="13492"/>
          <a:stretch>
            <a:fillRect/>
          </a:stretch>
        </p:blipFill>
        <p:spPr bwMode="auto">
          <a:xfrm>
            <a:off x="1583668" y="1275606"/>
            <a:ext cx="64807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13482</TotalTime>
  <Words>447</Words>
  <Application>Microsoft Office PowerPoint</Application>
  <PresentationFormat>Экран (16:9)</PresentationFormat>
  <Paragraphs>112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12 уроков для 21 века: актуальные проблемы современного образования</vt:lpstr>
      <vt:lpstr>Слайд 2</vt:lpstr>
      <vt:lpstr> 12 уроков</vt:lpstr>
      <vt:lpstr>Приглашение к дискуссии</vt:lpstr>
      <vt:lpstr> </vt:lpstr>
      <vt:lpstr>Урок 1.</vt:lpstr>
      <vt:lpstr>Модели мира</vt:lpstr>
      <vt:lpstr>Устойчивое развитие</vt:lpstr>
      <vt:lpstr>Продолжаем обсуждать…</vt:lpstr>
      <vt:lpstr>Урок 2.</vt:lpstr>
      <vt:lpstr>Урок 3.</vt:lpstr>
      <vt:lpstr>Образовательная экосистема</vt:lpstr>
      <vt:lpstr>Урок 4.</vt:lpstr>
      <vt:lpstr>В.И.Вернадский –концепция ноосферы</vt:lpstr>
      <vt:lpstr>Урок 5.</vt:lpstr>
      <vt:lpstr>Экология культуры</vt:lpstr>
      <vt:lpstr>Урок 6.</vt:lpstr>
      <vt:lpstr>Институт образования взрослых РАО</vt:lpstr>
      <vt:lpstr>Урок 7.</vt:lpstr>
      <vt:lpstr>Образование в интересах устойчивого развития</vt:lpstr>
      <vt:lpstr>Проблемы педагогики: разные позиции</vt:lpstr>
      <vt:lpstr>Урок 8.</vt:lpstr>
      <vt:lpstr>А.П.Чехов о воспитании…</vt:lpstr>
      <vt:lpstr>Урок 9.</vt:lpstr>
      <vt:lpstr>Урок 10.</vt:lpstr>
      <vt:lpstr>Урок 11.</vt:lpstr>
      <vt:lpstr>Методика школьного образования: разные позиции</vt:lpstr>
      <vt:lpstr>Новые технологии </vt:lpstr>
      <vt:lpstr>Урок 12.</vt:lpstr>
      <vt:lpstr>Зеленые школы</vt:lpstr>
      <vt:lpstr>Методический инструментарий</vt:lpstr>
      <vt:lpstr>Приглашение к самооценке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3</cp:lastModifiedBy>
  <cp:revision>359</cp:revision>
  <cp:lastPrinted>2017-03-30T08:39:18Z</cp:lastPrinted>
  <dcterms:created xsi:type="dcterms:W3CDTF">2017-03-23T13:26:11Z</dcterms:created>
  <dcterms:modified xsi:type="dcterms:W3CDTF">2024-06-10T04:55:33Z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