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37"/>
  </p:notesMasterIdLst>
  <p:sldIdLst>
    <p:sldId id="256" r:id="rId2"/>
    <p:sldId id="312" r:id="rId3"/>
    <p:sldId id="313" r:id="rId4"/>
    <p:sldId id="315" r:id="rId5"/>
    <p:sldId id="278" r:id="rId6"/>
    <p:sldId id="279" r:id="rId7"/>
    <p:sldId id="280" r:id="rId8"/>
    <p:sldId id="303" r:id="rId9"/>
    <p:sldId id="304" r:id="rId10"/>
    <p:sldId id="316" r:id="rId11"/>
    <p:sldId id="281" r:id="rId12"/>
    <p:sldId id="282" r:id="rId13"/>
    <p:sldId id="314" r:id="rId14"/>
    <p:sldId id="305" r:id="rId15"/>
    <p:sldId id="293" r:id="rId16"/>
    <p:sldId id="285" r:id="rId17"/>
    <p:sldId id="286" r:id="rId18"/>
    <p:sldId id="307" r:id="rId19"/>
    <p:sldId id="309" r:id="rId20"/>
    <p:sldId id="310" r:id="rId21"/>
    <p:sldId id="317" r:id="rId22"/>
    <p:sldId id="283" r:id="rId23"/>
    <p:sldId id="284" r:id="rId24"/>
    <p:sldId id="306" r:id="rId25"/>
    <p:sldId id="290" r:id="rId26"/>
    <p:sldId id="291" r:id="rId27"/>
    <p:sldId id="295" r:id="rId28"/>
    <p:sldId id="296" r:id="rId29"/>
    <p:sldId id="292" r:id="rId30"/>
    <p:sldId id="287" r:id="rId31"/>
    <p:sldId id="289" r:id="rId32"/>
    <p:sldId id="311" r:id="rId33"/>
    <p:sldId id="294" r:id="rId34"/>
    <p:sldId id="261" r:id="rId35"/>
    <p:sldId id="26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FFE"/>
    <a:srgbClr val="16625C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5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6956B-68AA-405F-A570-C5E19597BB16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5C4D4A-9179-440E-B027-8F723C0602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021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C4D4A-9179-440E-B027-8F723C06029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883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64716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9520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463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48289B-0B8E-46BF-BF1C-4EF2FB73C3BE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704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13178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7163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8289B-0B8E-46BF-BF1C-4EF2FB73C3BE}" type="datetimeFigureOut">
              <a:rPr lang="ru-RU" smtClean="0"/>
              <a:t>16.05.2024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95280-2C92-4E95-95EE-BB8BC0E96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799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5166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ejWl9IlGabs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jWl9IlGab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52445" y="5945594"/>
            <a:ext cx="909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u="none" strike="noStrike" dirty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2024 г.</a:t>
            </a:r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92211" y="2538697"/>
            <a:ext cx="86816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0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Заметки на полях</a:t>
            </a:r>
          </a:p>
          <a:p>
            <a:pPr algn="r"/>
            <a:r>
              <a:rPr lang="ru-RU" sz="2400" b="1" i="0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 </a:t>
            </a:r>
          </a:p>
          <a:p>
            <a:pPr algn="r"/>
            <a:r>
              <a:rPr lang="ru-RU" sz="2400" b="1" i="0" u="none" strike="noStrike" dirty="0" smtClean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ru-RU" b="1" dirty="0"/>
              <a:t>Всероссийский конкурс (с международным участием) методических материалов для системы общего образования «Этнокультурные образы в экологическом образовании для устойчивого развития»</a:t>
            </a:r>
            <a:endParaRPr lang="ru-RU" sz="2400" dirty="0"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0628" y="207506"/>
            <a:ext cx="104372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/>
              <a:t>Российское сетевое педагогическое партнерство «Учимся жить устойчиво в глобальном мире: Экология. Здоровье. Безопасность</a:t>
            </a:r>
            <a:r>
              <a:rPr lang="ru-RU" dirty="0" smtClean="0"/>
              <a:t>!»</a:t>
            </a:r>
            <a:endParaRPr lang="ru-RU" dirty="0"/>
          </a:p>
          <a:p>
            <a:pPr lvl="0" algn="ctr"/>
            <a:r>
              <a:rPr lang="ru-RU" dirty="0"/>
              <a:t>Партнерство кафедры ЮНЕСКО «Экологическое образование для устойчивого развития в глобальном мире</a:t>
            </a:r>
            <a:r>
              <a:rPr lang="ru-RU" dirty="0" smtClean="0"/>
              <a:t>»</a:t>
            </a:r>
            <a:endParaRPr lang="ru-RU" dirty="0"/>
          </a:p>
          <a:p>
            <a:pPr lvl="0" algn="ctr"/>
            <a:r>
              <a:rPr lang="ru-RU" dirty="0"/>
              <a:t>МАУ информационно-методический центр г. </a:t>
            </a:r>
            <a:r>
              <a:rPr lang="ru-RU" dirty="0" smtClean="0"/>
              <a:t>Томска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8082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32510" y="121052"/>
            <a:ext cx="5116946" cy="5365348"/>
          </a:xfrm>
        </p:spPr>
        <p:txBody>
          <a:bodyPr>
            <a:normAutofit fontScale="92500"/>
          </a:bodyPr>
          <a:lstStyle/>
          <a:p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b="1" dirty="0" smtClean="0"/>
              <a:t>Заметка на полях конкурса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Как раскрыть идеи устойчивого развития в содержании работы со сказкой, в обсуждении, моделировании диалога с обучающимися?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Как превратить сказку в «зеленую аксиому», образ-символ самой идеи устойчивого развития?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889" y="344033"/>
            <a:ext cx="5927459" cy="592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00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782" y="223951"/>
            <a:ext cx="10515600" cy="1325563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16625C"/>
                </a:solidFill>
                <a:latin typeface="Century Gothic" panose="020B0502020202020204" pitchFamily="34" charset="0"/>
                <a:ea typeface="+mn-ea"/>
                <a:cs typeface="+mn-cs"/>
              </a:rPr>
              <a:t>Эвенкийская сказка «Как журавли стали небесными оленями»</a:t>
            </a:r>
            <a:br>
              <a:rPr lang="ru-RU" sz="1800" b="1" dirty="0">
                <a:solidFill>
                  <a:srgbClr val="16625C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ru-RU" sz="1800" b="1" dirty="0">
                <a:solidFill>
                  <a:srgbClr val="16625C"/>
                </a:solidFill>
                <a:latin typeface="Century Gothic" panose="020B0502020202020204" pitchFamily="34" charset="0"/>
                <a:ea typeface="+mn-ea"/>
                <a:cs typeface="+mn-cs"/>
              </a:rPr>
              <a:t> «Зелёная аксиома»: Необходимость сохранения природного и культурного разнообразия как базовое условие выживания человечества и его устойчивого развития</a:t>
            </a:r>
            <a:br>
              <a:rPr lang="ru-RU" sz="1800" b="1" dirty="0">
                <a:solidFill>
                  <a:srgbClr val="16625C"/>
                </a:solidFill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ru-RU" sz="1800" b="1" dirty="0">
                <a:solidFill>
                  <a:srgbClr val="16625C"/>
                </a:solidFill>
                <a:latin typeface="Century Gothic" panose="020B0502020202020204" pitchFamily="34" charset="0"/>
                <a:ea typeface="+mn-ea"/>
                <a:cs typeface="+mn-cs"/>
              </a:rPr>
              <a:t>Автор: </a:t>
            </a:r>
            <a:r>
              <a:rPr lang="ru-RU" sz="1800" b="1" dirty="0" err="1">
                <a:solidFill>
                  <a:srgbClr val="16625C"/>
                </a:solidFill>
                <a:latin typeface="Century Gothic" panose="020B0502020202020204" pitchFamily="34" charset="0"/>
                <a:ea typeface="+mn-ea"/>
                <a:cs typeface="+mn-cs"/>
              </a:rPr>
              <a:t>Бакалова</a:t>
            </a:r>
            <a:r>
              <a:rPr lang="ru-RU" sz="1800" b="1" dirty="0">
                <a:solidFill>
                  <a:srgbClr val="16625C"/>
                </a:solidFill>
                <a:latin typeface="Century Gothic" panose="020B0502020202020204" pitchFamily="34" charset="0"/>
                <a:ea typeface="+mn-ea"/>
                <a:cs typeface="+mn-cs"/>
              </a:rPr>
              <a:t> Марина Михайловна, учитель МБОУ СОШ № 29 </a:t>
            </a:r>
            <a:r>
              <a:rPr lang="ru-RU" sz="1800" b="1" dirty="0" err="1">
                <a:solidFill>
                  <a:srgbClr val="16625C"/>
                </a:solidFill>
                <a:latin typeface="Century Gothic" panose="020B0502020202020204" pitchFamily="34" charset="0"/>
                <a:ea typeface="+mn-ea"/>
                <a:cs typeface="+mn-cs"/>
              </a:rPr>
              <a:t>р.п</a:t>
            </a:r>
            <a:r>
              <a:rPr lang="ru-RU" sz="1800" b="1" dirty="0">
                <a:solidFill>
                  <a:srgbClr val="16625C"/>
                </a:solidFill>
                <a:latin typeface="Century Gothic" panose="020B0502020202020204" pitchFamily="34" charset="0"/>
                <a:ea typeface="+mn-ea"/>
                <a:cs typeface="+mn-cs"/>
              </a:rPr>
              <a:t>. Чунский Иркутская область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7785" y="1429431"/>
            <a:ext cx="10155746" cy="9958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3886823" y="2257424"/>
            <a:ext cx="7595428" cy="51616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Каждая </a:t>
            </a: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хвалит себя….</a:t>
            </a:r>
            <a:r>
              <a:rPr lang="ru-RU" dirty="0"/>
              <a:t> Услышал это Лесной хозяин и сделал так, что утка стала обжорой, заплыла жиром и отяжелела, болотный кулик сжался — стал маленькой, незаметной птицей, а у журавля высохли ноги, как палки, и не стали гнуться…. Все болотные птицы присмирели. Лишь журавль остался недоволен, рассердился на Лесного хозяина и пошел к нему за правдой. … С той поры, как только поднимутся в небо журавли, чтоб лететь в теплые страны, их окружают пташки. Они торопятся занять получше места. Так каждую осень журавли отвозят на юг пташек, а весной привозят их к нам обратно.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95" y="1704943"/>
            <a:ext cx="3203932" cy="512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8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7781" y="344033"/>
            <a:ext cx="4241178" cy="4305711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конкурсной разработке: сравните смысл «Зеленой аксиомы» «Выжить на планете - значит сохранить её биоразнообразие и научиться у природы саморегуляции» со смыслом сказки «Как журавли стали небесными оленями».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Обучающиеся делают вывод, что сказка учит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сохранению разных живых существ, потому что выжить вместе легче.</a:t>
            </a:r>
          </a:p>
          <a:p>
            <a:pPr marL="0" indent="0" algn="just">
              <a:spcAft>
                <a:spcPts val="0"/>
              </a:spcAft>
              <a:buNone/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4582159" y="344032"/>
            <a:ext cx="6351452" cy="635752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ru-RU" sz="7400" b="1" dirty="0" smtClean="0">
                <a:solidFill>
                  <a:srgbClr val="16625C"/>
                </a:solidFill>
                <a:latin typeface="Century Gothic" panose="020B0502020202020204" pitchFamily="34" charset="0"/>
                <a:ea typeface="+mj-ea"/>
                <a:cs typeface="+mj-cs"/>
              </a:rPr>
              <a:t>Про что это ? </a:t>
            </a:r>
            <a:endParaRPr lang="ru-RU" sz="7400" b="1" dirty="0">
              <a:solidFill>
                <a:srgbClr val="16625C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ru-RU" sz="7400" dirty="0">
                <a:solidFill>
                  <a:srgbClr val="16625C"/>
                </a:solidFill>
                <a:latin typeface="Century Gothic" panose="020B0502020202020204" pitchFamily="34" charset="0"/>
                <a:ea typeface="+mj-ea"/>
                <a:cs typeface="+mj-cs"/>
              </a:rPr>
              <a:t>«С той поры, как только поднимутся в небо журавли, чтоб лететь в теплые страны, их окружают пташки. Они торопятся занять получше места. Так каждую осень журавли отвозят на юг пташек, а весной привозят их к нам обратно»</a:t>
            </a: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ru-RU" sz="7400" dirty="0">
                <a:solidFill>
                  <a:srgbClr val="16625C"/>
                </a:solidFill>
                <a:latin typeface="Century Gothic" panose="020B0502020202020204" pitchFamily="34" charset="0"/>
                <a:ea typeface="+mj-ea"/>
                <a:cs typeface="+mj-cs"/>
              </a:rPr>
              <a:t>Биоразнообразие как базовое условие</a:t>
            </a: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ru-RU" sz="7400" dirty="0">
                <a:solidFill>
                  <a:srgbClr val="16625C"/>
                </a:solidFill>
                <a:latin typeface="Century Gothic" panose="020B0502020202020204" pitchFamily="34" charset="0"/>
                <a:ea typeface="+mj-ea"/>
                <a:cs typeface="+mj-cs"/>
              </a:rPr>
              <a:t> жизни на Планете</a:t>
            </a: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endParaRPr lang="ru-RU" sz="7400" dirty="0" smtClean="0">
              <a:solidFill>
                <a:srgbClr val="16625C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ru-RU" sz="7400" dirty="0" smtClean="0">
                <a:solidFill>
                  <a:srgbClr val="16625C"/>
                </a:solidFill>
                <a:latin typeface="Century Gothic" panose="020B0502020202020204" pitchFamily="34" charset="0"/>
                <a:ea typeface="+mj-ea"/>
                <a:cs typeface="+mj-cs"/>
              </a:rPr>
              <a:t>Диалог с детьми.</a:t>
            </a: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endParaRPr lang="ru-RU" sz="7400" dirty="0">
              <a:solidFill>
                <a:srgbClr val="16625C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ru-RU" sz="7400" dirty="0">
                <a:solidFill>
                  <a:srgbClr val="16625C"/>
                </a:solidFill>
                <a:latin typeface="Century Gothic" panose="020B0502020202020204" pitchFamily="34" charset="0"/>
                <a:ea typeface="+mj-ea"/>
                <a:cs typeface="+mj-cs"/>
              </a:rPr>
              <a:t>Закономерности отношений в  дикой природе, окружающей среде нам непонятны, </a:t>
            </a:r>
            <a:r>
              <a:rPr lang="ru-RU" sz="7400" b="1" dirty="0">
                <a:solidFill>
                  <a:srgbClr val="C00000"/>
                </a:solidFill>
                <a:latin typeface="Century Gothic" panose="020B0502020202020204" pitchFamily="34" charset="0"/>
                <a:ea typeface="+mj-ea"/>
                <a:cs typeface="+mj-cs"/>
              </a:rPr>
              <a:t>необходимо учиться видеть их, понимать, принимать</a:t>
            </a:r>
            <a:r>
              <a:rPr lang="ru-RU" sz="7400" dirty="0">
                <a:solidFill>
                  <a:srgbClr val="16625C"/>
                </a:solidFill>
                <a:latin typeface="Century Gothic" panose="020B0502020202020204" pitchFamily="34" charset="0"/>
                <a:ea typeface="+mj-ea"/>
                <a:cs typeface="+mj-cs"/>
              </a:rPr>
              <a:t>!!</a:t>
            </a: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ru-RU" sz="7400" dirty="0">
                <a:solidFill>
                  <a:srgbClr val="16625C"/>
                </a:solidFill>
                <a:latin typeface="Century Gothic" panose="020B0502020202020204" pitchFamily="34" charset="0"/>
                <a:ea typeface="+mj-ea"/>
                <a:cs typeface="+mj-cs"/>
              </a:rPr>
              <a:t> они дополняют друг друга и помогают жить</a:t>
            </a:r>
            <a:r>
              <a:rPr lang="ru-RU" sz="7400" dirty="0" smtClean="0">
                <a:solidFill>
                  <a:srgbClr val="16625C"/>
                </a:solidFill>
                <a:latin typeface="Century Gothic" panose="020B0502020202020204" pitchFamily="34" charset="0"/>
                <a:ea typeface="+mj-ea"/>
                <a:cs typeface="+mj-cs"/>
              </a:rPr>
              <a:t>!</a:t>
            </a: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endParaRPr lang="ru-RU" sz="7400" dirty="0">
              <a:solidFill>
                <a:srgbClr val="16625C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endParaRPr lang="ru-RU" sz="7400" dirty="0">
              <a:solidFill>
                <a:srgbClr val="16625C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ru-RU" sz="7400" dirty="0">
                <a:solidFill>
                  <a:srgbClr val="16625C"/>
                </a:solidFill>
                <a:latin typeface="Century Gothic" panose="020B0502020202020204" pitchFamily="34" charset="0"/>
                <a:ea typeface="+mj-ea"/>
                <a:cs typeface="+mj-cs"/>
              </a:rPr>
              <a:t>Удивительные случаи взаимодействия  </a:t>
            </a:r>
            <a:r>
              <a:rPr lang="ru-RU" sz="7400" dirty="0" smtClean="0">
                <a:solidFill>
                  <a:srgbClr val="16625C"/>
                </a:solidFill>
                <a:latin typeface="Century Gothic" panose="020B0502020202020204" pitchFamily="34" charset="0"/>
                <a:ea typeface="+mj-ea"/>
                <a:cs typeface="+mj-cs"/>
              </a:rPr>
              <a:t>животных:  </a:t>
            </a:r>
            <a:r>
              <a:rPr lang="ru-RU" sz="7400" dirty="0">
                <a:solidFill>
                  <a:srgbClr val="16625C"/>
                </a:solidFill>
                <a:latin typeface="Century Gothic" panose="020B0502020202020204" pitchFamily="34" charset="0"/>
                <a:ea typeface="+mj-ea"/>
                <a:cs typeface="+mj-cs"/>
              </a:rPr>
              <a:t>мангусты и  </a:t>
            </a:r>
            <a:r>
              <a:rPr lang="ru-RU" sz="7400" dirty="0" smtClean="0">
                <a:solidFill>
                  <a:srgbClr val="16625C"/>
                </a:solidFill>
                <a:latin typeface="Century Gothic" panose="020B0502020202020204" pitchFamily="34" charset="0"/>
                <a:ea typeface="+mj-ea"/>
                <a:cs typeface="+mj-cs"/>
              </a:rPr>
              <a:t>бородавочник</a:t>
            </a:r>
            <a:endParaRPr lang="ru-RU" sz="7400" dirty="0">
              <a:solidFill>
                <a:srgbClr val="16625C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ru-RU" sz="7400" dirty="0">
                <a:solidFill>
                  <a:srgbClr val="16625C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ru-RU" sz="7400" dirty="0">
                <a:solidFill>
                  <a:srgbClr val="16625C"/>
                </a:solidFill>
                <a:latin typeface="Century Gothic" panose="020B0502020202020204" pitchFamily="34" charset="0"/>
                <a:ea typeface="+mj-ea"/>
                <a:cs typeface="+mj-cs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https://www.youtube.com/watch?v=ejWl9IlGabs</a:t>
            </a:r>
            <a:endParaRPr lang="ru-RU" sz="7400" dirty="0">
              <a:solidFill>
                <a:srgbClr val="16625C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r>
              <a:rPr lang="ru-RU" sz="7400" dirty="0">
                <a:solidFill>
                  <a:srgbClr val="16625C"/>
                </a:solidFill>
                <a:latin typeface="Century Gothic" panose="020B0502020202020204" pitchFamily="34" charset="0"/>
                <a:ea typeface="+mj-ea"/>
                <a:cs typeface="+mj-cs"/>
              </a:rPr>
              <a:t>   </a:t>
            </a: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endParaRPr lang="ru-RU" sz="7400" dirty="0">
              <a:solidFill>
                <a:srgbClr val="16625C"/>
              </a:solidFill>
              <a:latin typeface="Century Gothic" panose="020B0502020202020204" pitchFamily="34" charset="0"/>
              <a:ea typeface="+mj-ea"/>
              <a:cs typeface="+mj-cs"/>
              <a:hlinkClick r:id="rId2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endParaRPr lang="ru-RU" sz="7400" dirty="0" smtClean="0">
              <a:solidFill>
                <a:srgbClr val="16625C"/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indent="0" algn="just">
              <a:buNone/>
            </a:pPr>
            <a:endParaRPr lang="ru-RU" sz="7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7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757986-6919-4020-BFAB-3AD4435E7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81" y="3582438"/>
            <a:ext cx="3119120" cy="311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4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591127" y="339369"/>
            <a:ext cx="8663707" cy="397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Алгоритм работы с этнокультурным образом сказки</a:t>
            </a:r>
            <a:r>
              <a:rPr lang="ru-RU" sz="24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:</a:t>
            </a:r>
            <a:endParaRPr lang="ru-RU" sz="2400" b="1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840509"/>
            <a:ext cx="11952515" cy="4685079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ru-RU" sz="42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Занятие:</a:t>
            </a:r>
            <a:endParaRPr lang="ru-RU" sz="4200" b="1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</a:pPr>
            <a:r>
              <a:rPr lang="ru-RU" sz="4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Знакомство с ценностью: впечатления, эмоции от чтения, инсценировки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</a:pPr>
            <a:r>
              <a:rPr lang="ru-RU" sz="4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осмысление (диалог, обсуждение под </a:t>
            </a:r>
            <a:r>
              <a:rPr lang="ru-RU" sz="4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призмой экологических очков «зеленой аксиомы</a:t>
            </a:r>
            <a:r>
              <a:rPr lang="ru-RU" sz="4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», проговаривание ценностей на своем языке, осознание ценности идеи устойчивого развития)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</a:pPr>
            <a:r>
              <a:rPr lang="ru-RU" sz="4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п</a:t>
            </a:r>
            <a:r>
              <a:rPr lang="ru-RU" sz="4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еревод текста сказки в общий для всех образ-символ будущих действий, в метафору принципа действий (теремок – дружба, равновесие сил природы, в природе все взаимосвязано</a:t>
            </a:r>
            <a:r>
              <a:rPr lang="ru-RU" sz="42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)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ru-RU" sz="4200" b="1" dirty="0" smtClean="0">
                <a:latin typeface="Century Gothic" panose="020B0502020202020204" pitchFamily="34" charset="0"/>
              </a:rPr>
              <a:t>Занятия, проекты, мероприятия воспитательной работы</a:t>
            </a:r>
            <a:endParaRPr lang="ru-RU" sz="4200" b="1" dirty="0" smtClean="0">
              <a:latin typeface="Century Gothic" panose="020B0502020202020204" pitchFamily="34" charset="0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</a:pPr>
            <a:r>
              <a:rPr lang="ru-RU" sz="4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понять, освоить </a:t>
            </a:r>
            <a:r>
              <a:rPr lang="ru-RU" sz="4200" dirty="0">
                <a:solidFill>
                  <a:srgbClr val="16625C"/>
                </a:solidFill>
                <a:latin typeface="Century Gothic" panose="020B0502020202020204" pitchFamily="34" charset="0"/>
              </a:rPr>
              <a:t>идею устойчивого </a:t>
            </a:r>
            <a:r>
              <a:rPr lang="ru-RU" sz="4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развития (вернуться к ней на другом учебном </a:t>
            </a:r>
            <a:r>
              <a:rPr lang="ru-RU" sz="4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материале, </a:t>
            </a:r>
            <a:r>
              <a:rPr lang="ru-RU" sz="42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принятие ребенком ценности</a:t>
            </a:r>
            <a:endParaRPr lang="ru-RU" sz="4200" b="1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algn="just">
              <a:lnSpc>
                <a:spcPct val="110000"/>
              </a:lnSpc>
              <a:spcBef>
                <a:spcPct val="0"/>
              </a:spcBef>
            </a:pPr>
            <a:r>
              <a:rPr lang="ru-RU" sz="4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присвоить, </a:t>
            </a:r>
            <a:r>
              <a:rPr lang="ru-RU" sz="42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применение</a:t>
            </a:r>
            <a:r>
              <a:rPr lang="ru-RU" sz="4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в общественно-полезной деятельности, проживание ценностей и тренировка в ценностном поведении  </a:t>
            </a:r>
            <a:r>
              <a:rPr lang="ru-RU" sz="4200" dirty="0">
                <a:solidFill>
                  <a:srgbClr val="16625C"/>
                </a:solidFill>
                <a:latin typeface="Century Gothic" panose="020B0502020202020204" pitchFamily="34" charset="0"/>
              </a:rPr>
              <a:t>(ценности, ценностные отношения, практика, действия</a:t>
            </a:r>
            <a:r>
              <a:rPr lang="ru-RU" sz="4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)</a:t>
            </a:r>
          </a:p>
          <a:p>
            <a:pPr algn="just">
              <a:lnSpc>
                <a:spcPct val="110000"/>
              </a:lnSpc>
              <a:spcBef>
                <a:spcPct val="0"/>
              </a:spcBef>
            </a:pPr>
            <a:r>
              <a:rPr lang="ru-RU" sz="4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осуществление  ценностного выбора в реальной </a:t>
            </a:r>
            <a:r>
              <a:rPr lang="ru-RU" sz="42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ситуации (закрепление ценностей в статусе качества личности, актуализация ценностей) </a:t>
            </a:r>
            <a:endParaRPr lang="ru-RU" sz="4200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endParaRPr lang="ru-RU" sz="4200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 algn="just">
              <a:lnSpc>
                <a:spcPct val="110000"/>
              </a:lnSpc>
              <a:spcBef>
                <a:spcPct val="0"/>
              </a:spcBef>
              <a:buNone/>
            </a:pPr>
            <a:endParaRPr lang="ru-RU" sz="4000" dirty="0">
              <a:solidFill>
                <a:srgbClr val="16625C"/>
              </a:solidFill>
              <a:latin typeface="Century Gothic" panose="020B0502020202020204" pitchFamily="34" charset="0"/>
              <a:hlinkClick r:id="rId2">
                <a:extLst>
                  <a:ext uri="{A12FA001-AC4F-418D-AE19-62706E023703}">
                    <ahyp:hlinkClr xmlns:lc="http://schemas.openxmlformats.org/drawingml/2006/lockedCanvas" xmlns:ahyp="http://schemas.microsoft.com/office/drawing/2018/hyperlinkcolor" xmlns="" val="tx"/>
                  </a:ext>
                </a:extLst>
              </a:hlinkClick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07200" y="5828146"/>
            <a:ext cx="9337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Технология развития ценностных ориентаций</a:t>
            </a:r>
          </a:p>
          <a:p>
            <a:r>
              <a:rPr lang="ru-RU" dirty="0" smtClean="0"/>
              <a:t>Технология работы с «зеленой аксиомой»</a:t>
            </a:r>
          </a:p>
          <a:p>
            <a:r>
              <a:rPr lang="ru-RU" dirty="0" smtClean="0"/>
              <a:t>Стратегия смыслового чтения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9327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922982" y="638996"/>
            <a:ext cx="7045498" cy="5488848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Вариант 1:</a:t>
            </a:r>
          </a:p>
          <a:p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Отработали содержание сказки,</a:t>
            </a:r>
          </a:p>
          <a:p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 сравнили с метафорическим образом (рисунком, коллажем, фотографией и др.) ДЛЯ УСИЛЕНИЯ и РАСКРЫТИЯ дополнительного значения «зеленой аксиомы»</a:t>
            </a:r>
          </a:p>
          <a:p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Вариант 2</a:t>
            </a:r>
          </a:p>
          <a:p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Отработали содержание сказки с позиции : как отражается ценностно-мировоззренческая линия «зеленой аксиомы»  в сказке (воспитательная задача достигается за счет содержания беседы, подбора вопросов и методики работы)</a:t>
            </a:r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8DB28A49-A82E-48C9-B070-A40C9E811966}"/>
              </a:ext>
            </a:extLst>
          </p:cNvPr>
          <p:cNvSpPr txBox="1">
            <a:spLocks/>
          </p:cNvSpPr>
          <p:nvPr/>
        </p:nvSpPr>
        <p:spPr>
          <a:xfrm>
            <a:off x="1584959" y="182880"/>
            <a:ext cx="9800047" cy="456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Сказка – это и есть «зеленая аксиома»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713" y="800149"/>
            <a:ext cx="5327695" cy="532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3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17567"/>
            <a:ext cx="10963564" cy="1258652"/>
          </a:xfrm>
        </p:spPr>
        <p:txBody>
          <a:bodyPr>
            <a:normAutofit fontScale="90000"/>
          </a:bodyPr>
          <a:lstStyle/>
          <a:p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000" dirty="0"/>
              <a:t>Русская народная сказка «Кривая уточка».</a:t>
            </a:r>
            <a:br>
              <a:rPr lang="ru-RU" sz="2000" dirty="0"/>
            </a:br>
            <a:r>
              <a:rPr lang="ru-RU" sz="2000" b="1" dirty="0"/>
              <a:t>«Зелёная аксиома: </a:t>
            </a:r>
            <a:r>
              <a:rPr lang="ru-RU" sz="2000" dirty="0"/>
              <a:t>Принципиальная возможность гармонии человека и природы на основе знания границ дозволенного природой и готовности учиться мудрости у природы. </a:t>
            </a:r>
            <a:br>
              <a:rPr lang="ru-RU" sz="2000" dirty="0"/>
            </a:br>
            <a:r>
              <a:rPr lang="ru-RU" sz="2000" dirty="0"/>
              <a:t>Мелентьева Евгения Григорьевна, учитель, МБОУ СОШ № 29 </a:t>
            </a:r>
            <a:r>
              <a:rPr lang="ru-RU" sz="2000" dirty="0" err="1"/>
              <a:t>р.п</a:t>
            </a:r>
            <a:r>
              <a:rPr lang="ru-RU" sz="2000" dirty="0"/>
              <a:t>. Чунский, Иркутская </a:t>
            </a:r>
            <a:r>
              <a:rPr lang="ru-RU" sz="2200" dirty="0"/>
              <a:t>область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880330" y="1343607"/>
            <a:ext cx="4755672" cy="413255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/>
              <a:t>3) Работа с  «Зелёной аксиомой»-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А) На обратной стороне листа у вас есть иллюстрация. Рассмотрите и обсудите друг с другом в </a:t>
            </a:r>
            <a:r>
              <a:rPr lang="ru-RU" dirty="0" smtClean="0"/>
              <a:t>паре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«Где на иллюстрации место нарушения запрета? Отметьте его крестиком.</a:t>
            </a:r>
          </a:p>
          <a:p>
            <a:r>
              <a:rPr lang="ru-RU" dirty="0"/>
              <a:t>Что происходит? Что мог сделать человек, чтобы беды с ним не случилось? А что произойдёт через секунду</a:t>
            </a:r>
            <a:r>
              <a:rPr lang="ru-RU" dirty="0" smtClean="0"/>
              <a:t>?</a:t>
            </a:r>
          </a:p>
          <a:p>
            <a:endParaRPr lang="ru-RU" dirty="0"/>
          </a:p>
          <a:p>
            <a:r>
              <a:rPr lang="ru-RU" dirty="0" smtClean="0"/>
              <a:t>Дорабатываем</a:t>
            </a:r>
            <a:r>
              <a:rPr lang="ru-RU" dirty="0" smtClean="0"/>
              <a:t>: А почему человек и животное на одной доске?</a:t>
            </a:r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82" y="1376219"/>
            <a:ext cx="3634752" cy="389645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A341F5B-8E4E-2ECA-9BB1-6BF4DC1F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1580" y="1343607"/>
            <a:ext cx="3051685" cy="4458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71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48041"/>
            <a:ext cx="9601200" cy="1028431"/>
          </a:xfrm>
        </p:spPr>
        <p:txBody>
          <a:bodyPr>
            <a:noAutofit/>
          </a:bodyPr>
          <a:lstStyle/>
          <a:p>
            <a:r>
              <a:rPr lang="ru-RU" sz="1800" b="1" u="sng" dirty="0"/>
              <a:t>Ненецкая сказка «Белый медведь и бурый медведь»</a:t>
            </a:r>
            <a:r>
              <a:rPr lang="ru-RU" sz="1800" dirty="0"/>
              <a:t> «Зеленая аксиома»: необходимость сохранения природного и культурного разнообразия как базовое условие выживания человечества и его </a:t>
            </a:r>
            <a:r>
              <a:rPr lang="ru-RU" sz="1800" dirty="0" smtClean="0"/>
              <a:t>УР</a:t>
            </a:r>
            <a:endParaRPr lang="ru-RU" sz="18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18092" y="1690687"/>
            <a:ext cx="3651898" cy="3641131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ru-RU" sz="2400" dirty="0">
                <a:latin typeface="+mj-lt"/>
                <a:ea typeface="+mj-ea"/>
                <a:cs typeface="+mj-cs"/>
              </a:rPr>
              <a:t>Авторский коллектив МАДОУ № 88:</a:t>
            </a:r>
          </a:p>
          <a:p>
            <a:pPr marL="0" indent="0">
              <a:buNone/>
            </a:pPr>
            <a:endParaRPr lang="ru-RU" sz="2400" dirty="0">
              <a:latin typeface="+mj-lt"/>
              <a:ea typeface="+mj-ea"/>
              <a:cs typeface="+mj-cs"/>
            </a:endParaRPr>
          </a:p>
          <a:p>
            <a:pPr lvl="0"/>
            <a:r>
              <a:rPr lang="ru-RU" sz="2400" dirty="0">
                <a:latin typeface="+mj-lt"/>
                <a:ea typeface="+mj-ea"/>
                <a:cs typeface="+mj-cs"/>
              </a:rPr>
              <a:t>Хорошавина Анна Владимировна, старший воспитатель </a:t>
            </a:r>
          </a:p>
          <a:p>
            <a:pPr lvl="0"/>
            <a:r>
              <a:rPr lang="ru-RU" sz="2400" dirty="0">
                <a:latin typeface="+mj-lt"/>
                <a:ea typeface="+mj-ea"/>
                <a:cs typeface="+mj-cs"/>
              </a:rPr>
              <a:t>Белых Елена Юрьевна, воспитатель </a:t>
            </a:r>
          </a:p>
          <a:p>
            <a:pPr lvl="0"/>
            <a:r>
              <a:rPr lang="ru-RU" sz="2400" dirty="0">
                <a:latin typeface="+mj-lt"/>
                <a:ea typeface="+mj-ea"/>
                <a:cs typeface="+mj-cs"/>
              </a:rPr>
              <a:t>Муза Анастасия Александровна, воспитатель</a:t>
            </a:r>
          </a:p>
          <a:p>
            <a:pPr lvl="0"/>
            <a:r>
              <a:rPr lang="ru-RU" sz="2400" dirty="0">
                <a:latin typeface="+mj-lt"/>
                <a:ea typeface="+mj-ea"/>
                <a:cs typeface="+mj-cs"/>
              </a:rPr>
              <a:t> Власова Анастасия Васильевна, воспитатель</a:t>
            </a:r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60935972-9A9B-473B-804E-BF9C7BE0D709}"/>
              </a:ext>
            </a:extLst>
          </p:cNvPr>
          <p:cNvSpPr txBox="1">
            <a:spLocks/>
          </p:cNvSpPr>
          <p:nvPr/>
        </p:nvSpPr>
        <p:spPr>
          <a:xfrm>
            <a:off x="5344952" y="1690687"/>
            <a:ext cx="58173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Беседа по сказке:</a:t>
            </a:r>
          </a:p>
          <a:p>
            <a:pPr marL="0" indent="0">
              <a:buNone/>
            </a:pPr>
            <a:r>
              <a:rPr lang="ru-RU" dirty="0"/>
              <a:t>- Как называется произведение?</a:t>
            </a:r>
          </a:p>
          <a:p>
            <a:pPr marL="0" indent="0">
              <a:buNone/>
            </a:pPr>
            <a:r>
              <a:rPr lang="ru-RU" dirty="0"/>
              <a:t>- Назовите героев сказки?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>
                <a:solidFill>
                  <a:srgbClr val="FF0000"/>
                </a:solidFill>
              </a:rPr>
              <a:t>Что общего между героями сказки?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- Чем отличаются герои сказки?</a:t>
            </a:r>
          </a:p>
          <a:p>
            <a:pPr marL="0" indent="0">
              <a:buNone/>
            </a:pPr>
            <a:r>
              <a:rPr lang="ru-RU" dirty="0"/>
              <a:t>- Что произошло в этой сказке?</a:t>
            </a:r>
          </a:p>
          <a:p>
            <a:pPr marL="0" indent="0">
              <a:buNone/>
            </a:pPr>
            <a:r>
              <a:rPr lang="ru-RU" dirty="0"/>
              <a:t>- Как разрешился спор медведей?</a:t>
            </a:r>
          </a:p>
          <a:p>
            <a:pPr marL="0" indent="0">
              <a:buNone/>
            </a:pPr>
            <a:r>
              <a:rPr lang="ru-RU" dirty="0"/>
              <a:t>- Какой момент в сказке вас больше всего взволновал?</a:t>
            </a:r>
          </a:p>
          <a:p>
            <a:pPr marL="0" indent="0">
              <a:buNone/>
            </a:pPr>
            <a:r>
              <a:rPr lang="ru-RU" dirty="0"/>
              <a:t>- О чем договорились медведи в конце сказки?</a:t>
            </a: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Ненецкая народная сказка &quot;Белый медведь и бурый медведь&quot;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042" y="156755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56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FFE79B13-9F36-4E4A-B04B-48F99072B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82" y="179704"/>
            <a:ext cx="11343018" cy="6200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u="sng" dirty="0"/>
              <a:t>Актуальность: </a:t>
            </a:r>
            <a:endParaRPr lang="ru-RU" dirty="0"/>
          </a:p>
          <a:p>
            <a:r>
              <a:rPr lang="ru-RU" dirty="0"/>
              <a:t>- Мудрость природы, ее закономерности (КАКИЕ?) раскрываются через литературные образы сказочных героев.</a:t>
            </a:r>
          </a:p>
          <a:p>
            <a:r>
              <a:rPr lang="ru-RU" dirty="0"/>
              <a:t>- Уважение и ценность всех форм жизни на земле, </a:t>
            </a:r>
            <a:r>
              <a:rPr lang="ru-RU" dirty="0">
                <a:solidFill>
                  <a:srgbClr val="FF0000"/>
                </a:solidFill>
              </a:rPr>
              <a:t>людей всех национальностей, их культур.</a:t>
            </a:r>
          </a:p>
          <a:p>
            <a:r>
              <a:rPr lang="ru-RU" dirty="0"/>
              <a:t>- </a:t>
            </a:r>
            <a:r>
              <a:rPr lang="ru-RU" dirty="0">
                <a:solidFill>
                  <a:srgbClr val="FF0000"/>
                </a:solidFill>
              </a:rPr>
              <a:t>Сохранение природного и культурного разнообразия в каждой стране, крае, городе</a:t>
            </a:r>
            <a:r>
              <a:rPr lang="ru-RU" dirty="0"/>
              <a:t>. МЫ ФОРМИРУЕМ ГОТОВНОСТЬ ВОСПИТАННИКОВ СОХРАНЯТЬ, </a:t>
            </a:r>
          </a:p>
          <a:p>
            <a:r>
              <a:rPr lang="ru-RU" b="1" dirty="0"/>
              <a:t>НУЖНО ДОБАВИТЬ </a:t>
            </a:r>
          </a:p>
          <a:p>
            <a:pPr marL="0" indent="0" algn="r">
              <a:buNone/>
            </a:pPr>
            <a:r>
              <a:rPr lang="ru-RU" dirty="0"/>
              <a:t>ВЫЯВЛЯЕМ САМ ПРИНЦИП ДЕЙСТВИЯ (И ЕГО ОБОСНОВАНИЕ) В СИТУАЦИИ. КОГДА ВСТРЕЧАЕШЬ СОВЕРШЕННО НЕПОХОЖЕГО НА ТЕБЯ, ДРУГОГО, ОТЛИЧНОГО</a:t>
            </a:r>
          </a:p>
          <a:p>
            <a:endParaRPr lang="ru-RU" dirty="0"/>
          </a:p>
        </p:txBody>
      </p:sp>
      <p:pic>
        <p:nvPicPr>
          <p:cNvPr id="4" name="Picture 2" descr="Ненецкая народная сказка &quot;Белый медведь и бурый медведь&quot;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249" y="5177924"/>
            <a:ext cx="2841163" cy="159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35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20EE12F-1294-489B-ABE4-E13A09927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" y="0"/>
            <a:ext cx="11064240" cy="637032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u="sng" dirty="0"/>
              <a:t>Цель:</a:t>
            </a:r>
            <a:r>
              <a:rPr lang="ru-RU" b="1" dirty="0"/>
              <a:t> формировать представления детей о разнообразии животных, понимания ценностей, значимости каждого живого существа в окружающей среде через нравственный потенциал ненецкой народной сказки «Бурый медведь и белый медведь».</a:t>
            </a:r>
          </a:p>
          <a:p>
            <a:pPr marL="0" indent="0">
              <a:buNone/>
            </a:pPr>
            <a:r>
              <a:rPr lang="ru-RU" b="1" u="sng" dirty="0"/>
              <a:t>Задачи:</a:t>
            </a:r>
            <a:endParaRPr lang="ru-RU" dirty="0"/>
          </a:p>
          <a:p>
            <a:r>
              <a:rPr lang="ru-RU" b="1" dirty="0"/>
              <a:t>Образовательные: 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познакомить с ненецкой сказкой «Бурый медведь и белый медведь»;</a:t>
            </a:r>
          </a:p>
          <a:p>
            <a:pPr marL="0" indent="0">
              <a:buNone/>
            </a:pPr>
            <a:r>
              <a:rPr lang="ru-RU" dirty="0"/>
              <a:t>- закрепить представления детей о внешнем виде, жизни лесных и северных медведей;</a:t>
            </a:r>
          </a:p>
          <a:p>
            <a:pPr marL="0" indent="0">
              <a:buNone/>
            </a:pPr>
            <a:r>
              <a:rPr lang="ru-RU" dirty="0"/>
              <a:t>- создавать условия для выявления, развития и реализации творческого потенциала каждого ребёнка, с учётом его индивидуальности, поддержка его готовности к творческой самореализации и сотворчества с другими детьми.</a:t>
            </a:r>
          </a:p>
          <a:p>
            <a:r>
              <a:rPr lang="ru-RU" b="1" dirty="0"/>
              <a:t>Развивающая: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развивать познавательную активность, любознательность, слуховое восприятие;</a:t>
            </a:r>
          </a:p>
          <a:p>
            <a:pPr marL="0" indent="0">
              <a:buNone/>
            </a:pPr>
            <a:r>
              <a:rPr lang="ru-RU" dirty="0"/>
              <a:t>- умение работать в команде, договариваться друг с другом.</a:t>
            </a:r>
          </a:p>
          <a:p>
            <a:pPr algn="r"/>
            <a:r>
              <a:rPr lang="ru-RU" b="1" dirty="0"/>
              <a:t>Воспитательные:</a:t>
            </a:r>
            <a:endParaRPr lang="ru-RU" dirty="0"/>
          </a:p>
          <a:p>
            <a:pPr marL="0" indent="0" algn="r">
              <a:buNone/>
            </a:pPr>
            <a:r>
              <a:rPr lang="ru-RU" b="1" dirty="0"/>
              <a:t>-</a:t>
            </a:r>
            <a:r>
              <a:rPr lang="ru-RU" dirty="0"/>
              <a:t> учить внимательно слушать педагога и ответы других детей, не перебивать товарища;</a:t>
            </a:r>
          </a:p>
          <a:p>
            <a:pPr marL="0" indent="0" algn="r">
              <a:buNone/>
            </a:pPr>
            <a:r>
              <a:rPr lang="ru-RU" b="1" dirty="0"/>
              <a:t>-</a:t>
            </a:r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воспитывать уважительное и бережное отношение к природе, окружающему миру, диким животным.</a:t>
            </a:r>
          </a:p>
          <a:p>
            <a:endParaRPr lang="ru-RU" dirty="0"/>
          </a:p>
        </p:txBody>
      </p:sp>
      <p:pic>
        <p:nvPicPr>
          <p:cNvPr id="4" name="Picture 2" descr="Ненецкая народная сказка &quot;Белый медведь и бурый медведь&quot;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3070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97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6862" y="13104"/>
            <a:ext cx="9601200" cy="1028431"/>
          </a:xfrm>
        </p:spPr>
        <p:txBody>
          <a:bodyPr>
            <a:noAutofit/>
          </a:bodyPr>
          <a:lstStyle/>
          <a:p>
            <a:r>
              <a:rPr lang="ru-RU" sz="2400" b="1" u="sng" dirty="0"/>
              <a:t>Ненецкая сказка «Белый медведь и бурый медведь»</a:t>
            </a:r>
            <a:endParaRPr lang="ru-RU" sz="20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AED696-EC6A-4458-8268-18214884F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82" y="802640"/>
            <a:ext cx="11526498" cy="548608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/>
              <a:t>Беседа по сказке:</a:t>
            </a:r>
          </a:p>
          <a:p>
            <a:r>
              <a:rPr lang="ru-RU" dirty="0"/>
              <a:t>- Как называется произведение?</a:t>
            </a:r>
          </a:p>
          <a:p>
            <a:r>
              <a:rPr lang="ru-RU" dirty="0"/>
              <a:t>- Назовите героев сказки?</a:t>
            </a:r>
          </a:p>
          <a:p>
            <a:r>
              <a:rPr lang="ru-RU" dirty="0"/>
              <a:t>- </a:t>
            </a:r>
            <a:r>
              <a:rPr lang="ru-RU" dirty="0">
                <a:solidFill>
                  <a:srgbClr val="FF0000"/>
                </a:solidFill>
              </a:rPr>
              <a:t>Что общего между героями сказки?</a:t>
            </a:r>
          </a:p>
          <a:p>
            <a:r>
              <a:rPr lang="ru-RU" dirty="0">
                <a:solidFill>
                  <a:srgbClr val="FF0000"/>
                </a:solidFill>
              </a:rPr>
              <a:t>- Чем отличаются герои сказки? ПОЧЕМУ НАЗВАНИЯ МЕДВЕДЕЙ -ЛЕСНОЙ И МОРСКОЙ? СВОИ МЕСТА ОБИТАНИЯ: ЛЕД,МОРЕ, ЗЕМЛЯ. ДРУГОГО НЕ МОЖЕТ БЫТЬ (ЗООПАРК, ДИКИЕ ЖИВОТНЫЕ ДОМА)</a:t>
            </a:r>
          </a:p>
          <a:p>
            <a:r>
              <a:rPr lang="ru-RU" dirty="0"/>
              <a:t>- Что произошло в этой сказке? </a:t>
            </a:r>
            <a:r>
              <a:rPr lang="ru-RU" dirty="0">
                <a:solidFill>
                  <a:srgbClr val="FF0000"/>
                </a:solidFill>
              </a:rPr>
              <a:t>ПОЧЕМУ «ШЕРСТЬ ВСТАЛА ДЫБОМ», «ВСТАЛ НА ДЫБЫ» И ТОТ, И ДРУГОЙ? (ТОЛКОВАНИЕ СЛОВ)</a:t>
            </a:r>
          </a:p>
          <a:p>
            <a:r>
              <a:rPr lang="ru-RU" dirty="0"/>
              <a:t>- Как разрешился спор медведей? </a:t>
            </a:r>
            <a:r>
              <a:rPr lang="ru-RU" dirty="0">
                <a:solidFill>
                  <a:srgbClr val="FF0000"/>
                </a:solidFill>
              </a:rPr>
              <a:t>ЧТО ПОМОГЛО МЕДВЕДЯМ РЕШИТЬ СПОР? КТО ПЕРВЫЙ ПОСЛЕ БОРЬБЫ СКАЗАЛ СЛОВА ПРИМИРЕНИЯ И О ЧЕМ ОНИ? «ВЕДЬ МЫ С ТОБОЙ БРАТЬЯ», «Земли наши неоглядны»</a:t>
            </a:r>
          </a:p>
          <a:p>
            <a:r>
              <a:rPr lang="ru-RU" dirty="0"/>
              <a:t>- Какой момент в сказке вас больше всего взволновал?</a:t>
            </a:r>
          </a:p>
          <a:p>
            <a:r>
              <a:rPr lang="ru-RU" dirty="0"/>
              <a:t>- О чем договорились медведи в конце сказки? ТАКИЕ РАЗНЫЕ МЕДВЕДИ, НО ОНИ СМОГЛИ ДОГОВОРИТЬСЯ, КАКИЕ ВОЛШЕБНЫЕ СЛОВА ИМ ПОМОГЛИ? </a:t>
            </a:r>
          </a:p>
          <a:p>
            <a:pPr algn="r"/>
            <a:r>
              <a:rPr lang="ru-RU" dirty="0"/>
              <a:t>«</a:t>
            </a:r>
            <a:r>
              <a:rPr lang="ru-RU" dirty="0">
                <a:solidFill>
                  <a:srgbClr val="FF0000"/>
                </a:solidFill>
              </a:rPr>
              <a:t>ДАВАЙ ЖИТЬ КАЖДЫЙ НА СВОЁМ МЕСТЕ И НЕ МЕШАТЬ ДРУГ ДРУГУ».</a:t>
            </a:r>
          </a:p>
          <a:p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endParaRPr lang="ru-RU" dirty="0"/>
          </a:p>
        </p:txBody>
      </p:sp>
      <p:pic>
        <p:nvPicPr>
          <p:cNvPr id="5" name="Picture 2" descr="Ненецкая народная сказка &quot;Белый медведь и бурый медведь&quot;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042" y="156755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29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184572" y="20247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1" descr="Тема «этнокультурное разнообразие» — Новости — Международная лаборатория  исследований социальной интеграции — Национальный исследовательский  университет «Высшая школа экономики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1" y="483323"/>
            <a:ext cx="5481774" cy="366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8903" y="483323"/>
            <a:ext cx="5146766" cy="59093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Э</a:t>
            </a:r>
            <a:r>
              <a:rPr lang="ru-RU" dirty="0" smtClean="0"/>
              <a:t>тнокультурные образы, </a:t>
            </a:r>
            <a:r>
              <a:rPr lang="ru-RU" dirty="0"/>
              <a:t>которые отражают следующие </a:t>
            </a:r>
            <a:r>
              <a:rPr lang="ru-RU" b="1" dirty="0"/>
              <a:t>идеи устойчивого развития («зеленые аксиомы»</a:t>
            </a:r>
            <a:r>
              <a:rPr lang="ru-RU" dirty="0"/>
              <a:t>): </a:t>
            </a:r>
            <a:endParaRPr lang="ru-RU" dirty="0" smtClean="0"/>
          </a:p>
          <a:p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/>
              <a:t>Мера изменения окружающей среды и учета дефицитных ресурсов. </a:t>
            </a:r>
            <a:endParaRPr lang="ru-RU" dirty="0" smtClean="0"/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/>
              <a:t>Принципиальная возможность гармонии природы и общества на основе знания экологического императива и готовности учиться мудрости у природы. </a:t>
            </a:r>
            <a:endParaRPr lang="ru-RU" dirty="0" smtClean="0"/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/>
              <a:t>Общая среда, общая судьба и общая ответственность. </a:t>
            </a:r>
            <a:endParaRPr lang="ru-RU" dirty="0" smtClean="0"/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dirty="0"/>
              <a:t>Необходимость сохранения природного и культурного разнообразия как базовое условие выживания человечества и его устойчивого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419939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20EE12F-1294-489B-ABE4-E13A09927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" y="0"/>
            <a:ext cx="8636000" cy="63500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u="sng" dirty="0"/>
              <a:t>Цель:</a:t>
            </a:r>
            <a:r>
              <a:rPr lang="ru-RU" b="1" dirty="0"/>
              <a:t> формировать представления детей о </a:t>
            </a:r>
            <a:r>
              <a:rPr lang="ru-RU" b="1" dirty="0">
                <a:solidFill>
                  <a:srgbClr val="C00000"/>
                </a:solidFill>
              </a:rPr>
              <a:t>разнообразии</a:t>
            </a:r>
            <a:r>
              <a:rPr lang="ru-RU" b="1" dirty="0"/>
              <a:t> животных, </a:t>
            </a:r>
            <a:r>
              <a:rPr lang="ru-RU" b="1" dirty="0">
                <a:solidFill>
                  <a:srgbClr val="C00000"/>
                </a:solidFill>
              </a:rPr>
              <a:t>понимания ценностей, значимости каждого живого существа в окружающей среде </a:t>
            </a:r>
            <a:r>
              <a:rPr lang="ru-RU" b="1" dirty="0"/>
              <a:t>через нравственный потенциал ненецкой народной сказки «Бурый медведь и белый медведь».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!!! Нужно использовать ключевые слова цели, «зеленой аксиомы»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Знать о </a:t>
            </a:r>
            <a:r>
              <a:rPr lang="ru-RU" b="1" dirty="0">
                <a:solidFill>
                  <a:srgbClr val="C00000"/>
                </a:solidFill>
              </a:rPr>
              <a:t>разнообразии </a:t>
            </a:r>
            <a:r>
              <a:rPr lang="ru-RU" b="1" dirty="0"/>
              <a:t>ценности каждого живого существа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Понимать</a:t>
            </a:r>
            <a:r>
              <a:rPr lang="ru-RU" b="1" dirty="0"/>
              <a:t> </a:t>
            </a:r>
            <a:r>
              <a:rPr lang="ru-RU" b="1" dirty="0">
                <a:solidFill>
                  <a:srgbClr val="C00000"/>
                </a:solidFill>
              </a:rPr>
              <a:t>ценность, значимость каждого живого существа в окружающей среде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Определить по аналогии с героями сказок </a:t>
            </a:r>
            <a:r>
              <a:rPr lang="ru-RU" b="1" dirty="0">
                <a:solidFill>
                  <a:srgbClr val="0070C0"/>
                </a:solidFill>
              </a:rPr>
              <a:t>принципы действий </a:t>
            </a:r>
            <a:r>
              <a:rPr lang="ru-RU" b="1" dirty="0">
                <a:solidFill>
                  <a:srgbClr val="C00000"/>
                </a:solidFill>
              </a:rPr>
              <a:t>при встрече с непохожим на тебя (братья-медведи, земли наши неоглядны, </a:t>
            </a:r>
            <a:r>
              <a:rPr lang="ru-RU" dirty="0"/>
              <a:t>Давай жить каждый на своём месте и не мешать друг другу)</a:t>
            </a:r>
          </a:p>
          <a:p>
            <a:pPr marL="0" indent="0" algn="r">
              <a:buNone/>
            </a:pPr>
            <a:r>
              <a:rPr lang="ru-RU" dirty="0"/>
              <a:t>Формируем готовность воспитанников учиться мудрости у природы</a:t>
            </a:r>
          </a:p>
          <a:p>
            <a:pPr marL="0" indent="0" algn="r">
              <a:buNone/>
            </a:pPr>
            <a:r>
              <a:rPr lang="ru-RU" dirty="0"/>
              <a:t>Метафорический образ</a:t>
            </a:r>
          </a:p>
          <a:p>
            <a:pPr marL="0" indent="0" algn="r">
              <a:buNone/>
            </a:pPr>
            <a:r>
              <a:rPr lang="ru-RU" dirty="0"/>
              <a:t> взаимоуважения и будущего поведения </a:t>
            </a:r>
          </a:p>
          <a:p>
            <a:pPr marL="0" indent="0">
              <a:buNone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870D88-CCB2-41FA-BACA-A5B2305F6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236" y="1452880"/>
            <a:ext cx="3143764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32510" y="121052"/>
            <a:ext cx="5116946" cy="5365348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b="1" dirty="0" smtClean="0"/>
              <a:t>Заметка на полях конкурса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Как сформулировать результаты с позиции идеи устойчивого развития?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037" y="233218"/>
            <a:ext cx="6269182" cy="626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87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/>
              <a:t>ОГОНЬ-КАМЕНЬ (мансийская сказка)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/>
              <a:t>Название «зеленой аксиомы»: </a:t>
            </a:r>
            <a:r>
              <a:rPr lang="ru-RU" sz="3200" dirty="0"/>
              <a:t>Общая среда, общая судьба, общая ответственность.</a:t>
            </a:r>
            <a:br>
              <a:rPr lang="ru-RU" sz="3200" dirty="0"/>
            </a:br>
            <a:endParaRPr lang="ru-RU" sz="32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374674" y="1825625"/>
            <a:ext cx="5817326" cy="4351338"/>
          </a:xfrm>
        </p:spPr>
        <p:txBody>
          <a:bodyPr/>
          <a:lstStyle/>
          <a:p>
            <a:r>
              <a:rPr lang="ru-RU" b="1" dirty="0"/>
              <a:t> </a:t>
            </a:r>
            <a:r>
              <a:rPr lang="ru-RU" dirty="0" err="1"/>
              <a:t>Селиверова</a:t>
            </a:r>
            <a:r>
              <a:rPr lang="ru-RU" dirty="0"/>
              <a:t> Надежда Викторовна, старший воспитатель, МАДОУ №38, г. Томск;</a:t>
            </a:r>
          </a:p>
          <a:p>
            <a:r>
              <a:rPr lang="ru-RU" dirty="0"/>
              <a:t> Дик Ольга Валериевна, воспитатель, МАДОУ №38, г. Томск; </a:t>
            </a:r>
          </a:p>
          <a:p>
            <a:r>
              <a:rPr lang="ru-RU" dirty="0" err="1"/>
              <a:t>Юдникова</a:t>
            </a:r>
            <a:r>
              <a:rPr lang="ru-RU" dirty="0"/>
              <a:t> Надежда Викторовна, воспитатель, МАДОУ №38, г. Томск.</a:t>
            </a:r>
          </a:p>
          <a:p>
            <a:pPr marL="0" indent="0">
              <a:buNone/>
            </a:pP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015" y="1960109"/>
            <a:ext cx="4216854" cy="421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5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65760" y="169817"/>
            <a:ext cx="10505440" cy="619002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/>
              <a:t>Тема наследия предков – тема запретов, Табу, границ дозволенной активной деятельности человека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/>
              <a:t>(кем?) природой</a:t>
            </a:r>
          </a:p>
          <a:p>
            <a:pPr marL="0" indent="0">
              <a:buNone/>
            </a:pPr>
            <a:endParaRPr lang="ru-RU" sz="800" dirty="0"/>
          </a:p>
          <a:p>
            <a:pPr>
              <a:buFontTx/>
              <a:buChar char="-"/>
            </a:pPr>
            <a:r>
              <a:rPr lang="ru-RU" dirty="0">
                <a:solidFill>
                  <a:srgbClr val="C00000"/>
                </a:solidFill>
              </a:rPr>
              <a:t>Давайте вспомним, какое наставление предков слышал </a:t>
            </a:r>
            <a:r>
              <a:rPr lang="ru-RU" dirty="0" err="1">
                <a:solidFill>
                  <a:srgbClr val="C00000"/>
                </a:solidFill>
              </a:rPr>
              <a:t>Самбиндал</a:t>
            </a:r>
            <a:r>
              <a:rPr lang="ru-RU" dirty="0">
                <a:solidFill>
                  <a:srgbClr val="C00000"/>
                </a:solidFill>
              </a:rPr>
              <a:t>? («Тайга разгневается, и камешком сделает озорника маленьким»). </a:t>
            </a:r>
          </a:p>
          <a:p>
            <a:pPr>
              <a:buFontTx/>
              <a:buChar char="-"/>
            </a:pPr>
            <a:r>
              <a:rPr lang="ru-RU" dirty="0"/>
              <a:t>Русская сказка: не пей, козленочком станешь.</a:t>
            </a:r>
          </a:p>
          <a:p>
            <a:pPr>
              <a:buFontTx/>
              <a:buChar char="-"/>
            </a:pPr>
            <a:r>
              <a:rPr lang="ru-RU" dirty="0"/>
              <a:t>«Царь-рыба» </a:t>
            </a:r>
            <a:r>
              <a:rPr lang="ru-RU" dirty="0" err="1"/>
              <a:t>В.П.Астафьева</a:t>
            </a:r>
            <a:r>
              <a:rPr lang="ru-RU" dirty="0"/>
              <a:t>: отпусти царь-рыбу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Но и герой не смог вернуться в юрту – окаменел. Почему? (Мальчик нарушил запрет предков и погиб.)</a:t>
            </a: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</a:rPr>
              <a:t>- Подумайте, от чего или от кого зависит, какой стороной огонь повернется к нам – другом или врагом. Почему? (Зависит о человека, от его поступков).</a:t>
            </a:r>
          </a:p>
          <a:p>
            <a:pPr>
              <a:buFontTx/>
              <a:buChar char="-"/>
            </a:pPr>
            <a:endParaRPr lang="ru-RU" dirty="0"/>
          </a:p>
          <a:p>
            <a:pPr marL="0" indent="0">
              <a:buNone/>
            </a:pP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43463A7-64DC-4CA7-9FCC-727910BCB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068" y="2062480"/>
            <a:ext cx="2343150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6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7782" y="152401"/>
            <a:ext cx="10306698" cy="113792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Заметка на полях конкурса</a:t>
            </a:r>
          </a:p>
          <a:p>
            <a:r>
              <a:rPr lang="ru-RU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знать </a:t>
            </a: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о «неписанном» наследии предков в отношении к дикой природе, к окружающей среде; </a:t>
            </a:r>
            <a:endParaRPr lang="ru-RU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r>
              <a:rPr lang="ru-RU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создавать </a:t>
            </a: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условия </a:t>
            </a:r>
            <a:r>
              <a:rPr lang="ru-RU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для: </a:t>
            </a: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2689F6-CBB1-43F6-B4D8-82CB5896A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962" y="4631990"/>
            <a:ext cx="3143764" cy="21945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79982E-80A9-4817-8539-1DB32F832498}"/>
              </a:ext>
            </a:extLst>
          </p:cNvPr>
          <p:cNvSpPr txBox="1"/>
          <p:nvPr/>
        </p:nvSpPr>
        <p:spPr>
          <a:xfrm>
            <a:off x="399392" y="1481953"/>
            <a:ext cx="112541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FF0000"/>
                </a:solidFill>
                <a:latin typeface="Century Gothic" panose="020B0502020202020204" pitchFamily="34" charset="0"/>
              </a:rPr>
              <a:t>осмысления </a:t>
            </a: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Табу природы, запретах окружающего мира </a:t>
            </a:r>
          </a:p>
          <a:p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через  </a:t>
            </a:r>
            <a:r>
              <a:rPr lang="ru-RU" b="1" dirty="0"/>
              <a:t>мансийскую сказку  «Огонь-камень»;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/>
              <a:t> </a:t>
            </a:r>
            <a:r>
              <a:rPr lang="ru-RU" dirty="0">
                <a:solidFill>
                  <a:srgbClr val="FF0000"/>
                </a:solidFill>
                <a:latin typeface="Century Gothic" panose="020B0502020202020204" pitchFamily="34" charset="0"/>
              </a:rPr>
              <a:t>понимания значения </a:t>
            </a:r>
            <a:r>
              <a:rPr lang="ru-RU" b="1" dirty="0"/>
              <a:t>метафорического образа огня-камня (наказов, наследия предков-тайги) и роли человека как хранителя этого наследия;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/>
              <a:t>обсуждения, высказывания своей точки зрения, формулировки своими словами (трактовать) </a:t>
            </a:r>
            <a:r>
              <a:rPr lang="ru-RU" b="1" dirty="0">
                <a:solidFill>
                  <a:srgbClr val="FF0000"/>
                </a:solidFill>
              </a:rPr>
              <a:t>принципа предосторожности, предупреждения (наследие) предков. </a:t>
            </a:r>
            <a:r>
              <a:rPr lang="ru-RU" b="1" dirty="0"/>
              <a:t>Если  человек озорничает, то он станет камешком. </a:t>
            </a:r>
            <a:r>
              <a:rPr lang="ru-RU" dirty="0"/>
              <a:t>(«Тайга разгневается, и камешком сделает озорника маленьким»). Почему? Что значит озорничать ? (это относится только к  отношению человека огню) Что значит стать камешком? почему такое уточнение - </a:t>
            </a:r>
            <a:r>
              <a:rPr lang="ru-RU" b="1" i="1" dirty="0">
                <a:solidFill>
                  <a:srgbClr val="FF0000"/>
                </a:solidFill>
              </a:rPr>
              <a:t>маленьким</a:t>
            </a:r>
            <a:r>
              <a:rPr lang="ru-RU" b="1" i="1" dirty="0"/>
              <a:t> </a:t>
            </a:r>
            <a:r>
              <a:rPr lang="ru-RU" dirty="0"/>
              <a:t>камешком?;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/>
          </a:p>
          <a:p>
            <a:pPr marL="285750" indent="-285750" algn="r">
              <a:buFont typeface="Wingdings" panose="05000000000000000000" pitchFamily="2" charset="2"/>
              <a:buChar char="q"/>
            </a:pPr>
            <a:r>
              <a:rPr lang="ru-RU" dirty="0"/>
              <a:t>формулировки принципов управления собой</a:t>
            </a:r>
            <a:br>
              <a:rPr lang="ru-RU" dirty="0"/>
            </a:br>
            <a:r>
              <a:rPr lang="ru-RU" dirty="0"/>
              <a:t> сообразно возрасту детей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6207" y="10161"/>
            <a:ext cx="2341902" cy="234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9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7782" y="169817"/>
            <a:ext cx="10845177" cy="619002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/>
              <a:t>Тема вседозволенности, человек-хозяин</a:t>
            </a:r>
            <a:r>
              <a:rPr lang="ru-RU" dirty="0"/>
              <a:t>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интересно, значит, можно:</a:t>
            </a:r>
          </a:p>
          <a:p>
            <a:r>
              <a:rPr lang="ru-RU" dirty="0"/>
              <a:t>- Почему он решил все-таки поиграть с огнем? («…уж больно хотелось </a:t>
            </a:r>
            <a:r>
              <a:rPr lang="ru-RU" dirty="0" err="1"/>
              <a:t>Самбиндалу</a:t>
            </a:r>
            <a:r>
              <a:rPr lang="ru-RU" dirty="0"/>
              <a:t> посмотреть, как огонь будет играть»).</a:t>
            </a:r>
          </a:p>
          <a:p>
            <a:r>
              <a:rPr lang="ru-RU" dirty="0"/>
              <a:t>- Можно сказать, что мальчик почувствовал себя в этот момент «укротителем огня»? (Да, он же сначала смог его потушить на оленьей шкуре и на кучке сухих листьев. «Боится меня огонь!» - такой вывод сделал герой).</a:t>
            </a:r>
          </a:p>
          <a:p>
            <a:pPr marL="0" indent="0">
              <a:buNone/>
            </a:pP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b="1" dirty="0">
                <a:solidFill>
                  <a:srgbClr val="16625C"/>
                </a:solidFill>
                <a:latin typeface="Century Gothic" panose="020B0502020202020204" pitchFamily="34" charset="0"/>
              </a:rPr>
              <a:t>НУЖНО добавить: </a:t>
            </a:r>
          </a:p>
          <a:p>
            <a:pPr marL="0" indent="0" algn="r">
              <a:buNone/>
            </a:pP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Возможность формировать принципы действий ребенка в сложной (есть искушение) ситуации выбора, отношения к природе, окружающей среде: интересно, если так сделать с природой, то что получится, я хозяин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4941" y="76468"/>
            <a:ext cx="1835459" cy="183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3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7782" y="169817"/>
            <a:ext cx="11647818" cy="61900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Тема единства, общей среды:</a:t>
            </a:r>
          </a:p>
          <a:p>
            <a:r>
              <a:rPr lang="ru-RU" dirty="0"/>
              <a:t>- Почему такое увидел </a:t>
            </a:r>
            <a:r>
              <a:rPr lang="ru-RU" dirty="0" err="1"/>
              <a:t>Самбиндал</a:t>
            </a:r>
            <a:r>
              <a:rPr lang="ru-RU" dirty="0"/>
              <a:t>? (Лесной пожар «заставил» всех сбиться в одну кучу. Наверное, больше бежать некуда.) </a:t>
            </a:r>
          </a:p>
          <a:p>
            <a:r>
              <a:rPr lang="ru-RU" dirty="0"/>
              <a:t>- Как вели себя звери? Помогали друг другу или каждый спасал только свою шкуру? (Все были дружны между собой, так как беда тайги-общая беда). </a:t>
            </a:r>
          </a:p>
          <a:p>
            <a:r>
              <a:rPr lang="ru-RU" dirty="0"/>
              <a:t>- Как вы считаете можно сказать, что медведь – мудрый? Почему? (Он вмешался в спор, когда звери хотели разорвать мальчика и предложил помочь огонь поймать. «Он тоже измучился. Простить можно. Мал еще»).</a:t>
            </a:r>
          </a:p>
          <a:p>
            <a:pPr algn="r">
              <a:buFontTx/>
              <a:buChar char="-"/>
            </a:pPr>
            <a:r>
              <a:rPr lang="ru-RU" dirty="0"/>
              <a:t>Где же </a:t>
            </a:r>
            <a:r>
              <a:rPr lang="ru-RU" dirty="0" err="1"/>
              <a:t>Самбиндал</a:t>
            </a:r>
            <a:r>
              <a:rPr lang="ru-RU" dirty="0"/>
              <a:t> смог поймать </a:t>
            </a:r>
            <a:r>
              <a:rPr lang="ru-RU" dirty="0">
                <a:solidFill>
                  <a:srgbClr val="FF0000"/>
                </a:solidFill>
              </a:rPr>
              <a:t>огонь и в </a:t>
            </a:r>
            <a:r>
              <a:rPr lang="ru-RU" dirty="0" err="1">
                <a:solidFill>
                  <a:srgbClr val="FF0000"/>
                </a:solidFill>
              </a:rPr>
              <a:t>тотап</a:t>
            </a:r>
            <a:r>
              <a:rPr lang="ru-RU" dirty="0">
                <a:solidFill>
                  <a:srgbClr val="FF0000"/>
                </a:solidFill>
              </a:rPr>
              <a:t> поместить</a:t>
            </a:r>
            <a:r>
              <a:rPr lang="ru-RU" dirty="0"/>
              <a:t>? (Герой смог «загнать» огонь в горы. «Боится огонь камня».) Не смог огонь вырваться из каменного окружения в тайгу.   </a:t>
            </a:r>
          </a:p>
          <a:p>
            <a:pPr algn="r">
              <a:buFontTx/>
              <a:buChar char="-"/>
            </a:pPr>
            <a:r>
              <a:rPr lang="ru-RU" dirty="0">
                <a:solidFill>
                  <a:srgbClr val="FF0000"/>
                </a:solidFill>
              </a:rPr>
              <a:t>Для огня есть </a:t>
            </a:r>
            <a:r>
              <a:rPr lang="ru-RU" dirty="0" err="1">
                <a:solidFill>
                  <a:srgbClr val="FF0000"/>
                </a:solidFill>
              </a:rPr>
              <a:t>тотап</a:t>
            </a:r>
            <a:r>
              <a:rPr lang="ru-RU" dirty="0">
                <a:solidFill>
                  <a:srgbClr val="FF0000"/>
                </a:solidFill>
              </a:rPr>
              <a:t>, который «выставляет» ему границы, а что человеку «выставляет» границы?</a:t>
            </a:r>
            <a:endParaRPr lang="ru-RU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3982" y="0"/>
            <a:ext cx="1808018" cy="180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9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6147" y="126124"/>
            <a:ext cx="8003755" cy="240109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/>
              <a:t>«Сказка об </a:t>
            </a:r>
            <a:r>
              <a:rPr lang="ru-RU" dirty="0" err="1"/>
              <a:t>Асылкуле</a:t>
            </a:r>
            <a:r>
              <a:rPr lang="ru-RU" dirty="0"/>
              <a:t>» (башкирская народная сказка)</a:t>
            </a:r>
          </a:p>
          <a:p>
            <a:pPr marL="0" indent="0" algn="just">
              <a:buNone/>
            </a:pPr>
            <a:r>
              <a:rPr lang="ru-RU" b="1" dirty="0"/>
              <a:t> «Зеленая аксиома»:</a:t>
            </a:r>
            <a:r>
              <a:rPr lang="ru-RU" dirty="0"/>
              <a:t> «Мера изменения окружающей среды и учёта дефицитных ресурсов»</a:t>
            </a:r>
          </a:p>
          <a:p>
            <a:pPr marL="0" indent="0" algn="just">
              <a:buNone/>
            </a:pPr>
            <a:r>
              <a:rPr lang="ru-RU" b="1" dirty="0"/>
              <a:t>Автор: </a:t>
            </a:r>
            <a:r>
              <a:rPr lang="ru-RU" dirty="0" err="1"/>
              <a:t>Бурман</a:t>
            </a:r>
            <a:r>
              <a:rPr lang="ru-RU" dirty="0"/>
              <a:t> Оксана Владимировна, учитель начальных классов МКОУ «</a:t>
            </a:r>
            <a:r>
              <a:rPr lang="ru-RU" dirty="0" err="1"/>
              <a:t>Вихоревская</a:t>
            </a:r>
            <a:r>
              <a:rPr lang="ru-RU" dirty="0"/>
              <a:t> СОШ № 2»  Иркутской обл.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189" y="126124"/>
            <a:ext cx="3331029" cy="2712309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" y="2961210"/>
            <a:ext cx="6055118" cy="2739138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7984224-FEDC-46F4-9C9E-D383169CEF24}"/>
              </a:ext>
            </a:extLst>
          </p:cNvPr>
          <p:cNvSpPr/>
          <p:nvPr/>
        </p:nvSpPr>
        <p:spPr>
          <a:xfrm>
            <a:off x="6268722" y="2930218"/>
            <a:ext cx="59232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solidFill>
                  <a:srgbClr val="002060"/>
                </a:solidFill>
              </a:rPr>
              <a:t>Тема человек-хозяин, особая роль на земле</a:t>
            </a:r>
            <a:r>
              <a:rPr lang="ru-RU" sz="2000" dirty="0">
                <a:solidFill>
                  <a:srgbClr val="002060"/>
                </a:solidFill>
              </a:rPr>
              <a:t>: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«Загорелся он желанием изловить ее и сшить себе шапку. Ни у кого на свете нет шапки из белой куницы, а у него будет – это ли не подтверждение его могущества?!»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</a:rPr>
              <a:t>«Не накликай несчастье на себя и на нас, оставь в покое хозяйку </a:t>
            </a:r>
            <a:r>
              <a:rPr lang="ru-RU" sz="2000" dirty="0" err="1">
                <a:solidFill>
                  <a:srgbClr val="002060"/>
                </a:solidFill>
              </a:rPr>
              <a:t>Асылтау</a:t>
            </a:r>
            <a:r>
              <a:rPr lang="ru-RU" sz="2000" dirty="0">
                <a:solidFill>
                  <a:srgbClr val="002060"/>
                </a:solidFill>
              </a:rPr>
              <a:t>". Хан высокомерно ответил: "Я тут единственный хозяин. Всё принадлежит мне– и люди, и гора, и белая куница. Что захочу, то и сделаю"»</a:t>
            </a:r>
          </a:p>
        </p:txBody>
      </p:sp>
    </p:spTree>
    <p:extLst>
      <p:ext uri="{BB962C8B-B14F-4D97-AF65-F5344CB8AC3E}">
        <p14:creationId xmlns:p14="http://schemas.microsoft.com/office/powerpoint/2010/main" val="420538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8064" y="-146064"/>
            <a:ext cx="10452463" cy="132492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Метафорический образ меры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7782" y="938269"/>
            <a:ext cx="11253028" cy="4596357"/>
          </a:xfrm>
        </p:spPr>
        <p:txBody>
          <a:bodyPr>
            <a:normAutofit fontScale="92500"/>
          </a:bodyPr>
          <a:lstStyle/>
          <a:p>
            <a:r>
              <a:rPr lang="ru-RU" dirty="0"/>
              <a:t>Тема наследия предков – тема запретов, Табу, границ дозволенной активной деятельности человека  (кем?) природой</a:t>
            </a:r>
          </a:p>
          <a:p>
            <a:pPr marL="0" indent="0" algn="r">
              <a:buNone/>
            </a:pPr>
            <a:r>
              <a:rPr lang="ru-RU" i="1" dirty="0"/>
              <a:t>«"Она хранительница горы, – говорили аксакалы. – Не трогайте ее. Убьете – не миновать беды". Слово аксакалов – закон»</a:t>
            </a:r>
          </a:p>
          <a:p>
            <a:r>
              <a:rPr lang="ru-RU" dirty="0"/>
              <a:t>Закрепим на стенде класса рисунок или фото (можно поставить мягкую игрушку), на котором изображена Белая Куница.</a:t>
            </a:r>
          </a:p>
          <a:p>
            <a:pPr marL="0" indent="0">
              <a:buNone/>
            </a:pPr>
            <a:r>
              <a:rPr lang="ru-RU" dirty="0"/>
              <a:t>Что будет значить для нас этот рисунок?</a:t>
            </a:r>
          </a:p>
          <a:p>
            <a:pPr marL="0" indent="0">
              <a:buNone/>
            </a:pPr>
            <a:r>
              <a:rPr lang="ru-RU" dirty="0"/>
              <a:t>- Пожелав чего-либо, знать меру.</a:t>
            </a:r>
          </a:p>
          <a:p>
            <a:pPr marL="0" indent="0">
              <a:buNone/>
            </a:pPr>
            <a:r>
              <a:rPr lang="ru-RU" dirty="0"/>
              <a:t>- Действовать аккуратно, </a:t>
            </a:r>
            <a:r>
              <a:rPr lang="ru-RU" dirty="0" err="1"/>
              <a:t>предосторожно</a:t>
            </a:r>
            <a:r>
              <a:rPr lang="ru-RU" dirty="0"/>
              <a:t>.</a:t>
            </a:r>
          </a:p>
        </p:txBody>
      </p:sp>
      <p:pic>
        <p:nvPicPr>
          <p:cNvPr id="5" name="Рисунок 4" descr="Белая куница стоит на небольшом …» — создано в Шедевруме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886" y="3393801"/>
            <a:ext cx="2555767" cy="2904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37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782" y="1"/>
            <a:ext cx="11216018" cy="1690688"/>
          </a:xfrm>
        </p:spPr>
        <p:txBody>
          <a:bodyPr>
            <a:normAutofit fontScale="90000"/>
          </a:bodyPr>
          <a:lstStyle/>
          <a:p>
            <a:r>
              <a:rPr lang="ru-RU" sz="2000" b="1" dirty="0"/>
              <a:t>Соколиный костёр.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Селькупская народная сказка- Ледяева Любовь Николаевна, старший воспитатель, МАДОУ № 94 г. Томска. </a:t>
            </a:r>
            <a:br>
              <a:rPr lang="ru-RU" sz="2000" b="1" dirty="0"/>
            </a:br>
            <a:r>
              <a:rPr lang="ru-RU" sz="2000" b="1" dirty="0"/>
              <a:t>Вагина Татьяна Сергеевна, воспитатель, МАДОУ № 94 г. Томска.</a:t>
            </a:r>
            <a:br>
              <a:rPr lang="ru-RU" sz="2000" b="1" dirty="0"/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31229" y="1292772"/>
            <a:ext cx="11603419" cy="55652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- </a:t>
            </a:r>
            <a:r>
              <a:rPr lang="ru-RU" dirty="0">
                <a:solidFill>
                  <a:srgbClr val="FF0000"/>
                </a:solidFill>
              </a:rPr>
              <a:t>Определите жанр произведения</a:t>
            </a:r>
          </a:p>
          <a:p>
            <a:pPr marL="0" indent="0">
              <a:buNone/>
            </a:pPr>
            <a:r>
              <a:rPr lang="ru-RU" dirty="0"/>
              <a:t>- Кто главные герои сказки?</a:t>
            </a:r>
          </a:p>
          <a:p>
            <a:pPr marL="0" indent="0">
              <a:buNone/>
            </a:pPr>
            <a:r>
              <a:rPr lang="ru-RU" dirty="0"/>
              <a:t>- Почему мальчик плакал?</a:t>
            </a:r>
          </a:p>
          <a:p>
            <a:pPr marL="0" indent="0">
              <a:buNone/>
            </a:pPr>
            <a:r>
              <a:rPr lang="ru-RU" dirty="0"/>
              <a:t>- Что сказал Сокол мальчику, чтобы его успокоить?</a:t>
            </a:r>
          </a:p>
          <a:p>
            <a:pPr marL="0" indent="0">
              <a:buNone/>
            </a:pPr>
            <a:r>
              <a:rPr lang="ru-RU" dirty="0"/>
              <a:t>-Что придумал Сокол, чтобы найти собаку?</a:t>
            </a:r>
          </a:p>
          <a:p>
            <a:pPr marL="0" indent="0">
              <a:buNone/>
            </a:pPr>
            <a:r>
              <a:rPr lang="ru-RU" dirty="0"/>
              <a:t>- О каком природном явлении можно узнать из сказки?</a:t>
            </a:r>
          </a:p>
          <a:p>
            <a:pPr marL="0" indent="0">
              <a:buNone/>
            </a:pPr>
            <a:r>
              <a:rPr lang="ru-RU" dirty="0"/>
              <a:t>- Чему нас может научить эта сказка?</a:t>
            </a:r>
          </a:p>
          <a:p>
            <a:pPr marL="0" indent="0">
              <a:buNone/>
            </a:pPr>
            <a:r>
              <a:rPr lang="ru-RU" dirty="0"/>
              <a:t>- Была ли у вас в жизни такая ситуация, когда вы кому-то помогли, а потом помогли и вам?</a:t>
            </a:r>
          </a:p>
          <a:p>
            <a:pPr marL="0" indent="0">
              <a:buNone/>
            </a:pPr>
            <a:r>
              <a:rPr lang="ru-RU" dirty="0"/>
              <a:t>- Какая пословица или поговорка больше подходит к данной сказке и почему?                                                                              </a:t>
            </a:r>
          </a:p>
          <a:p>
            <a:pPr marL="0" indent="0">
              <a:buNone/>
            </a:pPr>
            <a:r>
              <a:rPr lang="ru-RU" dirty="0"/>
              <a:t>                                                      Худо тому, кто добра не делает никому.</a:t>
            </a:r>
          </a:p>
          <a:p>
            <a:pPr marL="0" indent="0">
              <a:buNone/>
            </a:pPr>
            <a:r>
              <a:rPr lang="ru-RU" dirty="0"/>
              <a:t>                                                     Ты пожалей – и тебя пожалеют.                                                                      </a:t>
            </a:r>
          </a:p>
          <a:p>
            <a:pPr marL="0" indent="0">
              <a:buNone/>
            </a:pPr>
            <a:r>
              <a:rPr lang="ru-RU" dirty="0"/>
              <a:t>                                                       Друг познается в беде.</a:t>
            </a:r>
          </a:p>
          <a:p>
            <a:pPr marL="0" indent="0">
              <a:buNone/>
            </a:pP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4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50982" y="121052"/>
            <a:ext cx="8026400" cy="3834901"/>
          </a:xfrm>
        </p:spPr>
        <p:txBody>
          <a:bodyPr>
            <a:normAutofit fontScale="62500" lnSpcReduction="20000"/>
          </a:bodyPr>
          <a:lstStyle/>
          <a:p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b="1" dirty="0"/>
              <a:t>35 педагогов</a:t>
            </a:r>
            <a:r>
              <a:rPr lang="ru-RU" dirty="0"/>
              <a:t>: </a:t>
            </a:r>
            <a:endParaRPr lang="ru-RU" dirty="0" smtClean="0"/>
          </a:p>
          <a:p>
            <a:pPr marL="0" indent="0">
              <a:buNone/>
            </a:pPr>
            <a:r>
              <a:rPr lang="ru-RU" b="1" dirty="0"/>
              <a:t>Иркутская область</a:t>
            </a:r>
            <a:r>
              <a:rPr lang="ru-RU" dirty="0"/>
              <a:t>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МБОУ </a:t>
            </a:r>
            <a:r>
              <a:rPr lang="ru-RU" dirty="0"/>
              <a:t>СОШ № 29 </a:t>
            </a:r>
            <a:r>
              <a:rPr lang="ru-RU" b="1" dirty="0" err="1"/>
              <a:t>р.п</a:t>
            </a:r>
            <a:r>
              <a:rPr lang="ru-RU" b="1" dirty="0"/>
              <a:t>. Чунский</a:t>
            </a:r>
            <a:r>
              <a:rPr lang="ru-RU" dirty="0"/>
              <a:t>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МКОУ </a:t>
            </a:r>
            <a:r>
              <a:rPr lang="ru-RU" dirty="0"/>
              <a:t>«</a:t>
            </a:r>
            <a:r>
              <a:rPr lang="ru-RU" b="1" dirty="0" err="1"/>
              <a:t>Вихоревская</a:t>
            </a:r>
            <a:r>
              <a:rPr lang="ru-RU" dirty="0"/>
              <a:t> СОШ № 2</a:t>
            </a:r>
            <a:r>
              <a:rPr lang="ru-RU" dirty="0" smtClean="0"/>
              <a:t>»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Московская область</a:t>
            </a:r>
            <a:r>
              <a:rPr lang="ru-RU" dirty="0"/>
              <a:t>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МАОУ </a:t>
            </a:r>
            <a:r>
              <a:rPr lang="ru-RU" dirty="0"/>
              <a:t>СОШ № 3 ГОЩ (СП «Детский сад «Яблонька»»)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г</a:t>
            </a:r>
            <a:r>
              <a:rPr lang="ru-RU" dirty="0"/>
              <a:t>. Щёлково, МАОУ СОШ № 3 ГОЩ (СП «Детский сад «Карусель»), </a:t>
            </a:r>
            <a:r>
              <a:rPr lang="ru-RU" b="1" dirty="0" err="1"/>
              <a:t>г.о</a:t>
            </a:r>
            <a:r>
              <a:rPr lang="ru-RU" b="1" dirty="0"/>
              <a:t>. </a:t>
            </a:r>
            <a:r>
              <a:rPr lang="ru-RU" b="1" dirty="0" smtClean="0"/>
              <a:t>Щёлково</a:t>
            </a: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r>
              <a:rPr lang="ru-RU" b="1" dirty="0" smtClean="0"/>
              <a:t>Свердловская </a:t>
            </a:r>
            <a:r>
              <a:rPr lang="ru-RU" b="1" dirty="0"/>
              <a:t>область</a:t>
            </a:r>
            <a:r>
              <a:rPr lang="ru-RU" dirty="0"/>
              <a:t>: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МАДОУ </a:t>
            </a:r>
            <a:r>
              <a:rPr lang="ru-RU" dirty="0"/>
              <a:t>детский сад № 14, </a:t>
            </a:r>
            <a:r>
              <a:rPr lang="ru-RU" b="1" dirty="0"/>
              <a:t>г. </a:t>
            </a:r>
            <a:r>
              <a:rPr lang="ru-RU" b="1" dirty="0" smtClean="0"/>
              <a:t>Екатеринбург</a:t>
            </a:r>
          </a:p>
          <a:p>
            <a:pPr marL="0" indent="0">
              <a:buNone/>
            </a:pPr>
            <a:r>
              <a:rPr lang="ru-RU" b="1" dirty="0" smtClean="0"/>
              <a:t>г</a:t>
            </a:r>
            <a:r>
              <a:rPr lang="ru-RU" b="1" dirty="0"/>
              <a:t>. Томск</a:t>
            </a:r>
            <a:r>
              <a:rPr lang="ru-RU" dirty="0"/>
              <a:t>: ДОО №№ 38, 57, 88, </a:t>
            </a:r>
            <a:r>
              <a:rPr lang="ru-RU" dirty="0" smtClean="0"/>
              <a:t>94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964" y="3955953"/>
            <a:ext cx="4914509" cy="2683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4"/>
          <a:stretch/>
        </p:blipFill>
        <p:spPr>
          <a:xfrm>
            <a:off x="8534345" y="515768"/>
            <a:ext cx="3769105" cy="612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31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7782" y="71120"/>
            <a:ext cx="10581018" cy="6158095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Так как сама идея устойчивого развития достаточно</a:t>
            </a:r>
          </a:p>
          <a:p>
            <a:pPr marL="0" indent="0">
              <a:buNone/>
            </a:pPr>
            <a:r>
              <a:rPr lang="ru-RU" dirty="0"/>
              <a:t> сложна для дошкольного возраста, задача воспитателя в группе - осуществить пропедевтику понимания одной из содержательных частей этой «зеленой аксиомы», а именно: понимания жизни природы, ее законов и закономерностей, а для этого нужны наблюдение, внимание к жизни окружающей среды. В сказке символизируют природу сокол, собака. Воспитатель ставит акцент на внимании героя сокола и понимании, почему он решил помочь человеку (потому что внук </a:t>
            </a:r>
            <a:r>
              <a:rPr lang="ru-RU" dirty="0" err="1"/>
              <a:t>Эне</a:t>
            </a:r>
            <a:r>
              <a:rPr lang="ru-RU" dirty="0"/>
              <a:t> не тронул в гнезде его соколят).</a:t>
            </a:r>
          </a:p>
          <a:p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Природа – лучший друг и союзник человека, который всегда готов прийти на помощь, если люди научатся слушать и уважать её, будут соблюдать её законы. Дети понимают, что мальчик не тронул в гнезде соколят  </a:t>
            </a:r>
          </a:p>
          <a:p>
            <a:pPr marL="0" indent="0" algn="r">
              <a:buNone/>
            </a:pP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Именно поэтому, в ответ на его доброе дело, сокол тоже решает прийти на помощь и делает всё возможное для того, чтобы дедушка и внук нашли собаку.</a:t>
            </a:r>
          </a:p>
          <a:p>
            <a:pPr marL="0" indent="0">
              <a:buNone/>
            </a:pP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00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782" y="111761"/>
            <a:ext cx="11216018" cy="1578928"/>
          </a:xfrm>
        </p:spPr>
        <p:txBody>
          <a:bodyPr>
            <a:normAutofit/>
          </a:bodyPr>
          <a:lstStyle/>
          <a:p>
            <a:r>
              <a:rPr lang="ru-RU" sz="2200" b="1" dirty="0"/>
              <a:t>Удмуртская народная сказка «Красавица берёза».</a:t>
            </a:r>
            <a:br>
              <a:rPr lang="ru-RU" sz="2200" b="1" dirty="0"/>
            </a:br>
            <a:r>
              <a:rPr lang="ru-RU" sz="2200" b="1" dirty="0"/>
              <a:t> «зелёная аксиома»: Всегда и везде есть граница дозволенного природой. </a:t>
            </a:r>
            <a:br>
              <a:rPr lang="ru-RU" sz="2200" b="1" dirty="0"/>
            </a:br>
            <a:r>
              <a:rPr lang="ru-RU" sz="2200" b="1" dirty="0"/>
              <a:t>Общая среда, общая судьба и общая ответственность.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2200" b="1" dirty="0"/>
              <a:t>МАДОУ № 14, Свердловская область, г. Екатеринбург</a:t>
            </a:r>
            <a:endParaRPr lang="ru-RU" b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0" y="1690687"/>
            <a:ext cx="3799840" cy="4286569"/>
          </a:xfrm>
        </p:spPr>
        <p:txBody>
          <a:bodyPr>
            <a:normAutofit/>
          </a:bodyPr>
          <a:lstStyle/>
          <a:p>
            <a:r>
              <a:rPr lang="ru-RU" sz="2000" dirty="0" err="1"/>
              <a:t>Замураева</a:t>
            </a:r>
            <a:r>
              <a:rPr lang="ru-RU" sz="2000" dirty="0"/>
              <a:t> Марина Васильевна</a:t>
            </a:r>
          </a:p>
          <a:p>
            <a:r>
              <a:rPr lang="ru-RU" sz="2000" dirty="0"/>
              <a:t>Казанцева Анастасия Александровна</a:t>
            </a:r>
          </a:p>
          <a:p>
            <a:r>
              <a:rPr lang="ru-RU" sz="2000" dirty="0" err="1"/>
              <a:t>Кочетова</a:t>
            </a:r>
            <a:r>
              <a:rPr lang="ru-RU" sz="2000" dirty="0"/>
              <a:t> Светлана Викторовна</a:t>
            </a:r>
          </a:p>
          <a:p>
            <a:r>
              <a:rPr lang="ru-RU" sz="2000" dirty="0" err="1"/>
              <a:t>Лепилина</a:t>
            </a:r>
            <a:r>
              <a:rPr lang="ru-RU" sz="2000" dirty="0"/>
              <a:t> Лариса Юрьевна</a:t>
            </a: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3393440" y="1595120"/>
            <a:ext cx="8660778" cy="51511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Беседа </a:t>
            </a:r>
          </a:p>
          <a:p>
            <a:pPr>
              <a:buFontTx/>
              <a:buChar char="-"/>
            </a:pPr>
            <a:r>
              <a:rPr lang="ru-RU" dirty="0"/>
              <a:t>Как называется сказка? Кто её сочинил? </a:t>
            </a:r>
          </a:p>
          <a:p>
            <a:pPr>
              <a:buFontTx/>
              <a:buChar char="-"/>
            </a:pPr>
            <a:r>
              <a:rPr lang="ru-RU" dirty="0"/>
              <a:t>Представьте, что вы оказались в сказке. Каким героем вы бы хотели стать? Почему? Как бы ты поступил на месте старика? Старухи? Берёзки?</a:t>
            </a:r>
          </a:p>
          <a:p>
            <a:pPr marL="0" indent="0">
              <a:buNone/>
            </a:pPr>
            <a:r>
              <a:rPr lang="ru-RU" dirty="0"/>
              <a:t>- К каким последствиям привели просьбы старухи?</a:t>
            </a:r>
          </a:p>
          <a:p>
            <a:pPr marL="0" indent="0">
              <a:buNone/>
            </a:pPr>
            <a:r>
              <a:rPr lang="ru-RU" dirty="0"/>
              <a:t>- Почему берёзка превратила их в медведей? </a:t>
            </a:r>
          </a:p>
          <a:p>
            <a:pPr>
              <a:buFontTx/>
              <a:buChar char="-"/>
            </a:pPr>
            <a:r>
              <a:rPr lang="ru-RU" dirty="0"/>
              <a:t>Какая была старуха? </a:t>
            </a:r>
          </a:p>
          <a:p>
            <a:pPr>
              <a:buFontTx/>
              <a:buChar char="-"/>
            </a:pPr>
            <a:r>
              <a:rPr lang="ru-RU" dirty="0"/>
              <a:t> В жизни тоже так бывает, что жадность до добра не доводит. Как вы  понимаете пословицы: «Жадность последнего ума лишает»?  - «Чем больше есть, тем больше надо». </a:t>
            </a:r>
          </a:p>
        </p:txBody>
      </p:sp>
    </p:spTree>
    <p:extLst>
      <p:ext uri="{BB962C8B-B14F-4D97-AF65-F5344CB8AC3E}">
        <p14:creationId xmlns:p14="http://schemas.microsoft.com/office/powerpoint/2010/main" val="412427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7782" y="344033"/>
            <a:ext cx="5201921" cy="3901440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Удмуртская народная сказка «Красавица берёза»</a:t>
            </a:r>
          </a:p>
          <a:p>
            <a:r>
              <a:rPr lang="ru-RU" b="1" dirty="0">
                <a:solidFill>
                  <a:srgbClr val="16625C"/>
                </a:solidFill>
                <a:latin typeface="Century Gothic" panose="020B0502020202020204" pitchFamily="34" charset="0"/>
              </a:rPr>
              <a:t>Бурятская сказка «Красная береза»</a:t>
            </a:r>
          </a:p>
          <a:p>
            <a:r>
              <a:rPr lang="ru-RU" b="1" dirty="0" err="1">
                <a:solidFill>
                  <a:srgbClr val="16625C"/>
                </a:solidFill>
                <a:latin typeface="Century Gothic" panose="020B0502020202020204" pitchFamily="34" charset="0"/>
              </a:rPr>
              <a:t>А.С.Пушкин</a:t>
            </a:r>
            <a:r>
              <a:rPr lang="ru-RU" b="1" dirty="0">
                <a:solidFill>
                  <a:srgbClr val="16625C"/>
                </a:solidFill>
                <a:latin typeface="Century Gothic" panose="020B0502020202020204" pitchFamily="34" charset="0"/>
              </a:rPr>
              <a:t> «О рыбаке и рыбке»</a:t>
            </a:r>
          </a:p>
          <a:p>
            <a:r>
              <a:rPr lang="ru-RU" b="1" dirty="0">
                <a:solidFill>
                  <a:srgbClr val="16625C"/>
                </a:solidFill>
                <a:latin typeface="Century Gothic" panose="020B0502020202020204" pitchFamily="34" charset="0"/>
              </a:rPr>
              <a:t>Русская народная сказка « О глиняном парне»</a:t>
            </a:r>
          </a:p>
          <a:p>
            <a:endParaRPr lang="ru-RU" b="1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85B08C-03B7-45AC-AF91-4472F7942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98" y="365125"/>
            <a:ext cx="6176963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6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1" y="587829"/>
            <a:ext cx="10730515" cy="44257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7780" y="91441"/>
            <a:ext cx="11216020" cy="102616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Метафорический образ меры</a:t>
            </a:r>
            <a:b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440060" y="1479476"/>
            <a:ext cx="645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Бурятская народная сказка «Медведь». </a:t>
            </a:r>
            <a:br>
              <a:rPr lang="ru-RU" dirty="0"/>
            </a:br>
            <a:r>
              <a:rPr lang="ru-RU" b="1" dirty="0"/>
              <a:t>Название «зеленой аксиомы»:</a:t>
            </a:r>
            <a:r>
              <a:rPr lang="ru-RU" dirty="0"/>
              <a:t> мера потребления и учета дефицитных ресурсов.</a:t>
            </a:r>
            <a:br>
              <a:rPr lang="ru-RU" dirty="0"/>
            </a:br>
            <a:r>
              <a:rPr lang="ru-RU" dirty="0"/>
              <a:t>Селютина Ольга Евгеньевна, учитель, МБОУ СОШ № 29 </a:t>
            </a:r>
            <a:r>
              <a:rPr lang="ru-RU" dirty="0" err="1"/>
              <a:t>р.п</a:t>
            </a:r>
            <a:r>
              <a:rPr lang="ru-RU" dirty="0"/>
              <a:t>. Чунский, Иркутская область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Медведь. Бурятская народная сказка | Wi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40" y="1479476"/>
            <a:ext cx="4617100" cy="342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45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800504"/>
            <a:ext cx="5486400" cy="5365115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9FFFE"/>
                </a:solidFill>
                <a:latin typeface="Century Gothic" panose="020B0502020202020204" pitchFamily="34" charset="0"/>
              </a:rPr>
              <a:t>Сердечно благодарим Вас за подвижнический труд!!!</a:t>
            </a:r>
            <a:br>
              <a:rPr lang="ru-RU" dirty="0">
                <a:solidFill>
                  <a:srgbClr val="F9FFFE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F9FFF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CEEDF105-0D7B-4DA5-AF88-B5F760C75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86400" y="109358"/>
            <a:ext cx="4329318" cy="650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8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46350" y="1206728"/>
            <a:ext cx="58864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0" u="none" strike="noStrike" dirty="0">
                <a:solidFill>
                  <a:srgbClr val="16625C"/>
                </a:solidFill>
                <a:effectLst/>
                <a:latin typeface="Century Gothic" panose="020B0502020202020204" pitchFamily="34" charset="0"/>
              </a:rPr>
              <a:t>Контакты</a:t>
            </a:r>
            <a:endParaRPr lang="ru-RU" sz="4400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6110" y="2297086"/>
            <a:ext cx="68528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2A7972"/>
                </a:solidFill>
                <a:latin typeface="Century Gothic" panose="020B0502020202020204" pitchFamily="34" charset="0"/>
              </a:rPr>
              <a:t>Российское сетевое педагогическое партнерство «Учимся жить устойчиво в глобальном мире: Экология. Здоровье. Безопасность»</a:t>
            </a:r>
          </a:p>
          <a:p>
            <a:r>
              <a:rPr lang="ru-RU" sz="2400" b="1" dirty="0">
                <a:solidFill>
                  <a:srgbClr val="2A7972"/>
                </a:solidFill>
                <a:latin typeface="Century Gothic" panose="020B0502020202020204" pitchFamily="34" charset="0"/>
              </a:rPr>
              <a:t>МАУ ИМЦ </a:t>
            </a:r>
            <a:r>
              <a:rPr lang="ru-RU" sz="2400" b="1" dirty="0" err="1">
                <a:solidFill>
                  <a:srgbClr val="2A7972"/>
                </a:solidFill>
                <a:latin typeface="Century Gothic" panose="020B0502020202020204" pitchFamily="34" charset="0"/>
              </a:rPr>
              <a:t>г.Томска</a:t>
            </a:r>
            <a:endParaRPr lang="ru-RU" sz="2400" dirty="0">
              <a:solidFill>
                <a:srgbClr val="2A797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77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32510" y="121052"/>
            <a:ext cx="5116946" cy="5365348"/>
          </a:xfrm>
        </p:spPr>
        <p:txBody>
          <a:bodyPr>
            <a:normAutofit fontScale="92500" lnSpcReduction="10000"/>
          </a:bodyPr>
          <a:lstStyle/>
          <a:p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ru-RU" b="1" dirty="0" smtClean="0"/>
              <a:t>Заметка на полях конкурса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Отражаются ли в конспекте  занятия идеи устойчивого развития? Где?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/>
              <a:t>В актуальности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/>
              <a:t>В </a:t>
            </a:r>
            <a:r>
              <a:rPr lang="ru-RU" b="1" dirty="0" smtClean="0"/>
              <a:t> целеполагании (цели, задачи)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/>
              <a:t>В  содержании работы со сказкой, моделировании диалога с обучающимися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b="1" dirty="0" smtClean="0"/>
              <a:t>В результатах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018" y="470290"/>
            <a:ext cx="5570291" cy="557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68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1518" y="470263"/>
            <a:ext cx="11002282" cy="1220425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16625C"/>
                </a:solidFill>
                <a:latin typeface="Century Gothic" panose="020B0502020202020204" pitchFamily="34" charset="0"/>
              </a:rPr>
              <a:t>Название произведения: «Зимовье зверей»</a:t>
            </a:r>
            <a:br>
              <a:rPr lang="ru-RU" sz="2700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r>
              <a:rPr lang="ru-RU" sz="27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«Зеленая аксиома»: </a:t>
            </a:r>
            <a:r>
              <a:rPr lang="ru-RU" sz="2700" dirty="0">
                <a:solidFill>
                  <a:srgbClr val="16625C"/>
                </a:solidFill>
                <a:latin typeface="Century Gothic" panose="020B0502020202020204" pitchFamily="34" charset="0"/>
              </a:rPr>
              <a:t>Общая среда, общая судьба и общая ответственность</a:t>
            </a: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/>
            </a:r>
            <a:b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728753" y="1690687"/>
            <a:ext cx="7223761" cy="3834901"/>
          </a:xfrm>
        </p:spPr>
        <p:txBody>
          <a:bodyPr>
            <a:normAutofit fontScale="55000" lnSpcReduction="20000"/>
          </a:bodyPr>
          <a:lstStyle/>
          <a:p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r>
              <a:rPr lang="ru-RU" sz="38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Авторы, МАДОУ </a:t>
            </a:r>
            <a:r>
              <a:rPr lang="ru-RU" sz="3800" dirty="0">
                <a:solidFill>
                  <a:srgbClr val="16625C"/>
                </a:solidFill>
                <a:latin typeface="Century Gothic" panose="020B0502020202020204" pitchFamily="34" charset="0"/>
              </a:rPr>
              <a:t>детский сад общеразвивающего вида № 57 г. </a:t>
            </a:r>
            <a:r>
              <a:rPr lang="ru-RU" sz="38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Томска: </a:t>
            </a:r>
            <a:endParaRPr lang="ru-RU" sz="38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>
              <a:buFontTx/>
              <a:buChar char="-"/>
            </a:pPr>
            <a:r>
              <a:rPr lang="ru-RU" sz="38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Бакулева </a:t>
            </a:r>
            <a:r>
              <a:rPr lang="ru-RU" sz="3800" dirty="0">
                <a:solidFill>
                  <a:srgbClr val="16625C"/>
                </a:solidFill>
                <a:latin typeface="Century Gothic" panose="020B0502020202020204" pitchFamily="34" charset="0"/>
              </a:rPr>
              <a:t>Раиса Николаевна, инструктор по физической культуре, </a:t>
            </a:r>
            <a:endParaRPr lang="ru-RU" sz="3800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>
              <a:buFontTx/>
              <a:buChar char="-"/>
            </a:pPr>
            <a:r>
              <a:rPr lang="ru-RU" sz="38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3800" dirty="0">
                <a:solidFill>
                  <a:srgbClr val="16625C"/>
                </a:solidFill>
                <a:latin typeface="Century Gothic" panose="020B0502020202020204" pitchFamily="34" charset="0"/>
              </a:rPr>
              <a:t>Крылова Наталия Владимировна, учитель-логопед, </a:t>
            </a:r>
            <a:endParaRPr lang="ru-RU" sz="3800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>
              <a:buFontTx/>
              <a:buChar char="-"/>
            </a:pPr>
            <a:r>
              <a:rPr lang="ru-RU" sz="38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3800" dirty="0">
                <a:solidFill>
                  <a:srgbClr val="16625C"/>
                </a:solidFill>
                <a:latin typeface="Century Gothic" panose="020B0502020202020204" pitchFamily="34" charset="0"/>
              </a:rPr>
              <a:t>Суворина Елена Александровна, старший воспитатель, </a:t>
            </a:r>
            <a:endParaRPr lang="ru-RU" sz="3800" dirty="0" smtClean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>
              <a:buFontTx/>
              <a:buChar char="-"/>
            </a:pPr>
            <a:r>
              <a:rPr lang="ru-RU" sz="38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3800" dirty="0" err="1">
                <a:solidFill>
                  <a:srgbClr val="16625C"/>
                </a:solidFill>
                <a:latin typeface="Century Gothic" panose="020B0502020202020204" pitchFamily="34" charset="0"/>
              </a:rPr>
              <a:t>Таюкина</a:t>
            </a:r>
            <a:r>
              <a:rPr lang="ru-RU" sz="3800" dirty="0">
                <a:solidFill>
                  <a:srgbClr val="16625C"/>
                </a:solidFill>
                <a:latin typeface="Century Gothic" panose="020B0502020202020204" pitchFamily="34" charset="0"/>
              </a:rPr>
              <a:t> Наталья Сергеевна, старший </a:t>
            </a:r>
            <a:r>
              <a:rPr lang="ru-RU" sz="38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воспитатель</a:t>
            </a:r>
          </a:p>
          <a:p>
            <a:pPr marL="0" indent="0">
              <a:buNone/>
            </a:pPr>
            <a:r>
              <a:rPr lang="ru-RU" sz="38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Зимовье зверей (мультфильм, 1981) — Википед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8" y="1754914"/>
            <a:ext cx="39243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517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7783" y="1240971"/>
            <a:ext cx="6903098" cy="4088675"/>
          </a:xfrm>
        </p:spPr>
        <p:txBody>
          <a:bodyPr>
            <a:normAutofit fontScale="77500" lnSpcReduction="20000"/>
          </a:bodyPr>
          <a:lstStyle/>
          <a:p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Цель: создание условий для формирования эмоционально-ценностного отношения к окружающему миру, </a:t>
            </a:r>
            <a:r>
              <a:rPr lang="ru-RU" dirty="0">
                <a:solidFill>
                  <a:srgbClr val="FF0000"/>
                </a:solidFill>
                <a:latin typeface="Century Gothic" panose="020B0502020202020204" pitchFamily="34" charset="0"/>
              </a:rPr>
              <a:t>усвоения законов природы КАКОГО ? </a:t>
            </a: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через ознакомление с русской народной сказкой «Зимовье зверей»</a:t>
            </a:r>
          </a:p>
          <a:p>
            <a:pPr marL="0" indent="0">
              <a:buNone/>
            </a:pP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Задачи: </a:t>
            </a:r>
          </a:p>
          <a:p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формировать </a:t>
            </a:r>
            <a:r>
              <a:rPr lang="ru-RU" dirty="0">
                <a:solidFill>
                  <a:srgbClr val="FF0000"/>
                </a:solidFill>
                <a:latin typeface="Century Gothic" panose="020B0502020202020204" pitchFamily="34" charset="0"/>
              </a:rPr>
              <a:t>интерес к чтению </a:t>
            </a: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русских народных сказок;</a:t>
            </a:r>
          </a:p>
          <a:p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учить </a:t>
            </a:r>
            <a:r>
              <a:rPr lang="ru-RU" dirty="0">
                <a:solidFill>
                  <a:srgbClr val="FF0000"/>
                </a:solidFill>
                <a:latin typeface="Century Gothic" panose="020B0502020202020204" pitchFamily="34" charset="0"/>
              </a:rPr>
              <a:t>характеризовать героев </a:t>
            </a: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сказки; ШКОЛА</a:t>
            </a:r>
          </a:p>
          <a:p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углубить </a:t>
            </a:r>
            <a:r>
              <a:rPr lang="ru-RU" dirty="0">
                <a:solidFill>
                  <a:srgbClr val="FF0000"/>
                </a:solidFill>
                <a:latin typeface="Century Gothic" panose="020B0502020202020204" pitchFamily="34" charset="0"/>
              </a:rPr>
              <a:t>знания детей о лесе </a:t>
            </a:r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как природном сообществе, его  целостности и уникальности;</a:t>
            </a:r>
          </a:p>
          <a:p>
            <a:r>
              <a:rPr lang="ru-RU" dirty="0">
                <a:solidFill>
                  <a:srgbClr val="16625C"/>
                </a:solidFill>
                <a:latin typeface="Century Gothic" panose="020B0502020202020204" pitchFamily="34" charset="0"/>
              </a:rPr>
              <a:t>формировать умение устанавливать причинно-следственные связи </a:t>
            </a:r>
            <a:r>
              <a:rPr lang="ru-RU" dirty="0">
                <a:solidFill>
                  <a:srgbClr val="FF0000"/>
                </a:solidFill>
                <a:latin typeface="Century Gothic" panose="020B0502020202020204" pitchFamily="34" charset="0"/>
              </a:rPr>
              <a:t>ЧЕГО С ЧЕМ? </a:t>
            </a:r>
          </a:p>
          <a:p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7782" y="477686"/>
            <a:ext cx="873189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Русская народная сказка  «Зимовье зверей»</a:t>
            </a:r>
            <a:br>
              <a:rPr lang="ru-RU" sz="2600" b="1" dirty="0">
                <a:solidFill>
                  <a:srgbClr val="16625C"/>
                </a:solidFill>
                <a:latin typeface="Century Gothic" panose="020B0502020202020204" pitchFamily="34" charset="0"/>
              </a:rPr>
            </a:br>
            <a:endParaRPr lang="ru-RU" sz="2600" b="1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0" name="Picture 6" descr="Зимовье Зверей версия 1 | Папины Сказки - сказки с картинкам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325" y="1602541"/>
            <a:ext cx="5217675" cy="354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176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7782" y="249965"/>
            <a:ext cx="4530634" cy="395627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/>
              <a:t>Конспект:</a:t>
            </a:r>
          </a:p>
          <a:p>
            <a:r>
              <a:rPr lang="ru-RU" b="1" dirty="0"/>
              <a:t>Как начинается сказка? </a:t>
            </a:r>
          </a:p>
          <a:p>
            <a:r>
              <a:rPr lang="ru-RU" b="1" dirty="0"/>
              <a:t>А когда друзьям становилось худо?</a:t>
            </a:r>
          </a:p>
          <a:p>
            <a:r>
              <a:rPr lang="ru-RU" b="1" dirty="0"/>
              <a:t> Кто первый решил строить зимовье и почему? </a:t>
            </a:r>
          </a:p>
          <a:p>
            <a:r>
              <a:rPr lang="ru-RU" b="1" dirty="0"/>
              <a:t>Кто строил зимовье? Как они строили дом? Кто что делал? </a:t>
            </a:r>
          </a:p>
          <a:p>
            <a:r>
              <a:rPr lang="ru-RU" b="1" dirty="0"/>
              <a:t>Почему у животных получилось построить дом? Смогли бы животные построить зимовье по одному? Можно ли их назвать друзьями?</a:t>
            </a:r>
            <a:endParaRPr lang="ru-RU" dirty="0"/>
          </a:p>
          <a:p>
            <a:r>
              <a:rPr lang="ru-RU" b="1" dirty="0"/>
              <a:t>Вспомните и скажите, как зимовали животные? </a:t>
            </a:r>
          </a:p>
          <a:p>
            <a:r>
              <a:rPr lang="ru-RU" b="1" dirty="0"/>
              <a:t>Что случилось однажды? Как животным удалось спастись? В чем заключалась главная сила зверей? </a:t>
            </a: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4767943" y="344033"/>
            <a:ext cx="5906589" cy="19855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Что отработали? </a:t>
            </a:r>
          </a:p>
          <a:p>
            <a:r>
              <a:rPr lang="ru-RU" b="1" dirty="0"/>
              <a:t>Отношение человек-человек (на примере животных)</a:t>
            </a:r>
          </a:p>
          <a:p>
            <a:r>
              <a:rPr lang="ru-RU" b="1" dirty="0">
                <a:solidFill>
                  <a:srgbClr val="16625C"/>
                </a:solidFill>
                <a:latin typeface="Century Gothic" panose="020B0502020202020204" pitchFamily="34" charset="0"/>
              </a:rPr>
              <a:t>К моделированию отношений в обществе: качества животных как людей</a:t>
            </a: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7150428" y="2001520"/>
            <a:ext cx="4845696" cy="5124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В конспекте нужно  прописывать </a:t>
            </a:r>
            <a:r>
              <a:rPr lang="ru-RU" b="1" dirty="0" smtClean="0"/>
              <a:t>содержание:</a:t>
            </a:r>
            <a:endParaRPr lang="ru-RU" b="1" dirty="0"/>
          </a:p>
          <a:p>
            <a:r>
              <a:rPr lang="ru-RU" b="1" dirty="0"/>
              <a:t>Равновесие –гармонизация сил природы и человека</a:t>
            </a:r>
          </a:p>
          <a:p>
            <a:r>
              <a:rPr lang="ru-RU" b="1" dirty="0">
                <a:solidFill>
                  <a:srgbClr val="16625C"/>
                </a:solidFill>
                <a:latin typeface="Century Gothic" panose="020B0502020202020204" pitchFamily="34" charset="0"/>
              </a:rPr>
              <a:t>Каждому есть место в этом мире, у каждого живого существа своя функция, своя роль </a:t>
            </a:r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5" y="3873907"/>
            <a:ext cx="2663810" cy="26638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592" y="3868860"/>
            <a:ext cx="4070169" cy="22894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80731" y="6353051"/>
            <a:ext cx="344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«Теремок»,  «Гриб-теремок»</a:t>
            </a:r>
          </a:p>
        </p:txBody>
      </p:sp>
    </p:spTree>
    <p:extLst>
      <p:ext uri="{BB962C8B-B14F-4D97-AF65-F5344CB8AC3E}">
        <p14:creationId xmlns:p14="http://schemas.microsoft.com/office/powerpoint/2010/main" val="1044808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7782" y="156410"/>
            <a:ext cx="10916298" cy="2460127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rgbClr val="16625C"/>
                </a:solidFill>
                <a:latin typeface="Century Gothic" panose="020B0502020202020204" pitchFamily="34" charset="0"/>
              </a:rPr>
              <a:t>Цель: создание условий для формирования эмоционально-ценностного отношения к окружающему миру, 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FF0000"/>
                </a:solidFill>
                <a:latin typeface="Century Gothic" panose="020B0502020202020204" pitchFamily="34" charset="0"/>
              </a:rPr>
              <a:t>усвоения законов природы (необходимость и важность любого живого существа на планете), </a:t>
            </a:r>
          </a:p>
          <a:p>
            <a:pPr marL="0" indent="0">
              <a:buNone/>
            </a:pPr>
            <a:r>
              <a:rPr lang="ru-RU" sz="2200" dirty="0">
                <a:solidFill>
                  <a:srgbClr val="FF0000"/>
                </a:solidFill>
                <a:latin typeface="Century Gothic" panose="020B0502020202020204" pitchFamily="34" charset="0"/>
              </a:rPr>
              <a:t>формирование ГОТОВНОСТИ УЧИТЬСЯ МУДРОСТИ У ПРИРОДЫ (ВЗАИМОПОДДЕРЖКА ЖИВОТНЫХ)</a:t>
            </a:r>
            <a:r>
              <a:rPr lang="ru-RU" sz="2200" dirty="0">
                <a:solidFill>
                  <a:srgbClr val="16625C"/>
                </a:solidFill>
                <a:latin typeface="Century Gothic" panose="020B0502020202020204" pitchFamily="34" charset="0"/>
              </a:rPr>
              <a:t>через ознакомление с русской народной сказкой «Зимовье зверей».</a:t>
            </a:r>
          </a:p>
          <a:p>
            <a:endParaRPr lang="ru-RU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C75E35-E38D-4D20-90B0-D000F406EF49}"/>
              </a:ext>
            </a:extLst>
          </p:cNvPr>
          <p:cNvSpPr txBox="1"/>
          <p:nvPr/>
        </p:nvSpPr>
        <p:spPr>
          <a:xfrm>
            <a:off x="5095862" y="2550834"/>
            <a:ext cx="677101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</a:rPr>
              <a:t>Задачи: </a:t>
            </a:r>
          </a:p>
          <a:p>
            <a:pPr algn="just"/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</a:rPr>
              <a:t>формировать </a:t>
            </a:r>
            <a:r>
              <a:rPr lang="ru-RU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интерес к чтению </a:t>
            </a:r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</a:rPr>
              <a:t>русских народных сказок;</a:t>
            </a:r>
          </a:p>
          <a:p>
            <a:pPr algn="just"/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</a:rPr>
              <a:t>углубить </a:t>
            </a:r>
            <a:r>
              <a:rPr lang="ru-RU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знания детей о лесе </a:t>
            </a:r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</a:rPr>
              <a:t>как природном сообществе, его  целостности и уникальности;</a:t>
            </a:r>
          </a:p>
          <a:p>
            <a:pPr algn="just"/>
            <a:r>
              <a:rPr lang="ru-RU" sz="2000" dirty="0">
                <a:solidFill>
                  <a:srgbClr val="16625C"/>
                </a:solidFill>
                <a:latin typeface="Century Gothic" panose="020B0502020202020204" pitchFamily="34" charset="0"/>
              </a:rPr>
              <a:t>формировать умение устанавливать причинно-следственные связи </a:t>
            </a:r>
            <a:r>
              <a:rPr lang="ru-RU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ЧЕГО С ЧЕМ? </a:t>
            </a:r>
          </a:p>
          <a:p>
            <a:pPr algn="just"/>
            <a:r>
              <a:rPr lang="ru-RU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Формировать готовность воспитанника учиться мудрости у природы: учиться </a:t>
            </a:r>
            <a:r>
              <a:rPr lang="ru-RU" sz="2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взаимоподдержке</a:t>
            </a:r>
            <a:r>
              <a:rPr lang="ru-RU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 и балансу отношений между зверями через  образ –зимовье-Дом-Планета)  (да, есть естественный отбор, нов старших классах – симбиоз, животные, рыбы живут во взаимопомощи)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F3B96A-D23F-4F97-88FB-7210A9835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2828"/>
            <a:ext cx="4958080" cy="369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3"/>
          <p:cNvSpPr txBox="1">
            <a:spLocks/>
          </p:cNvSpPr>
          <p:nvPr/>
        </p:nvSpPr>
        <p:spPr>
          <a:xfrm>
            <a:off x="137782" y="344033"/>
            <a:ext cx="7816298" cy="46695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ru-RU" sz="1600" dirty="0">
              <a:solidFill>
                <a:srgbClr val="16625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sz="900" dirty="0">
              <a:solidFill>
                <a:srgbClr val="16625C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6287" y="528320"/>
            <a:ext cx="5926827" cy="501989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При </a:t>
            </a:r>
            <a:r>
              <a:rPr lang="ru-RU" sz="2400" dirty="0">
                <a:solidFill>
                  <a:srgbClr val="16625C"/>
                </a:solidFill>
                <a:latin typeface="Century Gothic" panose="020B0502020202020204" pitchFamily="34" charset="0"/>
              </a:rPr>
              <a:t>разработке конспекта занятия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7560" y="1030309"/>
            <a:ext cx="7378273" cy="5644811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комплексность достижения образовательных результатов за счет постановки </a:t>
            </a:r>
            <a:r>
              <a:rPr lang="ru-RU" sz="20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задач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 </a:t>
            </a:r>
            <a:r>
              <a:rPr lang="ru-RU" sz="20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(</a:t>
            </a:r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о</a:t>
            </a:r>
            <a:r>
              <a:rPr lang="ru-RU" sz="20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бразовательная, </a:t>
            </a:r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воспитательная, развивающая) </a:t>
            </a:r>
          </a:p>
          <a:p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«зеленую аксиому» надо обозначить </a:t>
            </a:r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в целеполагании, удобнее – в воспитательной задаче </a:t>
            </a:r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(брать не всю аксиому, а часть ее трактовки)</a:t>
            </a:r>
          </a:p>
          <a:p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в задачах: прописывать в ней </a:t>
            </a:r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ценностно-мировоззренческую линию «зеленой аксиомы»: </a:t>
            </a:r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что воспитываем у детей, что формируем?</a:t>
            </a:r>
          </a:p>
          <a:p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ВНИМАНИЕ! «зеленые аксиомы» – это причинно- следственные отношения человек-природа-экономика (вещный мир). </a:t>
            </a:r>
          </a:p>
          <a:p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В задачах: </a:t>
            </a:r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расшифровываем, что </a:t>
            </a:r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значит учиться </a:t>
            </a:r>
            <a:r>
              <a:rPr lang="ru-RU" sz="2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мудрости  у </a:t>
            </a:r>
            <a:r>
              <a:rPr lang="ru-RU" sz="2000" b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природы</a:t>
            </a:r>
            <a:r>
              <a:rPr lang="ru-RU" sz="2000" b="1" dirty="0" smtClean="0">
                <a:solidFill>
                  <a:srgbClr val="16625C"/>
                </a:solidFill>
                <a:latin typeface="Century Gothic" panose="020B0502020202020204" pitchFamily="34" charset="0"/>
              </a:rPr>
              <a:t>, </a:t>
            </a:r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то есть учиться </a:t>
            </a:r>
            <a:r>
              <a:rPr lang="ru-RU" sz="2000" b="1" dirty="0" err="1">
                <a:solidFill>
                  <a:srgbClr val="16625C"/>
                </a:solidFill>
                <a:latin typeface="Century Gothic" panose="020B0502020202020204" pitchFamily="34" charset="0"/>
              </a:rPr>
              <a:t>взаимоподдержке</a:t>
            </a:r>
            <a:r>
              <a:rPr lang="ru-RU" sz="2000" b="1" dirty="0">
                <a:solidFill>
                  <a:srgbClr val="16625C"/>
                </a:solidFill>
                <a:latin typeface="Century Gothic" panose="020B0502020202020204" pitchFamily="34" charset="0"/>
              </a:rPr>
              <a:t> и балансу отношений между зверями через  образ –зимовье-Дом, Планета, отношения к нему формируем мы сами)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4667" y="1102893"/>
            <a:ext cx="5572227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4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МАУ ИМЦ">
  <a:themeElements>
    <a:clrScheme name="Другая 4">
      <a:dk1>
        <a:srgbClr val="006666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МАУ ИМЦ" id="{EF005E62-8E39-46C4-86E1-32C29D8EC3E5}" vid="{0298A1A0-F84A-4BB2-9A20-FD4CD75B416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МАУ ИМЦ</Template>
  <TotalTime>2633</TotalTime>
  <Words>3213</Words>
  <Application>Microsoft Office PowerPoint</Application>
  <PresentationFormat>Широкоэкранный</PresentationFormat>
  <Paragraphs>287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Century Gothic</vt:lpstr>
      <vt:lpstr>Times New Roman</vt:lpstr>
      <vt:lpstr>Wingdings</vt:lpstr>
      <vt:lpstr>Шаблон МАУ ИМЦ</vt:lpstr>
      <vt:lpstr>Презентация PowerPoint</vt:lpstr>
      <vt:lpstr>Презентация PowerPoint</vt:lpstr>
      <vt:lpstr>Презентация PowerPoint</vt:lpstr>
      <vt:lpstr>Презентация PowerPoint</vt:lpstr>
      <vt:lpstr>Название произведения: «Зимовье зверей» «Зеленая аксиома»: Общая среда, общая судьба и общая ответственность </vt:lpstr>
      <vt:lpstr>Презентация PowerPoint</vt:lpstr>
      <vt:lpstr>Презентация PowerPoint</vt:lpstr>
      <vt:lpstr>Презентация PowerPoint</vt:lpstr>
      <vt:lpstr>При разработке конспекта занятия</vt:lpstr>
      <vt:lpstr>Презентация PowerPoint</vt:lpstr>
      <vt:lpstr>Эвенкийская сказка «Как журавли стали небесными оленями»  «Зелёная аксиома»: Необходимость сохранения природного и культурного разнообразия как базовое условие выживания человечества и его устойчивого развития Автор: Бакалова Марина Михайловна, учитель МБОУ СОШ № 29 р.п. Чунский Иркутская область</vt:lpstr>
      <vt:lpstr>Презентация PowerPoint</vt:lpstr>
      <vt:lpstr>Презентация PowerPoint</vt:lpstr>
      <vt:lpstr>Презентация PowerPoint</vt:lpstr>
      <vt:lpstr>     Русская народная сказка «Кривая уточка». «Зелёная аксиома: Принципиальная возможность гармонии человека и природы на основе знания границ дозволенного природой и готовности учиться мудрости у природы.  Мелентьева Евгения Григорьевна, учитель, МБОУ СОШ № 29 р.п. Чунский, Иркутская область   </vt:lpstr>
      <vt:lpstr>Ненецкая сказка «Белый медведь и бурый медведь» «Зеленая аксиома»: необходимость сохранения природного и культурного разнообразия как базовое условие выживания человечества и его УР</vt:lpstr>
      <vt:lpstr>Презентация PowerPoint</vt:lpstr>
      <vt:lpstr>Презентация PowerPoint</vt:lpstr>
      <vt:lpstr>Ненецкая сказка «Белый медведь и бурый медведь»</vt:lpstr>
      <vt:lpstr>Презентация PowerPoint</vt:lpstr>
      <vt:lpstr>Презентация PowerPoint</vt:lpstr>
      <vt:lpstr>ОГОНЬ-КАМЕНЬ (мансийская сказка) Название «зеленой аксиомы»: Общая среда, общая судьба, общая ответственность.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Метафорический образ меры</vt:lpstr>
      <vt:lpstr>Соколиный костёр. Селькупская народная сказка- Ледяева Любовь Николаевна, старший воспитатель, МАДОУ № 94 г. Томска.  Вагина Татьяна Сергеевна, воспитатель, МАДОУ № 94 г. Томска.  </vt:lpstr>
      <vt:lpstr>Презентация PowerPoint</vt:lpstr>
      <vt:lpstr>Удмуртская народная сказка «Красавица берёза».  «зелёная аксиома»: Всегда и везде есть граница дозволенного природой.  Общая среда, общая судьба и общая ответственность. МАДОУ № 14, Свердловская область, г. Екатеринбург</vt:lpstr>
      <vt:lpstr>Презентация PowerPoint</vt:lpstr>
      <vt:lpstr>Метафорический образ меры </vt:lpstr>
      <vt:lpstr>Сердечно благодарим Вас за подвижнический труд!!!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Ковбаса</dc:creator>
  <cp:lastModifiedBy>Вега Вадимовна Пустовалова</cp:lastModifiedBy>
  <cp:revision>215</cp:revision>
  <dcterms:created xsi:type="dcterms:W3CDTF">2020-08-10T04:19:49Z</dcterms:created>
  <dcterms:modified xsi:type="dcterms:W3CDTF">2024-05-16T02:40:16Z</dcterms:modified>
</cp:coreProperties>
</file>