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58" r:id="rId6"/>
    <p:sldId id="259" r:id="rId7"/>
    <p:sldId id="260" r:id="rId8"/>
    <p:sldId id="261" r:id="rId9"/>
    <p:sldId id="262" r:id="rId10"/>
    <p:sldId id="271" r:id="rId11"/>
    <p:sldId id="272" r:id="rId12"/>
    <p:sldId id="263" r:id="rId13"/>
    <p:sldId id="264" r:id="rId14"/>
    <p:sldId id="265" r:id="rId15"/>
    <p:sldId id="266" r:id="rId16"/>
    <p:sldId id="273" r:id="rId17"/>
    <p:sldId id="274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1420"/>
    <a:srgbClr val="8E54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>
        <p:scale>
          <a:sx n="90" d="100"/>
          <a:sy n="90" d="100"/>
        </p:scale>
        <p:origin x="1104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3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63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04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31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13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05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2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53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16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DC05F-CDB6-4549-8BEF-3B0448AE32F9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D29B-B116-4F09-81B2-AEA5D3AB46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1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33" r="1367"/>
          <a:stretch/>
        </p:blipFill>
        <p:spPr>
          <a:xfrm>
            <a:off x="6393708" y="3429000"/>
            <a:ext cx="5733175" cy="307170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E1359B-D3A3-4786-B1E8-25190EBDA11B}"/>
              </a:ext>
            </a:extLst>
          </p:cNvPr>
          <p:cNvSpPr txBox="1"/>
          <p:nvPr/>
        </p:nvSpPr>
        <p:spPr>
          <a:xfrm>
            <a:off x="1943825" y="202448"/>
            <a:ext cx="8242882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085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Научный совет по проблемам экологического образования                                                                 Отделения общего среднего образования                                                                                             Российской академии образовани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</a:rPr>
              <a:t>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77414" y="1553013"/>
            <a:ext cx="1146061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85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16625C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     </a:t>
            </a:r>
          </a:p>
          <a:p>
            <a:pPr marL="0" marR="0" lvl="0" algn="just" defTabSz="91440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СЕТЕВОЕ ПАРТНЕРСТВО ОБРАЗОВАТЕЛЬНЫХ, ПРОСВЕТИТЕЛЬСКИХ, МЕТОДИЧЕСКИХ И НАУЧНО-ПЕДАГОГИЧЕСКИХ ОРГАНИЗАЦИЙ КАК СРЕДСТВО РЕАЛИЗАЦИИ ФООП ПО ПОВЫШЕНИЮ ЭКОЛОГИЧЕСКОЙ  КУЛЬТУРЫ ВСЕХ СУБЪЕКТОВ ОБРАЗОВАТЕЛЬНОГО ПРОЦЕССА</a:t>
            </a:r>
            <a:endParaRPr kumimoji="0" lang="ru-RU" altLang="ru-RU" sz="2600" b="1" i="0" u="none" strike="noStrike" kern="0" cap="none" spc="0" normalizeH="0" baseline="0" noProof="0" dirty="0" smtClean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0" cap="none" spc="0" normalizeH="0" baseline="0" noProof="0" dirty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142616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4031" y="4924426"/>
            <a:ext cx="6109801" cy="830998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46100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74032" y="4432860"/>
            <a:ext cx="6109801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028283-79F1-4129-A069-98A10D22959D}"/>
              </a:ext>
            </a:extLst>
          </p:cNvPr>
          <p:cNvSpPr txBox="1"/>
          <p:nvPr/>
        </p:nvSpPr>
        <p:spPr>
          <a:xfrm>
            <a:off x="377414" y="4901913"/>
            <a:ext cx="5629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Пустовалова Вега Вадимовна, директор МАУ ИМЦ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г.Томска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/>
          <a:srcRect l="25905" t="1362" r="8346" b="34733"/>
          <a:stretch/>
        </p:blipFill>
        <p:spPr bwMode="auto">
          <a:xfrm>
            <a:off x="287926" y="947517"/>
            <a:ext cx="1731962" cy="2327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7">
            <a:extLst>
              <a:ext uri="{FF2B5EF4-FFF2-40B4-BE49-F238E27FC236}">
                <a16:creationId xmlns:a16="http://schemas.microsoft.com/office/drawing/2014/main" id="{AB03C954-B1D4-4267-B098-9252CA51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8950"/>
          <a:stretch>
            <a:fillRect/>
          </a:stretch>
        </p:blipFill>
        <p:spPr bwMode="auto">
          <a:xfrm>
            <a:off x="2182680" y="918887"/>
            <a:ext cx="1700416" cy="2355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50CF8E75-70DD-4FC2-A20C-A0F7373B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 bwMode="auto">
          <a:xfrm>
            <a:off x="5767014" y="918887"/>
            <a:ext cx="1664324" cy="2355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9D1CF29A-DE59-4F4F-AB9C-503A10E0CB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9065" r="-1"/>
          <a:stretch/>
        </p:blipFill>
        <p:spPr bwMode="auto">
          <a:xfrm>
            <a:off x="4045889" y="918887"/>
            <a:ext cx="1558332" cy="2355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C04B0B-E614-4A87-9A61-106541C5BB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6" t="8604" r="4806"/>
          <a:stretch/>
        </p:blipFill>
        <p:spPr bwMode="auto">
          <a:xfrm>
            <a:off x="7594132" y="918887"/>
            <a:ext cx="1543084" cy="2355905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79168" y="3611713"/>
            <a:ext cx="1568268" cy="2325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8" cstate="print"/>
          <a:srcRect l="19080" t="1021" r="13736" b="31060"/>
          <a:stretch/>
        </p:blipFill>
        <p:spPr bwMode="auto">
          <a:xfrm>
            <a:off x="1515143" y="3611713"/>
            <a:ext cx="1584325" cy="2325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8E6416-9C24-47B6-9B00-0C2F119CBA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00" y="3611713"/>
            <a:ext cx="1612477" cy="2325688"/>
          </a:xfrm>
          <a:prstGeom prst="rect">
            <a:avLst/>
          </a:prstGeom>
          <a:noFill/>
          <a:ln>
            <a:solidFill>
              <a:srgbClr val="996633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F59798F-0983-4ED6-9FC9-E613D73B448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38441" y="3611714"/>
            <a:ext cx="1521415" cy="2325688"/>
          </a:xfrm>
          <a:prstGeom prst="rect">
            <a:avLst/>
          </a:prstGeom>
          <a:ln>
            <a:solidFill>
              <a:srgbClr val="996633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45387D-2DB5-41CB-A759-732C72848DC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99119" y="3611713"/>
            <a:ext cx="1709887" cy="2325688"/>
          </a:xfrm>
          <a:prstGeom prst="rect">
            <a:avLst/>
          </a:prstGeom>
        </p:spPr>
      </p:pic>
      <p:pic>
        <p:nvPicPr>
          <p:cNvPr id="12" name="Picture 2" descr="C:\Users\Pustovalova\Desktop\РАО\ПУБЛИКАЦИИ\СКАНЫ ПЕЧАТНЫХ ТРУДОВ\2007-2015_СКАНЫ сборников\СКАНЫ СБОРНИКОВ\2017_ На пути к зелен аксиоме\обложка_зеленая_аксиома_02.jpg"/>
          <p:cNvPicPr>
            <a:picLocks noChangeAspect="1" noChangeArrowheads="1"/>
          </p:cNvPicPr>
          <p:nvPr/>
        </p:nvPicPr>
        <p:blipFill>
          <a:blip r:embed="rId12" cstate="print"/>
          <a:srcRect l="49213"/>
          <a:stretch>
            <a:fillRect/>
          </a:stretch>
        </p:blipFill>
        <p:spPr bwMode="auto">
          <a:xfrm>
            <a:off x="3241709" y="3611713"/>
            <a:ext cx="1595218" cy="232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628" y="1122178"/>
            <a:ext cx="2330687" cy="198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0" y="6627263"/>
            <a:ext cx="12192000" cy="23073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734373"/>
            <a:ext cx="12192000" cy="12362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 rot="10800000">
            <a:off x="0" y="0"/>
            <a:ext cx="12192000" cy="23073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0800000">
            <a:off x="0" y="107110"/>
            <a:ext cx="12192000" cy="12362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34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11857" y="1579801"/>
            <a:ext cx="7159687" cy="4304872"/>
          </a:xfrm>
          <a:prstGeom prst="rect">
            <a:avLst/>
          </a:prstGeom>
          <a:solidFill>
            <a:srgbClr val="F4EFE4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953762"/>
            <a:ext cx="12192000" cy="18485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0" y="1013437"/>
            <a:ext cx="12192000" cy="57056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1" y="87816"/>
            <a:ext cx="1016315" cy="86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B95355-4277-4E8D-8976-27D151B0D4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4588" y="2004568"/>
            <a:ext cx="1688018" cy="16880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62098A-EEAC-418D-9350-A94C983BC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274" t="3297" r="4356" b="3290"/>
          <a:stretch/>
        </p:blipFill>
        <p:spPr>
          <a:xfrm>
            <a:off x="7474588" y="3773587"/>
            <a:ext cx="1691402" cy="23437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DADC6E-4613-4CE7-9F2A-6DFF4FCAC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r="18353"/>
          <a:stretch/>
        </p:blipFill>
        <p:spPr>
          <a:xfrm>
            <a:off x="9236503" y="2004567"/>
            <a:ext cx="2663405" cy="4112771"/>
          </a:xfrm>
          <a:prstGeom prst="rect">
            <a:avLst/>
          </a:prstGeom>
          <a:ln>
            <a:solidFill>
              <a:srgbClr val="F4EFE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F93862-4621-4CC9-8896-44B0262F44BC}"/>
              </a:ext>
            </a:extLst>
          </p:cNvPr>
          <p:cNvSpPr txBox="1"/>
          <p:nvPr/>
        </p:nvSpPr>
        <p:spPr>
          <a:xfrm>
            <a:off x="9517218" y="6180496"/>
            <a:ext cx="2382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Анхель </a:t>
            </a:r>
            <a:r>
              <a:rPr lang="ru-RU" sz="11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Болиган</a:t>
            </a:r>
            <a:r>
              <a:rPr lang="ru-RU" sz="11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1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Корбо</a:t>
            </a:r>
            <a:endParaRPr lang="ru-RU" sz="11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092593" y="1332103"/>
            <a:ext cx="503890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7317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Мера </a:t>
            </a:r>
            <a:r>
              <a:rPr lang="ru-RU" dirty="0" smtClean="0">
                <a:solidFill>
                  <a:srgbClr val="7317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потребления – </a:t>
            </a:r>
            <a:r>
              <a:rPr lang="ru-RU" dirty="0">
                <a:solidFill>
                  <a:srgbClr val="7317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границы дозволенного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D5FEB9-4E52-4919-A93B-D21C13FC7F52}"/>
              </a:ext>
            </a:extLst>
          </p:cNvPr>
          <p:cNvSpPr txBox="1"/>
          <p:nvPr/>
        </p:nvSpPr>
        <p:spPr>
          <a:xfrm>
            <a:off x="3251044" y="289957"/>
            <a:ext cx="568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Индивидуальный/групповой </a:t>
            </a:r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</a:t>
            </a:r>
            <a:endParaRPr lang="ru-RU" sz="24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8235" y="2143641"/>
            <a:ext cx="6626215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биологии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9 класс Захаров B.Б., </a:t>
            </a:r>
            <a:r>
              <a:rPr lang="ru-RU" sz="1600" b="1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Сивоглазов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В.И., Мамонтов C.Г., Агафонов И.Б., </a:t>
            </a:r>
            <a:r>
              <a:rPr lang="en-US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 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54 «Природные ресурсы и их использование» (</a:t>
            </a:r>
            <a:r>
              <a:rPr lang="ru-RU" sz="1600" b="1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Себало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Н. А., учитель биологии МБОУ «СОШ №25 г. Салаира» Кемеровской области)</a:t>
            </a:r>
            <a:endParaRPr lang="ru-RU" sz="16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6678" y="3128952"/>
            <a:ext cx="657777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обществознани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8 класс Боголюбов Л.Н. 2018. Издательство «Просвещение». </a:t>
            </a:r>
            <a:r>
              <a:rPr lang="en-US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 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«Экономика и её роль в жизни общества». </a:t>
            </a:r>
            <a:r>
              <a:rPr lang="en-US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(Фадеев А. В.- учитель истории и обществознания МБОУ «СОШ №25 г. Салаира»)</a:t>
            </a:r>
            <a:endParaRPr lang="ru-RU" sz="16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67" y="4110759"/>
            <a:ext cx="5566267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литературы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6 класс, </a:t>
            </a:r>
            <a:r>
              <a:rPr lang="ru-RU" sz="1600" b="1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В.П.Астафьев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</a:t>
            </a:r>
            <a:r>
              <a:rPr lang="ru-RU" sz="1600" b="1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Васюткино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озеро»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1857" y="4493942"/>
            <a:ext cx="6889549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физики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В.В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b="1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Белага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И. А. </a:t>
            </a:r>
            <a:r>
              <a:rPr lang="ru-RU" sz="1600" b="1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Ломаченков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Ю.А. </a:t>
            </a:r>
            <a:r>
              <a:rPr lang="ru-RU" sz="1600" b="1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Панебратцев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sz="1600" b="1" dirty="0" smtClean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класс, </a:t>
            </a:r>
            <a:r>
              <a:rPr lang="en-US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«Тепловые машины и экология»</a:t>
            </a:r>
          </a:p>
          <a:p>
            <a:pPr lvl="1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класс, </a:t>
            </a:r>
            <a:r>
              <a:rPr lang="en-US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«Атомная Физика» (Буркова Т.Д., учитель МАОУ СОШ № 16 </a:t>
            </a:r>
            <a:r>
              <a:rPr lang="ru-RU" sz="16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Томска</a:t>
            </a:r>
            <a:r>
              <a:rPr lang="ru-RU" sz="16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9173" y="6079181"/>
            <a:ext cx="654005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Учебно-практическая (местная) ситуация: </a:t>
            </a:r>
            <a:endParaRPr lang="ru-RU" sz="1600" b="1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85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после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посадки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деревья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погибают деревья, анализ причин.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8686" y="1579801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Учебники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6726863"/>
            <a:ext cx="12192000" cy="13113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6812281"/>
            <a:ext cx="12192000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5" y="2157370"/>
            <a:ext cx="307123" cy="29790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4" y="3147067"/>
            <a:ext cx="307123" cy="29790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3" y="4101957"/>
            <a:ext cx="307123" cy="29790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2" y="4563458"/>
            <a:ext cx="307123" cy="2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94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01029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4194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4799" y="514296"/>
            <a:ext cx="6557070" cy="588819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27199" y="1047175"/>
            <a:ext cx="65146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Мировоззренческий потенциал содержания художественных произведений,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открывающих для учащихся идеи устойчивого развития, в том числе </a:t>
            </a:r>
          </a:p>
          <a:p>
            <a:pPr lvl="0" algn="just"/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идеи целостности окружающего мира,</a:t>
            </a:r>
          </a:p>
          <a:p>
            <a:pPr lvl="0" algn="just"/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взаимосвязи экологических, социальных и экономических процессов,</a:t>
            </a:r>
          </a:p>
          <a:p>
            <a:pPr lvl="0" algn="just"/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необходимости природного и культурного разнообразия,</a:t>
            </a:r>
          </a:p>
          <a:p>
            <a:pPr lvl="0" algn="just"/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соблюдения меры изменения окружающей среды, </a:t>
            </a:r>
          </a:p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учета дефицитных ресурсов, </a:t>
            </a:r>
          </a:p>
          <a:p>
            <a:pPr lvl="0" algn="just"/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гармонизации развития общества и природы в рамках экологического императива (границ дозволенного ПРИРОДОЙ).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497" y="514295"/>
            <a:ext cx="5245331" cy="393557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91497" y="4427617"/>
            <a:ext cx="524533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358775" lvl="0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Всероссийский конкурс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marR="358775" lvl="0"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международным участием) 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marR="358775" lvl="0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методических материалов для системы общего образования 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marR="358775" lvl="0"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«Литературные образы в экологическом образовании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устойчивого развития»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80340" marR="358775" lvl="0"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http://partner-unitwin.net/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461"/>
            <a:ext cx="805943" cy="6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9" y="2184796"/>
            <a:ext cx="248517" cy="1839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98" y="2717675"/>
            <a:ext cx="248517" cy="1839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9" y="3539896"/>
            <a:ext cx="248517" cy="1839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8" y="4365641"/>
            <a:ext cx="248517" cy="1839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7" y="5187862"/>
            <a:ext cx="248517" cy="18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7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4" y="3532121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78169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4194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1441" y="411840"/>
            <a:ext cx="7985758" cy="510842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279" y="427677"/>
            <a:ext cx="3710474" cy="5945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7" y="500204"/>
            <a:ext cx="7765625" cy="493548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41301" y="5532032"/>
            <a:ext cx="488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РАБОТА В ПАРТНЕРСТВЕ В СОЦСЕТЯХ:</a:t>
            </a:r>
            <a:endParaRPr lang="ru-RU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01507" y="5965218"/>
            <a:ext cx="7875692" cy="439143"/>
            <a:chOff x="170917" y="5828266"/>
            <a:chExt cx="7266282" cy="43914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060" y="5828266"/>
              <a:ext cx="413472" cy="413472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842" y="5872408"/>
              <a:ext cx="369332" cy="36933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17" y="5840183"/>
              <a:ext cx="388605" cy="388605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3375" y="5846736"/>
              <a:ext cx="631010" cy="42067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18591" y="5872407"/>
              <a:ext cx="1314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dirty="0" err="1">
                  <a:solidFill>
                    <a:srgbClr val="6032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ВКонтакте</a:t>
              </a:r>
              <a:endParaRPr lang="ru-RU" dirty="0">
                <a:solidFill>
                  <a:srgbClr val="60321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358306" y="5873373"/>
              <a:ext cx="115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ru-RU" dirty="0" err="1">
                  <a:solidFill>
                    <a:srgbClr val="6032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Телеграм</a:t>
              </a:r>
              <a:endParaRPr lang="ru-RU" dirty="0">
                <a:solidFill>
                  <a:srgbClr val="60321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4157084" y="5872406"/>
              <a:ext cx="18545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6032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VK </a:t>
              </a:r>
              <a:r>
                <a:rPr lang="ru-RU" dirty="0">
                  <a:solidFill>
                    <a:srgbClr val="6032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Мессенджер </a:t>
              </a: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6406532" y="5872406"/>
              <a:ext cx="10306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6032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RUTUBE</a:t>
              </a:r>
              <a:endParaRPr lang="ru-RU" dirty="0">
                <a:solidFill>
                  <a:srgbClr val="60321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5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42616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677073"/>
            <a:ext cx="12192000" cy="57300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46100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1270001" y="117673"/>
            <a:ext cx="1092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!!! ЕДИНОЕ ЯЗЫКОВОЕ ПРОСТРАНСТВО, </a:t>
            </a:r>
          </a:p>
          <a:p>
            <a:pPr algn="ctr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НЕСУЩЕЕ ЭКОЦЕНТРИЧЕСКИЕ ЦЕННОСТИ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637" y="1473716"/>
            <a:ext cx="8352892" cy="519173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2000" b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648" y="1358082"/>
            <a:ext cx="3304814" cy="5251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181" y="2248576"/>
            <a:ext cx="1773214" cy="23660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440F7D-1876-5595-AE19-A2500BCEC4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341"/>
          <a:stretch/>
        </p:blipFill>
        <p:spPr>
          <a:xfrm>
            <a:off x="240356" y="1358082"/>
            <a:ext cx="3572712" cy="18791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F9058C1-9B0E-61C8-5CAC-E64F401E55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8" t="-1550" r="33824" b="7783"/>
          <a:stretch/>
        </p:blipFill>
        <p:spPr>
          <a:xfrm>
            <a:off x="224719" y="3231138"/>
            <a:ext cx="3572712" cy="337589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D21C30D-7AF8-94E3-E813-7F16D3314C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7484" t="13048" r="8482" b="10470"/>
          <a:stretch/>
        </p:blipFill>
        <p:spPr>
          <a:xfrm>
            <a:off x="3898420" y="3999892"/>
            <a:ext cx="4241446" cy="25725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A71BCE6-E3EF-6C07-12C9-6E4232ACE3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3539" t="12524" r="13103" b="14136"/>
          <a:stretch/>
        </p:blipFill>
        <p:spPr>
          <a:xfrm>
            <a:off x="3898420" y="1353046"/>
            <a:ext cx="4249423" cy="25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8" y="190090"/>
            <a:ext cx="821416" cy="6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290703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677073"/>
            <a:ext cx="12192000" cy="57300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192203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866238" y="170326"/>
            <a:ext cx="73825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ПРИМЕР ОРГАНИЗАЦИИ СЕТЕВОГО ПАРТНЕРСТВА </a:t>
            </a:r>
          </a:p>
          <a:p>
            <a:pPr algn="ctr"/>
            <a:r>
              <a:rPr lang="ru-RU" sz="22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РЕГИОНЕ (Свердловская область)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895" y="-37909"/>
            <a:ext cx="2000068" cy="1279362"/>
          </a:xfrm>
          <a:prstGeom prst="rect">
            <a:avLst/>
          </a:prstGeom>
        </p:spPr>
      </p:pic>
      <p:pic>
        <p:nvPicPr>
          <p:cNvPr id="16" name="Рисунок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" b="4924"/>
          <a:stretch/>
        </p:blipFill>
        <p:spPr bwMode="auto">
          <a:xfrm>
            <a:off x="10395796" y="205042"/>
            <a:ext cx="1348870" cy="94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281994" y="1640042"/>
            <a:ext cx="2509332" cy="1055032"/>
            <a:chOff x="5994401" y="1354946"/>
            <a:chExt cx="3884468" cy="1408273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5994401" y="1354946"/>
              <a:ext cx="3872345" cy="1408273"/>
            </a:xfrm>
            <a:prstGeom prst="roundRect">
              <a:avLst/>
            </a:prstGeom>
            <a:solidFill>
              <a:srgbClr val="63121E">
                <a:alpha val="7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06524" y="1486112"/>
              <a:ext cx="3872345" cy="1109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ДОШКОЛЬНОЕ </a:t>
              </a:r>
              <a:endParaRPr lang="ru-RU" sz="1600" b="1" kern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 defTabSz="514807">
                <a:defRPr/>
              </a:pPr>
              <a:r>
                <a:rPr lang="ru-RU" sz="1600" b="1" kern="0" dirty="0" smtClean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ОБРАЗОВАНИЕ</a:t>
              </a:r>
              <a:endParaRPr lang="ru-RU" sz="1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(1,5 лет  до 7  лет)</a:t>
              </a:r>
              <a:endParaRPr lang="ru-RU" sz="1600" b="1" kern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045042" y="1636104"/>
            <a:ext cx="2340890" cy="1035400"/>
            <a:chOff x="5994401" y="1354946"/>
            <a:chExt cx="3884468" cy="1382068"/>
          </a:xfrm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5994401" y="1354946"/>
              <a:ext cx="3872345" cy="1382068"/>
            </a:xfrm>
            <a:prstGeom prst="roundRect">
              <a:avLst/>
            </a:prstGeom>
            <a:solidFill>
              <a:srgbClr val="63121E">
                <a:alpha val="7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06524" y="1486112"/>
              <a:ext cx="3872345" cy="1109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ОБЩЕЕ</a:t>
              </a:r>
            </a:p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ОБРАЗОВАНИЕ</a:t>
              </a:r>
            </a:p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(7лет  до 17  лет)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643080" y="1636104"/>
            <a:ext cx="2701056" cy="1058970"/>
            <a:chOff x="5994401" y="1354946"/>
            <a:chExt cx="3872345" cy="1240393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5994401" y="1354946"/>
              <a:ext cx="3872345" cy="1240393"/>
            </a:xfrm>
            <a:prstGeom prst="roundRect">
              <a:avLst/>
            </a:prstGeom>
            <a:solidFill>
              <a:srgbClr val="63121E">
                <a:alpha val="7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06524" y="1486112"/>
              <a:ext cx="3806805" cy="1109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ДОПОЛНИТЕЛЬНОЕ</a:t>
              </a:r>
            </a:p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ОБРАЗОВАНИЕ</a:t>
              </a:r>
            </a:p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(5 лет  до 17  лет)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8738072" y="1611213"/>
            <a:ext cx="2976183" cy="1083861"/>
            <a:chOff x="5994401" y="1325791"/>
            <a:chExt cx="3872345" cy="1269548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5994401" y="1354946"/>
              <a:ext cx="3872345" cy="1240393"/>
            </a:xfrm>
            <a:prstGeom prst="roundRect">
              <a:avLst/>
            </a:prstGeom>
            <a:solidFill>
              <a:srgbClr val="63121E">
                <a:alpha val="7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40698" y="1325791"/>
              <a:ext cx="3806805" cy="1261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СРЕДНЕЕ ПРОФЕССИОНАЛЬНОЕ</a:t>
              </a:r>
            </a:p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ОБРАЗОВАНИЕ</a:t>
              </a:r>
            </a:p>
            <a:p>
              <a:pPr lvl="0" algn="ctr" defTabSz="514807">
                <a:defRPr/>
              </a:pPr>
              <a:r>
                <a:rPr lang="ru-RU" sz="1600" b="1" kern="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(16 лет  до 20  лет)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89825" y="2827069"/>
            <a:ext cx="2509332" cy="2145984"/>
            <a:chOff x="5994401" y="1354946"/>
            <a:chExt cx="3884468" cy="1408273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5994401" y="1354946"/>
              <a:ext cx="3872345" cy="1408273"/>
            </a:xfrm>
            <a:prstGeom prst="roundRect">
              <a:avLst/>
            </a:prstGeom>
            <a:noFill/>
            <a:ln w="25400" cap="flat" cmpd="sng" algn="ctr">
              <a:solidFill>
                <a:srgbClr val="8E54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006523" y="1486112"/>
              <a:ext cx="3872346" cy="9018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г. Екатеринбург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МДОУ № 14, 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МДОУ 33, 40, 49,77, 126,222,  233, 366, 451, 496,   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ФГБ ДОУ № 568</a:t>
              </a: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3052348" y="2827069"/>
            <a:ext cx="2509332" cy="2145984"/>
            <a:chOff x="5994401" y="1354946"/>
            <a:chExt cx="3884468" cy="1408273"/>
          </a:xfrm>
        </p:grpSpPr>
        <p:sp>
          <p:nvSpPr>
            <p:cNvPr id="41" name="Скругленный прямоугольник 40"/>
            <p:cNvSpPr/>
            <p:nvPr/>
          </p:nvSpPr>
          <p:spPr>
            <a:xfrm>
              <a:off x="5994401" y="1354946"/>
              <a:ext cx="3872345" cy="1408273"/>
            </a:xfrm>
            <a:prstGeom prst="roundRect">
              <a:avLst/>
            </a:prstGeom>
            <a:noFill/>
            <a:ln w="25400" cap="flat" cmpd="sng" algn="ctr">
              <a:solidFill>
                <a:srgbClr val="8E54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006523" y="1467865"/>
              <a:ext cx="3872346" cy="6059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г. Екатеринбург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МАОУ Лицей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№ 135</a:t>
              </a: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807040" y="2827069"/>
            <a:ext cx="2509332" cy="2145984"/>
            <a:chOff x="5994401" y="1354946"/>
            <a:chExt cx="3884468" cy="1408273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5994401" y="1354946"/>
              <a:ext cx="3872345" cy="1408273"/>
            </a:xfrm>
            <a:prstGeom prst="roundRect">
              <a:avLst/>
            </a:prstGeom>
            <a:noFill/>
            <a:ln w="25400" cap="flat" cmpd="sng" algn="ctr">
              <a:solidFill>
                <a:srgbClr val="8E54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006523" y="1486112"/>
              <a:ext cx="3872346" cy="11512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г. Екатеринбург               МОУ ДОД - Городской детский экологический центр</a:t>
              </a:r>
            </a:p>
            <a:p>
              <a:pPr lvl="0" algn="ctr" defTabSz="514807">
                <a:defRPr/>
              </a:pPr>
              <a:endParaRPr lang="ru-RU" b="1" kern="0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8707663" y="2804385"/>
            <a:ext cx="3060474" cy="3611906"/>
            <a:chOff x="5994401" y="1354946"/>
            <a:chExt cx="3902272" cy="2370264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5994401" y="1354946"/>
              <a:ext cx="3872345" cy="2370264"/>
            </a:xfrm>
            <a:prstGeom prst="roundRect">
              <a:avLst/>
            </a:prstGeom>
            <a:noFill/>
            <a:ln w="25400" cap="flat" cmpd="sng" algn="ctr">
              <a:solidFill>
                <a:srgbClr val="8E54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8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24327" y="1500998"/>
              <a:ext cx="3872346" cy="16965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г. Екатеринбург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ГБПОУ "Свердловский областной медицинский колледж"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г. Нижний Тагил                                                  </a:t>
              </a:r>
            </a:p>
            <a:p>
              <a:pPr lvl="0" algn="ctr" defTabSz="514807">
                <a:defRPr/>
              </a:pPr>
              <a:r>
                <a:rPr lang="ru-RU" b="1" kern="0" dirty="0">
                  <a:solidFill>
                    <a:srgbClr val="6B142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ГАПОУ СО «Нижнетагильский железнодорожный техникум»</a:t>
              </a:r>
            </a:p>
          </p:txBody>
        </p:sp>
      </p:grpSp>
      <p:sp>
        <p:nvSpPr>
          <p:cNvPr id="49" name="Скругленный прямоугольник 48"/>
          <p:cNvSpPr/>
          <p:nvPr/>
        </p:nvSpPr>
        <p:spPr>
          <a:xfrm>
            <a:off x="313229" y="5304924"/>
            <a:ext cx="8003143" cy="669901"/>
          </a:xfrm>
          <a:prstGeom prst="roundRect">
            <a:avLst/>
          </a:prstGeom>
          <a:solidFill>
            <a:srgbClr val="63121E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8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28"/>
          <p:cNvSpPr txBox="1">
            <a:spLocks noChangeArrowheads="1"/>
          </p:cNvSpPr>
          <p:nvPr/>
        </p:nvSpPr>
        <p:spPr bwMode="auto">
          <a:xfrm>
            <a:off x="361180" y="5328494"/>
            <a:ext cx="7666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Региональные кураторы партнерства  - МАДОУ детский сад № 14 ,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ГБПОУ "Свердловский областной медицинский колледж»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13229" y="6076399"/>
            <a:ext cx="8003143" cy="483173"/>
          </a:xfrm>
          <a:prstGeom prst="roundRect">
            <a:avLst/>
          </a:prstGeom>
          <a:solidFill>
            <a:srgbClr val="63121E">
              <a:alpha val="7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8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33"/>
          <p:cNvSpPr txBox="1">
            <a:spLocks noChangeArrowheads="1"/>
          </p:cNvSpPr>
          <p:nvPr/>
        </p:nvSpPr>
        <p:spPr bwMode="auto">
          <a:xfrm>
            <a:off x="419223" y="6122030"/>
            <a:ext cx="78876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Стажировочная</a:t>
            </a:r>
            <a:r>
              <a:rPr lang="ru-RU" altLang="ru-RU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площадка - МАДОУ детский сад № 14  </a:t>
            </a:r>
          </a:p>
        </p:txBody>
      </p:sp>
    </p:spTree>
    <p:extLst>
      <p:ext uri="{BB962C8B-B14F-4D97-AF65-F5344CB8AC3E}">
        <p14:creationId xmlns:p14="http://schemas.microsoft.com/office/powerpoint/2010/main" val="34999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53762"/>
            <a:ext cx="12192000" cy="18485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0" y="1013437"/>
            <a:ext cx="12192000" cy="57056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1" y="87816"/>
            <a:ext cx="1016315" cy="86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11667" y="179157"/>
            <a:ext cx="956866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ФООП предусматривают системно-</a:t>
            </a:r>
            <a:r>
              <a:rPr lang="ru-RU" sz="2400" b="1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деятельностный</a:t>
            </a:r>
            <a:r>
              <a:rPr lang="ru-RU" sz="2400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комплексный и уровневый подходы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205714" y="1249082"/>
            <a:ext cx="4218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7317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Экологическое </a:t>
            </a:r>
            <a:r>
              <a:rPr lang="ru-RU" sz="2000" b="1" dirty="0" smtClean="0">
                <a:solidFill>
                  <a:srgbClr val="7317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образование:</a:t>
            </a:r>
            <a:endParaRPr lang="ru-RU" sz="2000" b="1" dirty="0">
              <a:solidFill>
                <a:srgbClr val="73173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7409" y="1617651"/>
            <a:ext cx="11113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(а)  выходит за рамки изучения только естественных наук; предмет: человек – природная, социальная, техническая, информационная, культурная среда, в том числе речевая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междисциплинарность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7409" y="2639103"/>
            <a:ext cx="1111335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(б) включает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обязательные экологические составляющие во всех обязательных предметах в школе, преемственно и непрерывно по содержанию и используемой терминологии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сквозной, 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общеинституциональный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х-р, преодоление фрагментарности);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07408" y="3494355"/>
            <a:ext cx="1111335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(в) личностные результаты всех обязательных предметов предусматривают формирование экологической культуры обучающихся с учетом особенностей учебного предмета на основе традиционных духовно-нравственных ценностей и задач устойчивого развития страны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культуросообразность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7409" y="4571206"/>
            <a:ext cx="1111335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(г) преодолевается несогласованность ценностно-мировоззренческих оснований экологического образования, у обучающихся, формируется эко-центрическая внутренняя нравственная позиция на основе осмысления экологического императива и общенациональных ценностей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(мировоззренческая целостность);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7408" y="5648057"/>
            <a:ext cx="111133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(д) детализировано описываются планируемые личностные и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метапредметные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результаты за весь период обучения на отдельных уровнях общего образования, а также планируемые предметные достижения обучающегося за каждый год обучения 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инструментальность</a:t>
            </a:r>
            <a:r>
              <a:rPr lang="ru-R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27263"/>
            <a:ext cx="12192000" cy="23073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734373"/>
            <a:ext cx="12192000" cy="12362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80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CFB39-086F-7C60-41BE-9D86DB1C229B}"/>
              </a:ext>
            </a:extLst>
          </p:cNvPr>
          <p:cNvSpPr txBox="1"/>
          <p:nvPr/>
        </p:nvSpPr>
        <p:spPr>
          <a:xfrm>
            <a:off x="224899" y="1316467"/>
            <a:ext cx="8289154" cy="532453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215" algn="just"/>
            <a:r>
              <a:rPr lang="ru-RU" sz="2000" b="1" dirty="0" smtClean="0">
                <a:solidFill>
                  <a:srgbClr val="7317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ru-RU" sz="2000" b="1" dirty="0">
                <a:solidFill>
                  <a:srgbClr val="7317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 экологического воспитания:</a:t>
            </a:r>
          </a:p>
          <a:p>
            <a:pPr indent="450215" algn="just"/>
            <a:endParaRPr lang="ru-RU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/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ориентация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применение знаний из области социальных и естественных наук для решения задач в области окружающей среды, планирования поступков и оценки их возможных последствий для окружающей среды, умение точно, логично выражать свою точку зрения на экологические проблемы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indent="450215" algn="just"/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450215" algn="just"/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повышение уровня экологической культуры, осознание глобального характера экологических проблем и путей их решения, активное неприятие действий, приносящих вред окружающей среде, в том числе сформированное при знакомстве с литературными произведениями, поднимающими экологические проблемы, осознание своей роли как гражданина и потребителя в условиях взаимосвязи природной, технологической и социальной сред, готовность к участию в практической деятельности экологической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направленности.</a:t>
            </a: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570"/>
            <a:ext cx="12192000" cy="18485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0" y="88763"/>
            <a:ext cx="12192000" cy="125184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628264"/>
            <a:ext cx="12192000" cy="18485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0" y="6715734"/>
            <a:ext cx="12192000" cy="142266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046394" y="1836974"/>
            <a:ext cx="2934841" cy="3734380"/>
          </a:xfrm>
          <a:prstGeom prst="rect">
            <a:avLst/>
          </a:prstGeom>
          <a:solidFill>
            <a:srgbClr val="F4EFE4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1DE9FE-A354-4AC6-80AE-C462F7B6C1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4223" y="1513450"/>
            <a:ext cx="3063957" cy="30639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317" y="4770393"/>
            <a:ext cx="1799088" cy="153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4155" y="430327"/>
            <a:ext cx="11777080" cy="818012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spcBef>
                <a:spcPct val="0"/>
              </a:spcBef>
              <a:defRPr/>
            </a:pPr>
            <a:r>
              <a:rPr lang="ru-RU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ФООП ООО 19.11.2. В результате изучения русского языка на уровне основного общего </a:t>
            </a:r>
            <a:r>
              <a:rPr lang="ru-RU" sz="200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 у </a:t>
            </a:r>
            <a:r>
              <a:rPr lang="ru-RU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обучающегося будут сформированы следующие личностные результаты:</a:t>
            </a:r>
            <a:endParaRPr lang="ru-RU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2" y="1911531"/>
            <a:ext cx="230767" cy="230767"/>
          </a:xfrm>
          <a:prstGeom prst="rect">
            <a:avLst/>
          </a:prstGeom>
          <a:solidFill>
            <a:srgbClr val="F1E9CE"/>
          </a:solidFill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1" y="3747967"/>
            <a:ext cx="230767" cy="230767"/>
          </a:xfrm>
          <a:prstGeom prst="rect">
            <a:avLst/>
          </a:prstGeom>
          <a:solidFill>
            <a:srgbClr val="F1E9CE"/>
          </a:solidFill>
        </p:spPr>
      </p:pic>
    </p:spTree>
    <p:extLst>
      <p:ext uri="{BB962C8B-B14F-4D97-AF65-F5344CB8AC3E}">
        <p14:creationId xmlns:p14="http://schemas.microsoft.com/office/powerpoint/2010/main" val="3377002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V="1">
            <a:off x="23444" y="174999"/>
            <a:ext cx="12180278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677073"/>
            <a:ext cx="12192000" cy="57300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722" y="85951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99048" y="1299350"/>
            <a:ext cx="10409274" cy="519173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2000" b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69FA97-146F-4A71-B568-868A8CF828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t="10265" r="4588" b="3350"/>
          <a:stretch/>
        </p:blipFill>
        <p:spPr>
          <a:xfrm>
            <a:off x="789150" y="687068"/>
            <a:ext cx="10794909" cy="5642619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6" y="406702"/>
            <a:ext cx="1210180" cy="103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33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42616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46100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1727200" y="260604"/>
            <a:ext cx="990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ВИЗУАЛЬНЫЕ ОБРАЗЫ. ПРОБЛЕМА ИЗБАВЛЕНИЯ ОТ ЯЗЫКОВЫХ                                     СТЕРЕОТИПОВ ОБЩЕСТВА ГОСПОДСТВА НАД ПРИРОДОЙ</a:t>
            </a:r>
            <a:endParaRPr lang="ru-RU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2" descr="https://www.amic.ru/images/news/news/439784_size1.jpg"/>
          <p:cNvPicPr>
            <a:picLocks noChangeAspect="1" noChangeArrowheads="1"/>
          </p:cNvPicPr>
          <p:nvPr/>
        </p:nvPicPr>
        <p:blipFill>
          <a:blip r:embed="rId3" cstate="print"/>
          <a:srcRect l="3057" r="43627"/>
          <a:stretch>
            <a:fillRect/>
          </a:stretch>
        </p:blipFill>
        <p:spPr bwMode="auto">
          <a:xfrm>
            <a:off x="574408" y="1393681"/>
            <a:ext cx="3721372" cy="4038600"/>
          </a:xfrm>
          <a:prstGeom prst="rect">
            <a:avLst/>
          </a:prstGeom>
          <a:noFill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F940786-9D2D-E2CD-CB47-0446139AFD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4012" y="1401685"/>
            <a:ext cx="4028222" cy="40282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466" y="1401685"/>
            <a:ext cx="2760220" cy="330169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/>
          <a:srcRect t="7467"/>
          <a:stretch/>
        </p:blipFill>
        <p:spPr>
          <a:xfrm>
            <a:off x="8700466" y="4755875"/>
            <a:ext cx="2758346" cy="169233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74408" y="5511403"/>
            <a:ext cx="7937825" cy="934574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574408" y="5454994"/>
            <a:ext cx="8031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РУКА — могущественный символ власти (мирской и духовной), действия, силы, господства, защиты.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Все в руках человека. </a:t>
            </a:r>
          </a:p>
        </p:txBody>
      </p:sp>
    </p:spTree>
    <p:extLst>
      <p:ext uri="{BB962C8B-B14F-4D97-AF65-F5344CB8AC3E}">
        <p14:creationId xmlns:p14="http://schemas.microsoft.com/office/powerpoint/2010/main" val="127566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71187" y="3454291"/>
            <a:ext cx="11637933" cy="2820075"/>
          </a:xfrm>
          <a:prstGeom prst="rect">
            <a:avLst/>
          </a:prstGeom>
          <a:solidFill>
            <a:srgbClr val="F4EFE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789376"/>
            <a:ext cx="12192000" cy="18485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6C0AA-54F7-A7EF-4DBE-49D0E8B7E4F0}"/>
              </a:ext>
            </a:extLst>
          </p:cNvPr>
          <p:cNvSpPr txBox="1"/>
          <p:nvPr/>
        </p:nvSpPr>
        <p:spPr>
          <a:xfrm>
            <a:off x="371187" y="1080686"/>
            <a:ext cx="11559555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Задачи:</a:t>
            </a:r>
          </a:p>
          <a:p>
            <a:pPr algn="just"/>
            <a:endParaRPr lang="ru-RU" sz="3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создание сети ассоциированных образовательных организаций, объединений педагогов, детей и их родителей для распространения идей и лучшего опыта образования и просвещения в области сохранения природного и культурного наследия </a:t>
            </a: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народов России</a:t>
            </a:r>
            <a:endParaRPr lang="ru-RU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3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формирование культуры «зеленого» потребления и экологически </a:t>
            </a: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безопасного </a:t>
            </a:r>
            <a:r>
              <a:rPr lang="ru-RU" b="1" dirty="0" err="1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биосферосовместимого</a:t>
            </a: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образа </a:t>
            </a: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жизни, </a:t>
            </a:r>
            <a:endParaRPr lang="ru-RU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ru-RU" sz="3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Патриотическое, гражданское, духовно-нравственное воспитание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4C8A91-3D19-45F7-86FD-FE97A19AB6C4}"/>
              </a:ext>
            </a:extLst>
          </p:cNvPr>
          <p:cNvSpPr txBox="1"/>
          <p:nvPr/>
        </p:nvSpPr>
        <p:spPr>
          <a:xfrm>
            <a:off x="5378148" y="3456901"/>
            <a:ext cx="6552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Инициатор создания партнерства – Научный совет по проблемам экологического образования, Институт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стратегии развития образования, кафедра ЮНЕСКО по изучению глобальных проблем МГУ им. М.В. Ломоносова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6700900"/>
            <a:ext cx="12192000" cy="157100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777473"/>
            <a:ext cx="12192000" cy="8052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flipV="1">
            <a:off x="0" y="849051"/>
            <a:ext cx="12192000" cy="57056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8921" r="17661"/>
          <a:stretch/>
        </p:blipFill>
        <p:spPr>
          <a:xfrm>
            <a:off x="605852" y="3547467"/>
            <a:ext cx="4719471" cy="2614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35193" r="57179" b="47588"/>
          <a:stretch/>
        </p:blipFill>
        <p:spPr>
          <a:xfrm>
            <a:off x="92898" y="1510595"/>
            <a:ext cx="318090" cy="283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35193" r="57179" b="47588"/>
          <a:stretch/>
        </p:blipFill>
        <p:spPr>
          <a:xfrm>
            <a:off x="92898" y="2376472"/>
            <a:ext cx="318090" cy="2833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35193" r="57179" b="47588"/>
          <a:stretch/>
        </p:blipFill>
        <p:spPr>
          <a:xfrm>
            <a:off x="94153" y="2917925"/>
            <a:ext cx="318090" cy="283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44668" y="229103"/>
            <a:ext cx="2702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САЙТ ПАРТНЕРСТВА</a:t>
            </a:r>
            <a:endParaRPr lang="ru-RU" sz="20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378" y="4657230"/>
            <a:ext cx="1505364" cy="1505364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1" y="87816"/>
            <a:ext cx="801231" cy="68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903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4593" y="1403562"/>
            <a:ext cx="11737667" cy="5015053"/>
          </a:xfrm>
          <a:prstGeom prst="rect">
            <a:avLst/>
          </a:prstGeom>
          <a:solidFill>
            <a:srgbClr val="F4EFE4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6552857"/>
            <a:ext cx="12192000" cy="23073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734373"/>
            <a:ext cx="12192000" cy="12362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036916"/>
            <a:ext cx="9485738" cy="263609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1143000" y="383715"/>
            <a:ext cx="990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НОРМАТИВНО-ПРАВОВАЯ </a:t>
            </a:r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БАЗА</a:t>
            </a:r>
            <a:endParaRPr lang="ru-RU" sz="2400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0" y="1125436"/>
            <a:ext cx="936728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26004" y="1775384"/>
            <a:ext cx="894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татья </a:t>
            </a:r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 Федерального закона от 29.12.2012 № 273-ФЗ (ред. от 23.07.2013) </a:t>
            </a:r>
            <a:endParaRPr lang="ru-RU" b="1" dirty="0" smtClean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 образовании в Российской Федерации»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6004" y="2941445"/>
            <a:ext cx="11177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Министерство науки и высшего образования Российской  Федерации № 882, Министерство просвещения Российской Федерации № 391,  приказ от 5.08.2020г. «Об организации и осуществлении образовательной деятельности при сетевой форме реализации образовательных программ» (в редакции 2023 года):</a:t>
            </a:r>
          </a:p>
          <a:p>
            <a:pPr lvl="1" algn="just"/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Порядок организации и осуществления образовательной деятельности при сетевой форме реализации образовательных программ (приложение № 1</a:t>
            </a: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5115" y="5161445"/>
            <a:ext cx="11108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«Методические рекомендации для субъектов Российской Федерации по вопросам реализации основных и дополнительных общеобразовательных программ </a:t>
            </a:r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сетевой форме», утвержденные </a:t>
            </a:r>
            <a:r>
              <a:rPr lang="ru-RU" b="1" dirty="0" err="1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Минпросвещения</a:t>
            </a:r>
            <a:r>
              <a:rPr lang="ru-RU" b="1" dirty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России 28 июня 2019 № МР-81/02вн;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35193" r="57179" b="47588"/>
          <a:stretch/>
        </p:blipFill>
        <p:spPr>
          <a:xfrm>
            <a:off x="407914" y="1679746"/>
            <a:ext cx="318090" cy="2833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35193" r="57179" b="47588"/>
          <a:stretch/>
        </p:blipFill>
        <p:spPr>
          <a:xfrm>
            <a:off x="407914" y="2905197"/>
            <a:ext cx="318090" cy="2833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t="35193" r="57179" b="47588"/>
          <a:stretch/>
        </p:blipFill>
        <p:spPr>
          <a:xfrm>
            <a:off x="407914" y="4909957"/>
            <a:ext cx="318090" cy="283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26" y="160063"/>
            <a:ext cx="2990924" cy="26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06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42616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46100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1552812" y="393887"/>
            <a:ext cx="990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МЕТОДОЛОГИЧЕСКИЕ И ПРАКТИЧЕСКИЕ ОСНОВЫ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1441" y="1376287"/>
            <a:ext cx="8661499" cy="670484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1441" y="1384607"/>
            <a:ext cx="872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ФОРМЫ ОРГАНИЗАЦИИ СЕТЕВОГО ВЗАИМОДЕЙСТВИЯ ОБРАЗОВАТЕЛЬНЫХ УЧРЕЖДЕНИЙ, СЕТЕВЫЕ ФОРМЫ ВЗАИМОДЕЙСТВИЯ, ОРГСТРУКТУРЫ: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6B142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457" y="2229924"/>
            <a:ext cx="3105278" cy="31921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5597" y="2120777"/>
            <a:ext cx="88698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Абанкина Т.В.,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Ахаянов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А.А., Василевская Е.В.,  Гаврилин А.В., Шалыгина О.В., Давыдова Н.Н., Жданова М.А., Сазонова А.Н., Садырин В.В., Новиков Д.А.,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Заякина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Р.А. ,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Зоткин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А.О., Коршунова Н.В.,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Фигурова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Т.М., Кошева Д. П., Ерёмина А.П., Швецов М.Ю., 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Дугаров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А.Л.,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Ксенофонтова А.Н.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1441" y="3860905"/>
            <a:ext cx="8587045" cy="1198625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2000" b="1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" y="3825999"/>
            <a:ext cx="8720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 МЕЖРЕГИОНАЛЬНОГО/РОССИЙСКОГО СЕТЕВОГО ВЗАИМОДЕЙСТВИЯ, СЕТЕВАЯ ОБРАЗОВАТЕЛЬНАЯ СРЕДА, РАЗВИТИЕ ОБРАЗОВАТЕЛЬНОГО ПРОСТРАНСТВА,  ОПЕРЕЖАЮЩАЯ СОЦИАЛИЗАЦИЯ, МЕХАНИЗМЫ СЕТЕВОГО ВЗАИМОДЕЙСТВИЯ:</a:t>
            </a:r>
            <a:endParaRPr lang="ru-RU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40" y="5208937"/>
            <a:ext cx="8874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Заварзина Л.В., Савицкая Д.А., Бугрова Н. С., Винниченко Н.Л., Обухов В.В.,  Грошева А. В.,  Давыдова Н. Н., Федоров В. А.,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Загвязинский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В. И., Катуков Д. Д., Малыгин В. Е.,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Смородинская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Н. В., Лобок А. М., Шилова О. Н., 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Захлебный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А.Н.,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Дзятковская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Е.Н.</a:t>
            </a:r>
            <a:endParaRPr lang="ru-RU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27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42616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46100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1544304" y="312505"/>
            <a:ext cx="990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ОРГАНИЗАЦИЯ ПАРТНЕРСТВА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415635" y="3384636"/>
            <a:ext cx="11313623" cy="2899665"/>
            <a:chOff x="664694" y="3385987"/>
            <a:chExt cx="11561285" cy="2899665"/>
          </a:xfrm>
        </p:grpSpPr>
        <p:sp>
          <p:nvSpPr>
            <p:cNvPr id="38" name="Овал 37"/>
            <p:cNvSpPr/>
            <p:nvPr/>
          </p:nvSpPr>
          <p:spPr>
            <a:xfrm>
              <a:off x="6442213" y="3394103"/>
              <a:ext cx="3674763" cy="1349743"/>
            </a:xfrm>
            <a:prstGeom prst="ellipse">
              <a:avLst/>
            </a:prstGeom>
            <a:noFill/>
            <a:ln w="38100" cap="flat" cmpd="sng" algn="ctr">
              <a:solidFill>
                <a:srgbClr val="6B1420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  <p:txBody>
            <a:bodyPr rot="0" spcFirstLastPara="1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180" normalizeH="0" baseline="0" noProof="0" dirty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180" normalizeH="0" baseline="0" noProof="0" dirty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0" cap="none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КУРАТОРЫ</a:t>
              </a:r>
              <a:endParaRPr kumimoji="0" lang="ru-RU" sz="1800" b="1" i="0" u="none" strike="noStrike" kern="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39" name="Группа 38"/>
            <p:cNvGrpSpPr/>
            <p:nvPr/>
          </p:nvGrpSpPr>
          <p:grpSpPr>
            <a:xfrm>
              <a:off x="664694" y="3385987"/>
              <a:ext cx="11561285" cy="2899665"/>
              <a:chOff x="664694" y="3385987"/>
              <a:chExt cx="11561285" cy="2899665"/>
            </a:xfrm>
          </p:grpSpPr>
          <p:sp>
            <p:nvSpPr>
              <p:cNvPr id="40" name="Овал 39"/>
              <p:cNvSpPr/>
              <p:nvPr/>
            </p:nvSpPr>
            <p:spPr>
              <a:xfrm>
                <a:off x="5566363" y="3406257"/>
                <a:ext cx="5419390" cy="2027191"/>
              </a:xfrm>
              <a:prstGeom prst="ellipse">
                <a:avLst/>
              </a:prstGeom>
              <a:noFill/>
              <a:ln w="38100" cap="flat" cmpd="sng" algn="ctr">
                <a:solidFill>
                  <a:srgbClr val="6B1420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>
                <a:prstTxWarp prst="textArchDown">
                  <a:avLst/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0" cap="none" spc="-10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АКТИВ/ПРОЕКТНЫЕ ГРУППЫ ОО</a:t>
                </a:r>
              </a:p>
            </p:txBody>
          </p:sp>
          <p:cxnSp>
            <p:nvCxnSpPr>
              <p:cNvPr id="41" name="Прямая соединительная линия 40"/>
              <p:cNvCxnSpPr>
                <a:endCxn id="46" idx="0"/>
              </p:cNvCxnSpPr>
              <p:nvPr/>
            </p:nvCxnSpPr>
            <p:spPr>
              <a:xfrm flipH="1">
                <a:off x="1082039" y="3385987"/>
                <a:ext cx="7439054" cy="28840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lgDash"/>
                <a:miter lim="800000"/>
              </a:ln>
              <a:effectLst/>
            </p:spPr>
          </p:cxnSp>
          <p:grpSp>
            <p:nvGrpSpPr>
              <p:cNvPr id="42" name="Группа 41"/>
              <p:cNvGrpSpPr/>
              <p:nvPr/>
            </p:nvGrpSpPr>
            <p:grpSpPr>
              <a:xfrm>
                <a:off x="664694" y="3414827"/>
                <a:ext cx="11561285" cy="2870825"/>
                <a:chOff x="664694" y="3414827"/>
                <a:chExt cx="11561285" cy="2870825"/>
              </a:xfrm>
            </p:grpSpPr>
            <p:sp>
              <p:nvSpPr>
                <p:cNvPr id="43" name="Овал 42"/>
                <p:cNvSpPr/>
                <p:nvPr/>
              </p:nvSpPr>
              <p:spPr>
                <a:xfrm>
                  <a:off x="4680631" y="3421424"/>
                  <a:ext cx="7545348" cy="2781256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6B142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ArchDown">
                    <a:avLst>
                      <a:gd name="adj" fmla="val 21404750"/>
                    </a:avLst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ПЕДАГОГИЧЕСКИЕ КОЛЛЕКТИВЫ</a:t>
                  </a: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1747442" y="3423330"/>
                  <a:ext cx="3634249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конференции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переговорные площадки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конкурсное движение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фестивали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марафоны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флешмобы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акции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публикации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курсы ПК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вебинары</a:t>
                  </a:r>
                  <a:endParaRPr kumimoji="0" lang="ru-RU" sz="17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B142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 rot="16200000">
                  <a:off x="-97886" y="4472975"/>
                  <a:ext cx="256902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0" cap="none" spc="160" normalizeH="0" baseline="0" noProof="0" dirty="0">
                      <a:ln>
                        <a:noFill/>
                      </a:ln>
                      <a:solidFill>
                        <a:srgbClr val="6B142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СЕТЕВЫЕ СОБЫТИЯ</a:t>
                  </a:r>
                </a:p>
              </p:txBody>
            </p:sp>
            <p:sp>
              <p:nvSpPr>
                <p:cNvPr id="46" name="Левая круглая скобка 45"/>
                <p:cNvSpPr/>
                <p:nvPr/>
              </p:nvSpPr>
              <p:spPr>
                <a:xfrm>
                  <a:off x="664694" y="3414827"/>
                  <a:ext cx="417345" cy="2818333"/>
                </a:xfrm>
                <a:prstGeom prst="leftBracket">
                  <a:avLst>
                    <a:gd name="adj" fmla="val 289451"/>
                  </a:avLst>
                </a:prstGeom>
                <a:noFill/>
                <a:ln w="19050" cap="flat" cmpd="sng" algn="ctr">
                  <a:solidFill>
                    <a:srgbClr val="002060"/>
                  </a:solidFill>
                  <a:prstDash val="lg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6B142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  <p:cxnSp>
              <p:nvCxnSpPr>
                <p:cNvPr id="47" name="Прямая соединительная линия 46"/>
                <p:cNvCxnSpPr/>
                <p:nvPr/>
              </p:nvCxnSpPr>
              <p:spPr>
                <a:xfrm flipH="1">
                  <a:off x="975360" y="6202680"/>
                  <a:ext cx="6751321" cy="1524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lgDash"/>
                  <a:miter lim="800000"/>
                </a:ln>
                <a:effectLst/>
              </p:spPr>
            </p:cxnSp>
          </p:grpSp>
        </p:grpSp>
      </p:grpSp>
      <p:sp>
        <p:nvSpPr>
          <p:cNvPr id="48" name="Овал 47"/>
          <p:cNvSpPr/>
          <p:nvPr/>
        </p:nvSpPr>
        <p:spPr>
          <a:xfrm>
            <a:off x="6444457" y="3510279"/>
            <a:ext cx="2975391" cy="713837"/>
          </a:xfrm>
          <a:prstGeom prst="ellipse">
            <a:avLst/>
          </a:prstGeom>
          <a:noFill/>
          <a:ln w="38100" cap="flat" cmpd="sng" algn="ctr">
            <a:solidFill>
              <a:srgbClr val="6B142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ot="0" spcFirstLastPara="1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ДО/координатор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8252223" y="2174262"/>
            <a:ext cx="0" cy="1249068"/>
          </a:xfrm>
          <a:prstGeom prst="straightConnector1">
            <a:avLst/>
          </a:prstGeom>
          <a:noFill/>
          <a:ln w="57150" cap="flat" cmpd="sng" algn="ctr">
            <a:solidFill>
              <a:srgbClr val="753D1B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9" name="Прямоугольник 18"/>
          <p:cNvSpPr/>
          <p:nvPr/>
        </p:nvSpPr>
        <p:spPr>
          <a:xfrm>
            <a:off x="5907892" y="1900992"/>
            <a:ext cx="4800215" cy="80215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002060"/>
            </a:solidFill>
            <a:prstDash val="lgDash"/>
            <a:miter lim="800000"/>
          </a:ln>
          <a:effectLst>
            <a:glow rad="101600">
              <a:srgbClr val="361C0C">
                <a:alpha val="6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КУРАТОР 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Научный Совет по проблемам ЭО РАО</a:t>
            </a:r>
          </a:p>
        </p:txBody>
      </p:sp>
    </p:spTree>
    <p:extLst>
      <p:ext uri="{BB962C8B-B14F-4D97-AF65-F5344CB8AC3E}">
        <p14:creationId xmlns:p14="http://schemas.microsoft.com/office/powerpoint/2010/main" val="41464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 flipV="1">
            <a:off x="170874" y="1066522"/>
            <a:ext cx="674993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1441" y="1024257"/>
            <a:ext cx="6908800" cy="12211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6920808" y="208769"/>
            <a:ext cx="5443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ЕДИНОЕ ЭКОЛОГО-ОБРАЗОВАТЕЛЬНОЕ ЯЗЫКОВОЕ ПРОСТРАНСТВО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1441" y="1342805"/>
            <a:ext cx="2069868" cy="38601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МЕТАЯЗЫК - ЭТО</a:t>
            </a:r>
            <a:endParaRPr lang="ru-RU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940" y="1864934"/>
            <a:ext cx="718219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20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средство формирования единого языкового пространства</a:t>
            </a:r>
          </a:p>
          <a:p>
            <a:pPr marL="285750" lvl="0" indent="-285750" algn="just">
              <a:buFontTx/>
              <a:buChar char="-"/>
            </a:pPr>
            <a:endParaRPr lang="ru-RU" sz="24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понимание и доступность для всех участников</a:t>
            </a:r>
          </a:p>
          <a:p>
            <a:pPr marL="285750" lvl="0" indent="-285750" algn="just">
              <a:buFontTx/>
              <a:buChar char="-"/>
            </a:pPr>
            <a:endParaRPr lang="ru-RU" sz="24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семиотические «мосты» между разными учебными предметами, урочной и внеурочной работой, обучением и воспитанием, образованием и просвещением 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1459215"/>
            <a:ext cx="4539219" cy="45448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7" y="2251513"/>
            <a:ext cx="230767" cy="230767"/>
          </a:xfrm>
          <a:prstGeom prst="rect">
            <a:avLst/>
          </a:prstGeom>
          <a:solidFill>
            <a:srgbClr val="F1E9CE"/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3315751"/>
            <a:ext cx="230767" cy="230767"/>
          </a:xfrm>
          <a:prstGeom prst="rect">
            <a:avLst/>
          </a:prstGeom>
          <a:solidFill>
            <a:srgbClr val="F1E9CE"/>
          </a:solidFill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4100558"/>
            <a:ext cx="230767" cy="230767"/>
          </a:xfrm>
          <a:prstGeom prst="rect">
            <a:avLst/>
          </a:prstGeom>
          <a:solidFill>
            <a:srgbClr val="F1E9CE"/>
          </a:solidFill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12192000" cy="56594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31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798" y="152434"/>
            <a:ext cx="760471" cy="64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363424" y="858180"/>
            <a:ext cx="7648845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4363423" y="805394"/>
            <a:ext cx="7648845" cy="150860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25167" y="665174"/>
            <a:ext cx="4238257" cy="38601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solidFill>
              <a:srgbClr val="6B1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ЭКОЛОГИЧЕСКИЙ ИМПЕРАТИВ</a:t>
            </a:r>
            <a:endParaRPr lang="ru-RU" sz="20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6211" y="1497098"/>
            <a:ext cx="681605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sz="20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ДИДАКТИЧЕСКАЯ МЕТАФОРА – </a:t>
            </a:r>
            <a:r>
              <a:rPr lang="ru-RU" sz="2400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МЕТАФОРА, СПЕЦИАЛЬНО ИСПОЛЬЗУЕМАЯ В ДИДАКТИЧЕСКИХ ЦЕЛЯХ: </a:t>
            </a:r>
          </a:p>
          <a:p>
            <a:pPr marL="285750" lvl="0" indent="-285750" algn="just">
              <a:buFontTx/>
              <a:buChar char="-"/>
            </a:pPr>
            <a:endParaRPr lang="ru-RU" sz="24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смысловых связок (интеграции) учебного материала разных предметов,</a:t>
            </a:r>
          </a:p>
          <a:p>
            <a:pPr marL="285750" lvl="0" indent="-285750" algn="just">
              <a:buFontTx/>
              <a:buChar char="-"/>
            </a:pPr>
            <a:endParaRPr lang="ru-RU" sz="2400" b="1" dirty="0">
              <a:solidFill>
                <a:srgbClr val="ED7D31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формирования ценностей, ценностных отношений и ценностных установок к окружающей среде, природе (экологической культуры)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44" y="3304396"/>
            <a:ext cx="230767" cy="230767"/>
          </a:xfrm>
          <a:prstGeom prst="rect">
            <a:avLst/>
          </a:prstGeom>
          <a:solidFill>
            <a:srgbClr val="F1E9CE"/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44" y="4401360"/>
            <a:ext cx="230767" cy="230767"/>
          </a:xfrm>
          <a:prstGeom prst="rect">
            <a:avLst/>
          </a:prstGeom>
          <a:solidFill>
            <a:srgbClr val="F1E9CE"/>
          </a:solidFill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12192000" cy="56594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s://myslide.ru/documents_4/d854df66705178e831780549f271abf7/img11.jpg"/>
          <p:cNvPicPr>
            <a:picLocks noChangeAspect="1" noChangeArrowheads="1"/>
          </p:cNvPicPr>
          <p:nvPr/>
        </p:nvPicPr>
        <p:blipFill>
          <a:blip r:embed="rId4" cstate="print"/>
          <a:srcRect l="49958" t="10400" r="3842" b="8533"/>
          <a:stretch>
            <a:fillRect/>
          </a:stretch>
        </p:blipFill>
        <p:spPr bwMode="auto">
          <a:xfrm>
            <a:off x="133479" y="1295540"/>
            <a:ext cx="4221632" cy="4813522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4965444" y="1153493"/>
            <a:ext cx="2793454" cy="38601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solidFill>
              <a:srgbClr val="6B1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0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ЗЕЛЕНАЯ АКСИОМА</a:t>
            </a:r>
            <a:endParaRPr lang="ru-RU" sz="2000" b="1" dirty="0">
              <a:solidFill>
                <a:srgbClr val="6B14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F23F57-6DF7-8590-405A-AD3A2D91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130624"/>
            <a:ext cx="1063666" cy="90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1142616"/>
            <a:ext cx="12215444" cy="45719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6500702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697133"/>
            <a:ext cx="12192000" cy="160867"/>
          </a:xfrm>
          <a:prstGeom prst="rect">
            <a:avLst/>
          </a:prstGeom>
          <a:solidFill>
            <a:srgbClr val="6B1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046100"/>
            <a:ext cx="12192000" cy="233671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30091-8A04-70C2-E535-E2781E136B34}"/>
              </a:ext>
            </a:extLst>
          </p:cNvPr>
          <p:cNvSpPr txBox="1"/>
          <p:nvPr/>
        </p:nvSpPr>
        <p:spPr>
          <a:xfrm>
            <a:off x="1552812" y="393887"/>
            <a:ext cx="990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ДИДАКТИЧЕСКАЯ МЕТАФОРА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1442" y="1376287"/>
            <a:ext cx="6580292" cy="670484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91441" y="1384607"/>
            <a:ext cx="658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6B1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ПЕДАГОГИЧЕСКИЕ ВОЗМОЖНОСТИ КОГНИТИВНОЙ МЕТАФОРЫ КАК ПЕДАГОГИЧЕСКОГО ИНСТРУМЕНТА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5596" y="2159778"/>
            <a:ext cx="6576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труды М. Кларина, А.Ф. Закировой, Э.В.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Будаева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А.П.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Чудинова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Ю.Р.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Валькман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Н.Д.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Артюновой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С.А.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Хахаловой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Н.П. Зинченко, М.А. Ахметова, Э.А.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Мусеновой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Д.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Трунова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А.А. </a:t>
            </a: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Плигина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и др.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1441" y="3696272"/>
            <a:ext cx="6580292" cy="1042697"/>
          </a:xfrm>
          <a:prstGeom prst="rect">
            <a:avLst/>
          </a:prstGeom>
          <a:solidFill>
            <a:srgbClr val="BFA25E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sz="2000" b="1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" y="3762350"/>
            <a:ext cx="6580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МЕТОДИКА КОГНИТИВНОЙ МЕТАФОРЫ КАК СРЕДСТВА ДОСТУПНОСТИ ИДЕЙ УСТОЙЧИВОГО РАЗВИТИЯ («ПРОСТО О СЛОЖНОМ»)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439" y="4974364"/>
            <a:ext cx="6580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труды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Бр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Ларсона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Е.В. Ивановой, Е.Н.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Дзятковской</a:t>
            </a:r>
            <a:r>
              <a:rPr lang="ru-RU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В.В. Пустоваловой,  А.П. </a:t>
            </a:r>
            <a:r>
              <a:rPr lang="ru-RU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Чудинова</a:t>
            </a:r>
            <a:endParaRPr lang="ru-RU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4E3DD7-B8FB-112C-A744-B3B73D25DA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415" r="3577"/>
          <a:stretch/>
        </p:blipFill>
        <p:spPr>
          <a:xfrm>
            <a:off x="6949441" y="1552395"/>
            <a:ext cx="4896196" cy="40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1176</Words>
  <Application>Microsoft Office PowerPoint</Application>
  <PresentationFormat>Широкоэкранный</PresentationFormat>
  <Paragraphs>147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Николаевна Бовкун</dc:creator>
  <cp:lastModifiedBy>Татьяна Николаевна Бовкун</cp:lastModifiedBy>
  <cp:revision>13</cp:revision>
  <dcterms:created xsi:type="dcterms:W3CDTF">2023-10-23T03:46:04Z</dcterms:created>
  <dcterms:modified xsi:type="dcterms:W3CDTF">2023-10-23T05:27:07Z</dcterms:modified>
</cp:coreProperties>
</file>