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86" r:id="rId3"/>
    <p:sldId id="287" r:id="rId4"/>
    <p:sldId id="283" r:id="rId5"/>
    <p:sldId id="291" r:id="rId6"/>
    <p:sldId id="294" r:id="rId7"/>
    <p:sldId id="293" r:id="rId8"/>
    <p:sldId id="292" r:id="rId9"/>
    <p:sldId id="288" r:id="rId10"/>
    <p:sldId id="290" r:id="rId11"/>
    <p:sldId id="289" r:id="rId12"/>
    <p:sldId id="281" r:id="rId13"/>
    <p:sldId id="280" r:id="rId14"/>
    <p:sldId id="279" r:id="rId15"/>
    <p:sldId id="284" r:id="rId16"/>
    <p:sldId id="285" r:id="rId17"/>
    <p:sldId id="282" r:id="rId18"/>
    <p:sldId id="263" r:id="rId19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FACAE-9876-4C28-8B7B-9AF6B39657B1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65FADF-A025-4D5E-8A2C-8371553E667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ФОРМАЛЬНОЕ</a:t>
          </a:r>
          <a:br>
            <a:rPr lang="ru-RU" b="1" dirty="0" smtClean="0">
              <a:solidFill>
                <a:schemeClr val="tx1"/>
              </a:solidFill>
            </a:rPr>
          </a:br>
          <a:r>
            <a:rPr lang="ru-RU" b="1" dirty="0" smtClean="0">
              <a:solidFill>
                <a:schemeClr val="tx1"/>
              </a:solidFill>
            </a:rPr>
            <a:t>ОБРАЗОВАНИЕ</a:t>
          </a:r>
          <a:br>
            <a:rPr lang="ru-RU" b="1" dirty="0" smtClean="0">
              <a:solidFill>
                <a:schemeClr val="tx1"/>
              </a:solidFill>
            </a:rPr>
          </a:br>
          <a:r>
            <a:rPr lang="en-US" b="1" dirty="0" smtClean="0">
              <a:solidFill>
                <a:schemeClr val="tx1"/>
              </a:solidFill>
            </a:rPr>
            <a:t>(learning)</a:t>
          </a:r>
          <a:endParaRPr lang="ru-RU" b="1" dirty="0">
            <a:solidFill>
              <a:schemeClr val="tx1"/>
            </a:solidFill>
          </a:endParaRPr>
        </a:p>
      </dgm:t>
    </dgm:pt>
    <dgm:pt modelId="{ED2005B8-F857-4EE7-8E62-D14F4E099690}" type="parTrans" cxnId="{F19B2E15-0E8F-4A1F-977A-879866C03811}">
      <dgm:prSet/>
      <dgm:spPr/>
      <dgm:t>
        <a:bodyPr/>
        <a:lstStyle/>
        <a:p>
          <a:endParaRPr lang="ru-RU"/>
        </a:p>
      </dgm:t>
    </dgm:pt>
    <dgm:pt modelId="{34B2602F-C79F-46A9-9009-1F79DB2D88C5}" type="sibTrans" cxnId="{F19B2E15-0E8F-4A1F-977A-879866C03811}">
      <dgm:prSet/>
      <dgm:spPr/>
      <dgm:t>
        <a:bodyPr/>
        <a:lstStyle/>
        <a:p>
          <a:endParaRPr lang="ru-RU"/>
        </a:p>
      </dgm:t>
    </dgm:pt>
    <dgm:pt modelId="{78050614-18C5-4301-97E1-8B256C398E4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НЕФОРМАЛЬНОЕ</a:t>
          </a:r>
        </a:p>
        <a:p>
          <a:r>
            <a:rPr lang="ru-RU" b="1" dirty="0" smtClean="0">
              <a:solidFill>
                <a:schemeClr val="tx1"/>
              </a:solidFill>
            </a:rPr>
            <a:t>ОБРАЗОВАНИЕ</a:t>
          </a:r>
          <a:endParaRPr lang="ru-RU" b="1" dirty="0">
            <a:solidFill>
              <a:schemeClr val="tx1"/>
            </a:solidFill>
          </a:endParaRPr>
        </a:p>
      </dgm:t>
    </dgm:pt>
    <dgm:pt modelId="{6CA626ED-FAC0-4552-970B-6F7D850A6012}" type="parTrans" cxnId="{0F98887F-1E48-4903-BAC1-28109815EE42}">
      <dgm:prSet/>
      <dgm:spPr/>
      <dgm:t>
        <a:bodyPr/>
        <a:lstStyle/>
        <a:p>
          <a:endParaRPr lang="ru-RU"/>
        </a:p>
      </dgm:t>
    </dgm:pt>
    <dgm:pt modelId="{D587F566-8FEC-48A8-A754-C2F2418BDE29}" type="sibTrans" cxnId="{0F98887F-1E48-4903-BAC1-28109815EE42}">
      <dgm:prSet/>
      <dgm:spPr/>
      <dgm:t>
        <a:bodyPr/>
        <a:lstStyle/>
        <a:p>
          <a:endParaRPr lang="ru-RU"/>
        </a:p>
      </dgm:t>
    </dgm:pt>
    <dgm:pt modelId="{98BBD95B-943A-49C5-96DA-47FD186C4BE6}">
      <dgm:prSet phldrT="[Текст]" custT="1"/>
      <dgm:spPr/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Georgia" pitchFamily="18" charset="0"/>
            </a:rPr>
            <a:t>ОБРАЗОВАНИЕ </a:t>
          </a:r>
        </a:p>
        <a:p>
          <a:endParaRPr lang="ru-RU" sz="900" b="1" dirty="0" smtClean="0">
            <a:solidFill>
              <a:schemeClr val="tx1"/>
            </a:solidFill>
            <a:latin typeface="Georgia" pitchFamily="18" charset="0"/>
          </a:endParaRPr>
        </a:p>
      </dgm:t>
    </dgm:pt>
    <dgm:pt modelId="{7BAAA354-E782-49C2-9B40-77AF7D53DA78}" type="parTrans" cxnId="{1C7A5BCB-0CAC-4F51-B386-BB192B97FB5E}">
      <dgm:prSet/>
      <dgm:spPr/>
      <dgm:t>
        <a:bodyPr/>
        <a:lstStyle/>
        <a:p>
          <a:endParaRPr lang="ru-RU"/>
        </a:p>
      </dgm:t>
    </dgm:pt>
    <dgm:pt modelId="{6A95482F-D04F-4523-906A-6B52557D43BD}" type="sibTrans" cxnId="{1C7A5BCB-0CAC-4F51-B386-BB192B97FB5E}">
      <dgm:prSet/>
      <dgm:spPr/>
      <dgm:t>
        <a:bodyPr/>
        <a:lstStyle/>
        <a:p>
          <a:endParaRPr lang="ru-RU"/>
        </a:p>
      </dgm:t>
    </dgm:pt>
    <dgm:pt modelId="{BD90F215-4CD0-413C-8AB8-489444AE0F5E}">
      <dgm:prSet phldrT="[Текст]" custT="1"/>
      <dgm:spPr/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Georgia" pitchFamily="18" charset="0"/>
            </a:rPr>
            <a:t>ДОПОЛНИТЕЛЬ-НОЕ ОБРАЗОВАНИЕ</a:t>
          </a:r>
        </a:p>
        <a:p>
          <a:r>
            <a:rPr lang="ru-RU" sz="900" b="1" dirty="0" smtClean="0">
              <a:solidFill>
                <a:schemeClr val="tx1"/>
              </a:solidFill>
              <a:latin typeface="Georgia" pitchFamily="18" charset="0"/>
            </a:rPr>
            <a:t/>
          </a:r>
          <a:br>
            <a:rPr lang="ru-RU" sz="900" b="1" dirty="0" smtClean="0">
              <a:solidFill>
                <a:schemeClr val="tx1"/>
              </a:solidFill>
              <a:latin typeface="Georgia" pitchFamily="18" charset="0"/>
            </a:rPr>
          </a:br>
          <a:r>
            <a:rPr lang="ru-RU" sz="900" b="1" dirty="0" smtClean="0">
              <a:solidFill>
                <a:schemeClr val="tx1"/>
              </a:solidFill>
              <a:latin typeface="Georgia" pitchFamily="18" charset="0"/>
            </a:rPr>
            <a:t>(</a:t>
          </a:r>
          <a:r>
            <a:rPr lang="en-US" sz="900" b="1" dirty="0" smtClean="0">
              <a:solidFill>
                <a:schemeClr val="tx1"/>
              </a:solidFill>
              <a:latin typeface="Georgia" pitchFamily="18" charset="0"/>
            </a:rPr>
            <a:t>Informal learning</a:t>
          </a:r>
          <a:r>
            <a:rPr lang="ru-RU" sz="900" b="1" dirty="0" smtClean="0">
              <a:solidFill>
                <a:schemeClr val="tx1"/>
              </a:solidFill>
              <a:latin typeface="Georgia" pitchFamily="18" charset="0"/>
            </a:rPr>
            <a:t>)</a:t>
          </a:r>
          <a:endParaRPr lang="ru-RU" sz="900" b="1" dirty="0">
            <a:solidFill>
              <a:schemeClr val="tx1"/>
            </a:solidFill>
            <a:latin typeface="Georgia" pitchFamily="18" charset="0"/>
          </a:endParaRPr>
        </a:p>
      </dgm:t>
    </dgm:pt>
    <dgm:pt modelId="{2DBB19E9-89E0-47E9-8CBB-080CD103A30B}" type="sibTrans" cxnId="{69E240E6-B688-4F78-86AE-7AEF63613666}">
      <dgm:prSet/>
      <dgm:spPr/>
      <dgm:t>
        <a:bodyPr/>
        <a:lstStyle/>
        <a:p>
          <a:endParaRPr lang="ru-RU"/>
        </a:p>
      </dgm:t>
    </dgm:pt>
    <dgm:pt modelId="{EB205FD7-8EFD-4145-86F6-2ABFCF2E483B}" type="parTrans" cxnId="{69E240E6-B688-4F78-86AE-7AEF63613666}">
      <dgm:prSet/>
      <dgm:spPr/>
      <dgm:t>
        <a:bodyPr/>
        <a:lstStyle/>
        <a:p>
          <a:endParaRPr lang="ru-RU"/>
        </a:p>
      </dgm:t>
    </dgm:pt>
    <dgm:pt modelId="{DEEC8630-9179-4026-9E0B-840C84734489}" type="pres">
      <dgm:prSet presAssocID="{794FACAE-9876-4C28-8B7B-9AF6B39657B1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A82362-82AE-4245-B778-9E964616BC44}" type="pres">
      <dgm:prSet presAssocID="{794FACAE-9876-4C28-8B7B-9AF6B39657B1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8C234-BA27-49EE-889F-52722B212632}" type="pres">
      <dgm:prSet presAssocID="{794FACAE-9876-4C28-8B7B-9AF6B39657B1}" presName="triangle2" presStyleLbl="node1" presStyleIdx="1" presStyleCnt="4" custLinFactNeighborX="-541" custLinFactNeighborY="-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32ADC-C1CF-484F-AE38-4C8B7961FF56}" type="pres">
      <dgm:prSet presAssocID="{794FACAE-9876-4C28-8B7B-9AF6B39657B1}" presName="triangle3" presStyleLbl="node1" presStyleIdx="2" presStyleCnt="4" custScaleX="97061" custScaleY="96679" custLinFactNeighborX="0" custLinFactNeighborY="-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A3567-DE17-4877-96FA-FDCE91E00544}" type="pres">
      <dgm:prSet presAssocID="{794FACAE-9876-4C28-8B7B-9AF6B39657B1}" presName="triangle4" presStyleLbl="node1" presStyleIdx="3" presStyleCnt="4" custLinFactNeighborY="-2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A63B5-6CC5-B447-9D4A-E6E22EADFFD2}" type="presOf" srcId="{78050614-18C5-4301-97E1-8B256C398E4A}" destId="{B3A8C234-BA27-49EE-889F-52722B212632}" srcOrd="0" destOrd="0" presId="urn:microsoft.com/office/officeart/2005/8/layout/pyramid4"/>
    <dgm:cxn modelId="{69E240E6-B688-4F78-86AE-7AEF63613666}" srcId="{794FACAE-9876-4C28-8B7B-9AF6B39657B1}" destId="{BD90F215-4CD0-413C-8AB8-489444AE0F5E}" srcOrd="3" destOrd="0" parTransId="{EB205FD7-8EFD-4145-86F6-2ABFCF2E483B}" sibTransId="{2DBB19E9-89E0-47E9-8CBB-080CD103A30B}"/>
    <dgm:cxn modelId="{E96AE326-2B5E-8242-B36C-7DEE914AC690}" type="presOf" srcId="{98BBD95B-943A-49C5-96DA-47FD186C4BE6}" destId="{8C232ADC-C1CF-484F-AE38-4C8B7961FF56}" srcOrd="0" destOrd="0" presId="urn:microsoft.com/office/officeart/2005/8/layout/pyramid4"/>
    <dgm:cxn modelId="{0F98887F-1E48-4903-BAC1-28109815EE42}" srcId="{794FACAE-9876-4C28-8B7B-9AF6B39657B1}" destId="{78050614-18C5-4301-97E1-8B256C398E4A}" srcOrd="1" destOrd="0" parTransId="{6CA626ED-FAC0-4552-970B-6F7D850A6012}" sibTransId="{D587F566-8FEC-48A8-A754-C2F2418BDE29}"/>
    <dgm:cxn modelId="{B3BD8BCD-FF88-3149-9E21-F273D969BE32}" type="presOf" srcId="{794FACAE-9876-4C28-8B7B-9AF6B39657B1}" destId="{DEEC8630-9179-4026-9E0B-840C84734489}" srcOrd="0" destOrd="0" presId="urn:microsoft.com/office/officeart/2005/8/layout/pyramid4"/>
    <dgm:cxn modelId="{F19B2E15-0E8F-4A1F-977A-879866C03811}" srcId="{794FACAE-9876-4C28-8B7B-9AF6B39657B1}" destId="{FD65FADF-A025-4D5E-8A2C-8371553E667F}" srcOrd="0" destOrd="0" parTransId="{ED2005B8-F857-4EE7-8E62-D14F4E099690}" sibTransId="{34B2602F-C79F-46A9-9009-1F79DB2D88C5}"/>
    <dgm:cxn modelId="{F9467039-441B-3A4B-82E4-8D5A5A694C75}" type="presOf" srcId="{BD90F215-4CD0-413C-8AB8-489444AE0F5E}" destId="{53EA3567-DE17-4877-96FA-FDCE91E00544}" srcOrd="0" destOrd="0" presId="urn:microsoft.com/office/officeart/2005/8/layout/pyramid4"/>
    <dgm:cxn modelId="{1C7A5BCB-0CAC-4F51-B386-BB192B97FB5E}" srcId="{794FACAE-9876-4C28-8B7B-9AF6B39657B1}" destId="{98BBD95B-943A-49C5-96DA-47FD186C4BE6}" srcOrd="2" destOrd="0" parTransId="{7BAAA354-E782-49C2-9B40-77AF7D53DA78}" sibTransId="{6A95482F-D04F-4523-906A-6B52557D43BD}"/>
    <dgm:cxn modelId="{BD63CB7A-F7E2-FE48-AC53-F583B405FBCA}" type="presOf" srcId="{FD65FADF-A025-4D5E-8A2C-8371553E667F}" destId="{EAA82362-82AE-4245-B778-9E964616BC44}" srcOrd="0" destOrd="0" presId="urn:microsoft.com/office/officeart/2005/8/layout/pyramid4"/>
    <dgm:cxn modelId="{E9E106EF-502A-584B-AF04-70A0D81D033B}" type="presParOf" srcId="{DEEC8630-9179-4026-9E0B-840C84734489}" destId="{EAA82362-82AE-4245-B778-9E964616BC44}" srcOrd="0" destOrd="0" presId="urn:microsoft.com/office/officeart/2005/8/layout/pyramid4"/>
    <dgm:cxn modelId="{9885E1F2-3376-D04B-A370-71BD7F307523}" type="presParOf" srcId="{DEEC8630-9179-4026-9E0B-840C84734489}" destId="{B3A8C234-BA27-49EE-889F-52722B212632}" srcOrd="1" destOrd="0" presId="urn:microsoft.com/office/officeart/2005/8/layout/pyramid4"/>
    <dgm:cxn modelId="{0CBA3D2D-321A-C042-8747-E309BC2F6290}" type="presParOf" srcId="{DEEC8630-9179-4026-9E0B-840C84734489}" destId="{8C232ADC-C1CF-484F-AE38-4C8B7961FF56}" srcOrd="2" destOrd="0" presId="urn:microsoft.com/office/officeart/2005/8/layout/pyramid4"/>
    <dgm:cxn modelId="{243EAD27-3A0B-3D42-9896-D744E48698F7}" type="presParOf" srcId="{DEEC8630-9179-4026-9E0B-840C84734489}" destId="{53EA3567-DE17-4877-96FA-FDCE91E00544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2362-82AE-4245-B778-9E964616BC44}">
      <dsp:nvSpPr>
        <dsp:cNvPr id="0" name=""/>
        <dsp:cNvSpPr/>
      </dsp:nvSpPr>
      <dsp:spPr>
        <a:xfrm>
          <a:off x="1263650" y="0"/>
          <a:ext cx="2349500" cy="23495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ФОРМАЛЬНОЕ</a:t>
          </a:r>
          <a:br>
            <a:rPr lang="ru-RU" sz="1100" b="1" kern="1200" dirty="0" smtClean="0">
              <a:solidFill>
                <a:schemeClr val="tx1"/>
              </a:solidFill>
            </a:rPr>
          </a:br>
          <a:r>
            <a:rPr lang="ru-RU" sz="1100" b="1" kern="1200" dirty="0" smtClean="0">
              <a:solidFill>
                <a:schemeClr val="tx1"/>
              </a:solidFill>
            </a:rPr>
            <a:t>ОБРАЗОВАНИЕ</a:t>
          </a:r>
          <a:br>
            <a:rPr lang="ru-RU" sz="1100" b="1" kern="1200" dirty="0" smtClean="0">
              <a:solidFill>
                <a:schemeClr val="tx1"/>
              </a:solidFill>
            </a:rPr>
          </a:br>
          <a:r>
            <a:rPr lang="en-US" sz="1100" b="1" kern="1200" dirty="0" smtClean="0">
              <a:solidFill>
                <a:schemeClr val="tx1"/>
              </a:solidFill>
            </a:rPr>
            <a:t>(learning)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1851025" y="1174750"/>
        <a:ext cx="1174750" cy="1174750"/>
      </dsp:txXfrm>
    </dsp:sp>
    <dsp:sp modelId="{B3A8C234-BA27-49EE-889F-52722B212632}">
      <dsp:nvSpPr>
        <dsp:cNvPr id="0" name=""/>
        <dsp:cNvSpPr/>
      </dsp:nvSpPr>
      <dsp:spPr>
        <a:xfrm>
          <a:off x="76189" y="2336789"/>
          <a:ext cx="2349500" cy="23495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НЕФОРМАЛЬНОЕ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ОБРАЗОВАНИЕ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663564" y="3511539"/>
        <a:ext cx="1174750" cy="1174750"/>
      </dsp:txXfrm>
    </dsp:sp>
    <dsp:sp modelId="{8C232ADC-C1CF-484F-AE38-4C8B7961FF56}">
      <dsp:nvSpPr>
        <dsp:cNvPr id="0" name=""/>
        <dsp:cNvSpPr/>
      </dsp:nvSpPr>
      <dsp:spPr>
        <a:xfrm rot="10800000">
          <a:off x="1298175" y="2362199"/>
          <a:ext cx="2280448" cy="227147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Georgia" pitchFamily="18" charset="0"/>
            </a:rPr>
            <a:t>ОБРАЗОВАНИЕ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 smtClean="0">
            <a:solidFill>
              <a:schemeClr val="tx1"/>
            </a:solidFill>
            <a:latin typeface="Georgia" pitchFamily="18" charset="0"/>
          </a:endParaRPr>
        </a:p>
      </dsp:txBody>
      <dsp:txXfrm rot="10800000">
        <a:off x="1868287" y="2362199"/>
        <a:ext cx="1140224" cy="1135736"/>
      </dsp:txXfrm>
    </dsp:sp>
    <dsp:sp modelId="{53EA3567-DE17-4877-96FA-FDCE91E00544}">
      <dsp:nvSpPr>
        <dsp:cNvPr id="0" name=""/>
        <dsp:cNvSpPr/>
      </dsp:nvSpPr>
      <dsp:spPr>
        <a:xfrm>
          <a:off x="2438400" y="2285993"/>
          <a:ext cx="2349500" cy="23495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Georgia" pitchFamily="18" charset="0"/>
            </a:rPr>
            <a:t>ДОПОЛНИТЕЛЬ-НОЕ ОБРАЗОВАНИЕ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Georgia" pitchFamily="18" charset="0"/>
            </a:rPr>
            <a:t/>
          </a:r>
          <a:br>
            <a:rPr lang="ru-RU" sz="900" b="1" kern="1200" dirty="0" smtClean="0">
              <a:solidFill>
                <a:schemeClr val="tx1"/>
              </a:solidFill>
              <a:latin typeface="Georgia" pitchFamily="18" charset="0"/>
            </a:rPr>
          </a:br>
          <a:r>
            <a:rPr lang="ru-RU" sz="900" b="1" kern="1200" dirty="0" smtClean="0">
              <a:solidFill>
                <a:schemeClr val="tx1"/>
              </a:solidFill>
              <a:latin typeface="Georgia" pitchFamily="18" charset="0"/>
            </a:rPr>
            <a:t>(</a:t>
          </a:r>
          <a:r>
            <a:rPr lang="en-US" sz="900" b="1" kern="1200" dirty="0" smtClean="0">
              <a:solidFill>
                <a:schemeClr val="tx1"/>
              </a:solidFill>
              <a:latin typeface="Georgia" pitchFamily="18" charset="0"/>
            </a:rPr>
            <a:t>Informal learning</a:t>
          </a:r>
          <a:r>
            <a:rPr lang="ru-RU" sz="900" b="1" kern="1200" dirty="0" smtClean="0">
              <a:solidFill>
                <a:schemeClr val="tx1"/>
              </a:solidFill>
              <a:latin typeface="Georgia" pitchFamily="18" charset="0"/>
            </a:rPr>
            <a:t>)</a:t>
          </a:r>
          <a:endParaRPr lang="ru-RU" sz="9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3025775" y="3460743"/>
        <a:ext cx="1174750" cy="1174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286F7-63DC-5B4F-A56D-161BD5ADF76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0BD9B-A5B6-E24C-8FFC-E8A4524D1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4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0" lang="en-US">
              <a:latin typeface="Calibri" charset="0"/>
            </a:endParaRP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0AE6CF9F-2D12-9346-8893-040802DCC5A5}" type="slidenum">
              <a:rPr lang="ru-RU" sz="1200" b="1">
                <a:solidFill>
                  <a:schemeClr val="tx2"/>
                </a:solidFill>
                <a:latin typeface="Garamond" charset="0"/>
              </a:rPr>
              <a:pPr/>
              <a:t>2</a:t>
            </a:fld>
            <a:endParaRPr lang="ru-RU" sz="1200" b="1">
              <a:solidFill>
                <a:schemeClr val="tx2"/>
              </a:solidFill>
              <a:latin typeface="Garamond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54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0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42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азвание презентации"/>
          <p:cNvSpPr txBox="1">
            <a:spLocks noGrp="1"/>
          </p:cNvSpPr>
          <p:nvPr>
            <p:ph type="body" sz="quarter" idx="21"/>
          </p:nvPr>
        </p:nvSpPr>
        <p:spPr>
          <a:xfrm>
            <a:off x="3500331" y="254015"/>
            <a:ext cx="5352867" cy="223838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buSzTx/>
              <a:buNone/>
              <a:defRPr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Название презентации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A1C09-D4E7-014F-AF74-1B7CECD309C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91330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0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2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83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23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0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2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2D752-093E-8F48-96E3-984967E2674E}" type="datetimeFigureOut">
              <a:rPr lang="ru-RU" smtClean="0"/>
              <a:t>23.10.23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891D-800A-7145-BC77-92801FF4A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0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51397" y="1633713"/>
            <a:ext cx="8086969" cy="229381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Повышение квалификации работников общего образования</a:t>
            </a:r>
            <a:b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в области экологического образования и просвещения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6308" y="3927529"/>
            <a:ext cx="8721086" cy="18505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800" dirty="0" err="1" smtClean="0">
                <a:solidFill>
                  <a:srgbClr val="404040"/>
                </a:solidFill>
                <a:latin typeface="Times New Roman" charset="0"/>
              </a:rPr>
              <a:t>д.п.н</a:t>
            </a:r>
            <a:r>
              <a:rPr lang="ru-RU" sz="2800" dirty="0" smtClean="0">
                <a:solidFill>
                  <a:srgbClr val="404040"/>
                </a:solidFill>
                <a:latin typeface="Times New Roman" charset="0"/>
              </a:rPr>
              <a:t>., к.б.н., профессор факультета почвоведения и</a:t>
            </a:r>
          </a:p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rgbClr val="404040"/>
                </a:solidFill>
                <a:latin typeface="Times New Roman" charset="0"/>
              </a:rPr>
              <a:t> </a:t>
            </a:r>
            <a:r>
              <a:rPr lang="ru-RU" sz="2800" dirty="0" err="1" smtClean="0">
                <a:solidFill>
                  <a:srgbClr val="404040"/>
                </a:solidFill>
                <a:latin typeface="Times New Roman" charset="0"/>
              </a:rPr>
              <a:t>в.н.с</a:t>
            </a:r>
            <a:r>
              <a:rPr lang="ru-RU" sz="2800" dirty="0" smtClean="0">
                <a:solidFill>
                  <a:srgbClr val="404040"/>
                </a:solidFill>
                <a:latin typeface="Times New Roman" charset="0"/>
              </a:rPr>
              <a:t>. Музея землеведения МГУ</a:t>
            </a:r>
          </a:p>
          <a:p>
            <a:pPr>
              <a:spcBef>
                <a:spcPct val="0"/>
              </a:spcBef>
            </a:pPr>
            <a:r>
              <a:rPr lang="ru-RU" sz="3500" b="1" dirty="0" smtClean="0">
                <a:solidFill>
                  <a:srgbClr val="404040"/>
                </a:solidFill>
                <a:latin typeface="Times New Roman" charset="0"/>
              </a:rPr>
              <a:t>Попова Людмила Владимировна</a:t>
            </a:r>
          </a:p>
          <a:p>
            <a:pPr>
              <a:spcBef>
                <a:spcPct val="0"/>
              </a:spcBef>
            </a:pPr>
            <a:r>
              <a:rPr lang="en-US" sz="2800" dirty="0" smtClean="0">
                <a:solidFill>
                  <a:srgbClr val="404040"/>
                </a:solidFill>
                <a:latin typeface="Times New Roman" charset="0"/>
              </a:rPr>
              <a:t>E-mail: </a:t>
            </a:r>
            <a:r>
              <a:rPr lang="en-US" sz="2800" dirty="0" err="1" smtClean="0">
                <a:solidFill>
                  <a:srgbClr val="404040"/>
                </a:solidFill>
                <a:latin typeface="Times New Roman" charset="0"/>
              </a:rPr>
              <a:t>lvpo.eco@mail.ru</a:t>
            </a:r>
            <a:endParaRPr lang="ru-RU" sz="2800" dirty="0" smtClean="0">
              <a:solidFill>
                <a:srgbClr val="40404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ru-RU" sz="2800" dirty="0">
              <a:solidFill>
                <a:srgbClr val="898989"/>
              </a:solidFill>
              <a:latin typeface="Times New Roman" charset="0"/>
            </a:endParaRPr>
          </a:p>
        </p:txBody>
      </p:sp>
      <p:pic>
        <p:nvPicPr>
          <p:cNvPr id="5" name="Изображение 3" descr="Снимок экрана 2021-12-12 в 23.2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068"/>
            <a:ext cx="91440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59" y="447196"/>
            <a:ext cx="1296535" cy="118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3" y="41405"/>
            <a:ext cx="1804572" cy="18045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1397" y="217251"/>
            <a:ext cx="3208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baseline="30000" dirty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baseline="300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52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69080" y="-1"/>
            <a:ext cx="8374920" cy="2024877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effectLst/>
                <a:latin typeface="Times New Roman"/>
                <a:cs typeface="Times New Roman"/>
              </a:rPr>
              <a:t>Музей землеведения МГУ имени М.В. Ломоносова 10 февраля 2022 года в рамках Всероссийской акции «Университетские музеи детям» ко Дню российской науки </a:t>
            </a:r>
            <a:r>
              <a:rPr lang="ru-RU" sz="3100" dirty="0" smtClean="0">
                <a:effectLst/>
                <a:latin typeface="Times New Roman"/>
                <a:cs typeface="Times New Roman"/>
              </a:rPr>
              <a:t>провел </a:t>
            </a:r>
            <a:r>
              <a:rPr lang="ru-RU" sz="3100" dirty="0">
                <a:effectLst/>
                <a:latin typeface="Times New Roman"/>
                <a:cs typeface="Times New Roman"/>
              </a:rPr>
              <a:t>открытые онлайн-занятия.</a:t>
            </a:r>
            <a:br>
              <a:rPr lang="ru-RU" sz="3100" dirty="0">
                <a:effectLst/>
                <a:latin typeface="Times New Roman"/>
                <a:cs typeface="Times New Roman"/>
              </a:rPr>
            </a:br>
            <a:endParaRPr lang="ru-RU" sz="3100" dirty="0">
              <a:latin typeface="Times New Roman"/>
              <a:cs typeface="Times New Roman"/>
            </a:endParaRPr>
          </a:p>
        </p:txBody>
      </p:sp>
      <p:pic>
        <p:nvPicPr>
          <p:cNvPr id="5" name="Содержимое 4" descr="Афиша Университетские музеи детям. МГУ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7" r="-5437"/>
          <a:stretch>
            <a:fillRect/>
          </a:stretch>
        </p:blipFill>
        <p:spPr>
          <a:xfrm>
            <a:off x="403968" y="1842515"/>
            <a:ext cx="3657600" cy="466344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1569" y="1842515"/>
            <a:ext cx="4872120" cy="510492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Программа </a:t>
            </a:r>
            <a:r>
              <a:rPr lang="ru-RU" dirty="0" smtClean="0"/>
              <a:t>лектория: 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11.00- 11.20 - Знакомство с музеем. Беседу ведет </a:t>
            </a:r>
            <a:r>
              <a:rPr lang="ru-RU" dirty="0" err="1"/>
              <a:t>д.п.н</a:t>
            </a:r>
            <a:r>
              <a:rPr lang="ru-RU" dirty="0"/>
              <a:t>. Попова Людмила Владимировна</a:t>
            </a:r>
          </a:p>
          <a:p>
            <a:r>
              <a:rPr lang="ru-RU" dirty="0"/>
              <a:t>11.20 - 12.00 - Практическое занятие "Асимметрия растений как биоиндикационный показатель" - преподаватель - к.б.н. Пикуленко Марина </a:t>
            </a:r>
            <a:r>
              <a:rPr lang="ru-RU" dirty="0" err="1"/>
              <a:t>Маиловна</a:t>
            </a:r>
            <a:endParaRPr lang="ru-RU" dirty="0"/>
          </a:p>
          <a:p>
            <a:r>
              <a:rPr lang="ru-RU" dirty="0"/>
              <a:t>12.10 - 13.00 - Практическое занятие "Определение степени загрязненности воды с помощью организмов биоиндикаторов" - преподаватель - к.б.н. </a:t>
            </a:r>
            <a:r>
              <a:rPr lang="ru-RU" dirty="0" err="1"/>
              <a:t>Таранец</a:t>
            </a:r>
            <a:r>
              <a:rPr lang="ru-RU" dirty="0"/>
              <a:t> Ирина Павловна </a:t>
            </a:r>
          </a:p>
        </p:txBody>
      </p:sp>
    </p:spTree>
    <p:extLst>
      <p:ext uri="{BB962C8B-B14F-4D97-AF65-F5344CB8AC3E}">
        <p14:creationId xmlns:p14="http://schemas.microsoft.com/office/powerpoint/2010/main" val="319511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293077" y="0"/>
            <a:ext cx="8850923" cy="14173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Летняя школа «Подготовка школьников к олимпиадам по экологии» (15-17 июня 2022 г.)</a:t>
            </a:r>
            <a:endParaRPr lang="ru-RU" sz="32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Содержимое 7" descr="Программа летней школы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" b="-4353"/>
          <a:stretch/>
        </p:blipFill>
        <p:spPr>
          <a:xfrm>
            <a:off x="0" y="1506110"/>
            <a:ext cx="5093208" cy="3337903"/>
          </a:xfrm>
        </p:spPr>
      </p:pic>
      <p:pic>
        <p:nvPicPr>
          <p:cNvPr id="9" name="Содержимое 8" descr="Снимок экрана 2022-06-15 в 16.07.38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1" b="-14686"/>
          <a:stretch/>
        </p:blipFill>
        <p:spPr>
          <a:xfrm>
            <a:off x="5276088" y="1506110"/>
            <a:ext cx="3657600" cy="1820858"/>
          </a:xfrm>
        </p:spPr>
      </p:pic>
      <p:pic>
        <p:nvPicPr>
          <p:cNvPr id="10" name="Содержимое 4" descr="Снимок экрана 2022-06-16 в 16.02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9" b="-946"/>
          <a:stretch/>
        </p:blipFill>
        <p:spPr>
          <a:xfrm>
            <a:off x="5276088" y="2862158"/>
            <a:ext cx="3657600" cy="1967734"/>
          </a:xfrm>
          <a:prstGeom prst="rect">
            <a:avLst/>
          </a:prstGeom>
        </p:spPr>
      </p:pic>
      <p:pic>
        <p:nvPicPr>
          <p:cNvPr id="11" name="Содержимое 6" descr="Снимок экрана 2022-06-15 в 17.26.3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" b="-1833"/>
          <a:stretch/>
        </p:blipFill>
        <p:spPr>
          <a:xfrm>
            <a:off x="5276088" y="4861901"/>
            <a:ext cx="3657600" cy="1878291"/>
          </a:xfrm>
          <a:prstGeom prst="rect">
            <a:avLst/>
          </a:prstGeom>
        </p:spPr>
      </p:pic>
      <p:pic>
        <p:nvPicPr>
          <p:cNvPr id="12" name="Содержимое 7" descr="Снимок экрана 2022-06-17 в 16.01.2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5" b="2690"/>
          <a:stretch/>
        </p:blipFill>
        <p:spPr>
          <a:xfrm>
            <a:off x="845384" y="4550385"/>
            <a:ext cx="3657600" cy="23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5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Летняя школа «Подготовка школьников к олимпиадам по экологии, июнь 2022 года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Содержимое 5" descr="Программа летней школы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9" b="-3626"/>
          <a:stretch/>
        </p:blipFill>
        <p:spPr>
          <a:xfrm>
            <a:off x="-41769" y="1417637"/>
            <a:ext cx="9029461" cy="5460485"/>
          </a:xfrm>
        </p:spPr>
      </p:pic>
    </p:spTree>
    <p:extLst>
      <p:ext uri="{BB962C8B-B14F-4D97-AF65-F5344CB8AC3E}">
        <p14:creationId xmlns:p14="http://schemas.microsoft.com/office/powerpoint/2010/main" val="33312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Снимок экрана 2022-06-15 в 17.26.33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3" b="-2076"/>
          <a:stretch/>
        </p:blipFill>
        <p:spPr>
          <a:xfrm>
            <a:off x="0" y="0"/>
            <a:ext cx="5262800" cy="2902562"/>
          </a:xfrm>
        </p:spPr>
      </p:pic>
      <p:pic>
        <p:nvPicPr>
          <p:cNvPr id="8" name="Содержимое 7" descr="Снимок экрана 2022-06-17 в 17.33.44 — копия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b="8759"/>
          <a:stretch/>
        </p:blipFill>
        <p:spPr>
          <a:xfrm>
            <a:off x="3477846" y="2073279"/>
            <a:ext cx="5482491" cy="3023727"/>
          </a:xfrm>
        </p:spPr>
      </p:pic>
      <p:pic>
        <p:nvPicPr>
          <p:cNvPr id="9" name="Содержимое 4" descr="Снимок экрана 2022-06-16 в 16.02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5" b="-3930"/>
          <a:stretch/>
        </p:blipFill>
        <p:spPr>
          <a:xfrm>
            <a:off x="0" y="4161692"/>
            <a:ext cx="4888831" cy="2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Изображение 4" descr="Снимок экрана 2022-06-12 в 0.5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5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Изображение 5" descr="Снимок экрана 2022-06-12 в 0.5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37766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Изображение 6" descr="Снимок экрана 2022-06-12 в 1.5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2333625"/>
            <a:ext cx="23304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Изображение 8" descr="Снимок экрана 2022-06-12 в 1.49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0"/>
            <a:ext cx="4432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Изображение 9" descr="Снимок экрана 2022-06-12 в 1.50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993775"/>
            <a:ext cx="43275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13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89523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Программа повышения квалификации «Подготовка школьников к олимпиадам по экологии» (72 ч., 2023 г.)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Содержимое 3" descr="Снимок экрана 2023-03-01 в 18.07.1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9972" r="8450" b="7142"/>
          <a:stretch/>
        </p:blipFill>
        <p:spPr>
          <a:xfrm>
            <a:off x="457200" y="2051538"/>
            <a:ext cx="8061569" cy="4747918"/>
          </a:xfrm>
        </p:spPr>
      </p:pic>
    </p:spTree>
    <p:extLst>
      <p:ext uri="{BB962C8B-B14F-4D97-AF65-F5344CB8AC3E}">
        <p14:creationId xmlns:p14="http://schemas.microsoft.com/office/powerpoint/2010/main" val="3451063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Летняя школа «Экологические исследования без методических ошибок» 21-24.08.2023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Содержимое 3" descr="Снимок экрана 2023-08-21 в 9.08.2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6519" r="84"/>
          <a:stretch/>
        </p:blipFill>
        <p:spPr>
          <a:xfrm>
            <a:off x="90309" y="1563077"/>
            <a:ext cx="9047232" cy="5294923"/>
          </a:xfrm>
        </p:spPr>
      </p:pic>
    </p:spTree>
    <p:extLst>
      <p:ext uri="{BB962C8B-B14F-4D97-AF65-F5344CB8AC3E}">
        <p14:creationId xmlns:p14="http://schemas.microsoft.com/office/powerpoint/2010/main" val="259241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Проблемы повышения квалификации педагогов</a:t>
            </a:r>
            <a:endParaRPr lang="ru-RU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6309" y="1600200"/>
            <a:ext cx="8987692" cy="5257800"/>
          </a:xfrm>
        </p:spPr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Отсутствие свободы выбора работником общего образования обучающей программы.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Наличие множества обязательных программ повышения квалификации, которые рекомендует пройти школа.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Отсутствие времени на перемещение.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Нежелание самостоятельно оплачивать программу повышения квалификации.</a:t>
            </a:r>
          </a:p>
          <a:p>
            <a:endParaRPr lang="ru-RU" dirty="0" smtClean="0">
              <a:latin typeface="Times New Roman"/>
              <a:cs typeface="Times New Roman"/>
            </a:endParaRPr>
          </a:p>
          <a:p>
            <a:endParaRPr lang="ru-RU" dirty="0" smtClean="0"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6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2" y="108427"/>
            <a:ext cx="4448433" cy="66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11725" y="1484313"/>
            <a:ext cx="4124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Спасибо за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внимание</a:t>
            </a:r>
            <a:r>
              <a:rPr lang="ru-RU" sz="3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!</a:t>
            </a:r>
          </a:p>
          <a:p>
            <a:pPr algn="ctr">
              <a:defRPr/>
            </a:pPr>
            <a:r>
              <a:rPr lang="en-US" sz="3600" dirty="0" err="1" smtClean="0">
                <a:solidFill>
                  <a:srgbClr val="404040"/>
                </a:solidFill>
                <a:latin typeface="Times New Roman" charset="0"/>
              </a:rPr>
              <a:t>lvpo.eco</a:t>
            </a:r>
            <a:r>
              <a:rPr lang="en-US" sz="3600" dirty="0" err="1">
                <a:solidFill>
                  <a:srgbClr val="404040"/>
                </a:solidFill>
                <a:latin typeface="Times New Roman" charset="0"/>
              </a:rPr>
              <a:t>@mail.ru</a:t>
            </a:r>
            <a:endParaRPr lang="ru-RU" sz="3600" dirty="0">
              <a:solidFill>
                <a:srgbClr val="404040"/>
              </a:solidFill>
              <a:latin typeface="Times New Roman" charset="0"/>
            </a:endParaRPr>
          </a:p>
          <a:p>
            <a:pPr algn="ctr">
              <a:defRPr/>
            </a:pPr>
            <a:endParaRPr lang="ru-RU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2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7950" y="152400"/>
            <a:ext cx="9036050" cy="1066800"/>
          </a:xfrm>
        </p:spPr>
        <p:txBody>
          <a:bodyPr/>
          <a:lstStyle/>
          <a:p>
            <a:r>
              <a:rPr kumimoji="0" lang="ru-RU" sz="3600" b="1" dirty="0">
                <a:solidFill>
                  <a:srgbClr val="000090"/>
                </a:solidFill>
                <a:latin typeface="Times New Roman"/>
                <a:cs typeface="Times New Roman"/>
              </a:rPr>
              <a:t>СОСТАВЛЯЮЩИЕ   ОБРАЗОВАНИЯ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381000" y="1600200"/>
            <a:ext cx="3657600" cy="4724400"/>
          </a:xfrm>
        </p:spPr>
        <p:txBody>
          <a:bodyPr/>
          <a:lstStyle/>
          <a:p>
            <a:endParaRPr kumimoji="0" lang="en-US" sz="2000" dirty="0">
              <a:solidFill>
                <a:srgbClr val="FFC000"/>
              </a:solidFill>
              <a:latin typeface="Constantia" charset="0"/>
            </a:endParaRPr>
          </a:p>
          <a:p>
            <a:pPr>
              <a:buFont typeface="Wingdings" charset="0"/>
              <a:buNone/>
            </a:pPr>
            <a:r>
              <a:rPr kumimoji="0" lang="en-US" sz="2800" b="1" dirty="0">
                <a:solidFill>
                  <a:srgbClr val="FFC000"/>
                </a:solidFill>
                <a:latin typeface="Times New Roman" charset="0"/>
                <a:cs typeface="Times New Roman" charset="0"/>
              </a:rPr>
              <a:t>          </a:t>
            </a:r>
            <a:endParaRPr kumimoji="0" lang="en-US" sz="2800" dirty="0">
              <a:latin typeface="Times New Roman" charset="0"/>
              <a:cs typeface="Times New Roman" charset="0"/>
            </a:endParaRPr>
          </a:p>
          <a:p>
            <a:pPr>
              <a:buFont typeface="Wingdings" charset="0"/>
              <a:buNone/>
            </a:pPr>
            <a:endParaRPr kumimoji="0" lang="en-US" sz="2400" dirty="0">
              <a:latin typeface="Constantia" charset="0"/>
            </a:endParaRPr>
          </a:p>
          <a:p>
            <a:pPr>
              <a:buFont typeface="Wingdings" charset="0"/>
              <a:buNone/>
            </a:pPr>
            <a:endParaRPr kumimoji="0" lang="en-US" sz="2400" dirty="0">
              <a:latin typeface="Constantia" charset="0"/>
            </a:endParaRPr>
          </a:p>
          <a:p>
            <a:endParaRPr kumimoji="0" lang="en-US" sz="2400" dirty="0">
              <a:latin typeface="Constantia" charset="0"/>
            </a:endParaRPr>
          </a:p>
          <a:p>
            <a:endParaRPr kumimoji="0" lang="ru-RU" sz="2400" dirty="0">
              <a:latin typeface="Constantia" charset="0"/>
            </a:endParaRPr>
          </a:p>
        </p:txBody>
      </p:sp>
      <p:pic>
        <p:nvPicPr>
          <p:cNvPr id="5125" name="Picture 5" descr="G:\2014 ENGLISH\PREZ\ENGLISH2014\SPEECH\clip_image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437112"/>
            <a:ext cx="2560270" cy="16992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Скругленный прямоугольник 5"/>
          <p:cNvSpPr/>
          <p:nvPr/>
        </p:nvSpPr>
        <p:spPr bwMode="auto">
          <a:xfrm>
            <a:off x="3581400" y="2743200"/>
            <a:ext cx="2438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124200" y="3200400"/>
            <a:ext cx="2895600" cy="8382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1832065" y="1661661"/>
          <a:ext cx="48768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7415" name="Группа 10"/>
          <p:cNvGrpSpPr>
            <a:grpSpLocks/>
          </p:cNvGrpSpPr>
          <p:nvPr/>
        </p:nvGrpSpPr>
        <p:grpSpPr bwMode="auto">
          <a:xfrm>
            <a:off x="0" y="1557338"/>
            <a:ext cx="3503613" cy="1314450"/>
            <a:chOff x="4540" y="360037"/>
            <a:chExt cx="3504009" cy="131524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540" y="360037"/>
              <a:ext cx="3504009" cy="13152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2644" y="398160"/>
              <a:ext cx="3427800" cy="1239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30480" rIns="4572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Формальное экологическое образование</a:t>
              </a:r>
            </a:p>
          </p:txBody>
        </p:sp>
      </p:grpSp>
      <p:sp>
        <p:nvSpPr>
          <p:cNvPr id="17" name="Скругленный прямоугольник 4"/>
          <p:cNvSpPr/>
          <p:nvPr/>
        </p:nvSpPr>
        <p:spPr>
          <a:xfrm>
            <a:off x="323850" y="2852738"/>
            <a:ext cx="2700338" cy="16494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4290" tIns="22860" rIns="34290" bIns="2286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Занятия по учебному плану в рамках конкретной дисциплины в средней школе, колледже или вузе</a:t>
            </a:r>
          </a:p>
        </p:txBody>
      </p:sp>
      <p:grpSp>
        <p:nvGrpSpPr>
          <p:cNvPr id="17417" name="Группа 17"/>
          <p:cNvGrpSpPr>
            <a:grpSpLocks/>
          </p:cNvGrpSpPr>
          <p:nvPr/>
        </p:nvGrpSpPr>
        <p:grpSpPr bwMode="auto">
          <a:xfrm>
            <a:off x="5605463" y="1484313"/>
            <a:ext cx="3505200" cy="1316037"/>
            <a:chOff x="4384552" y="360037"/>
            <a:chExt cx="3504009" cy="131524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384552" y="360037"/>
              <a:ext cx="3504009" cy="13152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4422639" y="398114"/>
              <a:ext cx="3427835" cy="12390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30480" rIns="4572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Неформальное  и дополнительное</a:t>
              </a:r>
            </a:p>
            <a:p>
              <a:pPr algn="ctr" defTabSz="10668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экологическое образование </a:t>
              </a:r>
            </a:p>
          </p:txBody>
        </p:sp>
      </p:grpSp>
      <p:grpSp>
        <p:nvGrpSpPr>
          <p:cNvPr id="17418" name="Группа 20"/>
          <p:cNvGrpSpPr>
            <a:grpSpLocks/>
          </p:cNvGrpSpPr>
          <p:nvPr/>
        </p:nvGrpSpPr>
        <p:grpSpPr bwMode="auto">
          <a:xfrm>
            <a:off x="6022975" y="2852738"/>
            <a:ext cx="3140075" cy="2681287"/>
            <a:chOff x="5085354" y="3295311"/>
            <a:chExt cx="3139704" cy="2681355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085354" y="3295311"/>
              <a:ext cx="3139704" cy="26813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163133" y="3373100"/>
              <a:ext cx="2984147" cy="2525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22860" rIns="34290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Участие в олимпиадах разного уровня, посещение музеев и эколого-просветительских центров с экскурсиями, самостоятельное наблюдение в природе, проектная деятельность, онлайн-обучение и др</a:t>
              </a: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42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99592" y="274320"/>
            <a:ext cx="803409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Формы экологического образования в средней школе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012090" y="1772816"/>
            <a:ext cx="4131910" cy="4663440"/>
          </a:xfrm>
        </p:spPr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Преподавание предмета «Экология»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Всероссийская олимпиада школьников по экологии (с 1994 года) </a:t>
            </a:r>
            <a:endParaRPr lang="ru-RU" dirty="0">
              <a:latin typeface="Times New Roman"/>
              <a:cs typeface="Times New Roman"/>
            </a:endParaRPr>
          </a:p>
          <a:p>
            <a:r>
              <a:rPr lang="ru-RU" dirty="0" smtClean="0">
                <a:latin typeface="Times New Roman"/>
                <a:cs typeface="Times New Roman"/>
              </a:rPr>
              <a:t>Кружковая деятельность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Исследовательская деятельность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7" name="Изображение 3" descr="4.jpe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2458"/>
          <a:stretch/>
        </p:blipFill>
        <p:spPr bwMode="auto">
          <a:xfrm>
            <a:off x="28269" y="1988840"/>
            <a:ext cx="498382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6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6308" y="274638"/>
            <a:ext cx="8714154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Как можно повышать квалификацию?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038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Пройти курсы повышения квалификации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Принять участие в открытых тематических семинарах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Принимать участие в регулярных семинарах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Принять участие в разовых просветительских мероприятиях (Университетские субботы, Университетские среды, Фестиваль науки и др.)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Читать методическую литературу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114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199" y="0"/>
            <a:ext cx="8550031" cy="21296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Программа повышения квалификации «Интерактивные методы в экологическом образовании»,</a:t>
            </a:r>
            <a:r>
              <a:rPr lang="ru-RU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br>
              <a:rPr lang="ru-RU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36 ч., 2019 год</a:t>
            </a:r>
            <a:endParaRPr lang="ru-RU" sz="36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 bwMode="auto">
          <a:xfrm>
            <a:off x="457199" y="2332037"/>
            <a:ext cx="4038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3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r="9962"/>
          <a:stretch>
            <a:fillRect/>
          </a:stretch>
        </p:blipFill>
        <p:spPr bwMode="auto">
          <a:xfrm>
            <a:off x="4648200" y="2332037"/>
            <a:ext cx="4038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9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Онлайн-курс с 2015 года</a:t>
            </a:r>
            <a:endParaRPr lang="ru-RU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Содержимое 6" descr="Снимок экрана 2023-10-19 в 16.11.5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" r="84"/>
          <a:stretch/>
        </p:blipFill>
        <p:spPr>
          <a:xfrm>
            <a:off x="293078" y="1600199"/>
            <a:ext cx="8254934" cy="5112845"/>
          </a:xfrm>
        </p:spPr>
      </p:pic>
    </p:spTree>
    <p:extLst>
      <p:ext uri="{BB962C8B-B14F-4D97-AF65-F5344CB8AC3E}">
        <p14:creationId xmlns:p14="http://schemas.microsoft.com/office/powerpoint/2010/main" val="424321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Семинар «Методология образования для устойчивого развития»</a:t>
            </a:r>
            <a:b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(май 2010 </a:t>
            </a:r>
            <a:r>
              <a:rPr lang="mr-IN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–</a:t>
            </a:r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ноябрь 2018 г.)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9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5" b="145"/>
          <a:stretch/>
        </p:blipFill>
        <p:spPr bwMode="auto">
          <a:xfrm>
            <a:off x="136770" y="1593484"/>
            <a:ext cx="5040922" cy="376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1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9" b="150"/>
          <a:stretch/>
        </p:blipFill>
        <p:spPr bwMode="auto">
          <a:xfrm>
            <a:off x="4142154" y="2657231"/>
            <a:ext cx="5001846" cy="4200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61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4923" y="0"/>
            <a:ext cx="8792307" cy="20886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Университетская суббота «Особо охраняемые природные территории г. Москвы», октябрь 2018 г.</a:t>
            </a:r>
            <a:endParaRPr lang="ru-RU" sz="36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 bwMode="auto">
          <a:xfrm>
            <a:off x="214923" y="2088662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Номер слайда"/>
          <p:cNvSpPr>
            <a:spLocks noGrp="1"/>
          </p:cNvSpPr>
          <p:nvPr>
            <p:ph type="sldNum" sz="quarter" idx="22"/>
          </p:nvPr>
        </p:nvSpPr>
        <p:spPr bwMode="auto">
          <a:xfrm>
            <a:off x="258763" y="6518275"/>
            <a:ext cx="204787" cy="223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AAD6439-7871-684B-80FF-9DEAA47823A3}" type="slidenum">
              <a:rPr kumimoji="0" lang="ru-RU" sz="1200">
                <a:solidFill>
                  <a:srgbClr val="B5A788"/>
                </a:solidFill>
              </a:rPr>
              <a:pPr/>
              <a:t>9</a:t>
            </a:fld>
            <a:endParaRPr kumimoji="0" lang="ru-RU" sz="1200">
              <a:solidFill>
                <a:srgbClr val="B5A788"/>
              </a:solidFill>
            </a:endParaRPr>
          </a:p>
        </p:txBody>
      </p:sp>
      <p:pic>
        <p:nvPicPr>
          <p:cNvPr id="47106" name="Содержимое 3" descr="Снимок экрана 2021-03-01 в 14.5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7964" r="10025" b="13072"/>
          <a:stretch>
            <a:fillRect/>
          </a:stretch>
        </p:blipFill>
        <p:spPr bwMode="auto">
          <a:xfrm>
            <a:off x="0" y="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Содержимое 8" descr="Снимок экрана 2021-03-01 в 17.25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10760" r="19977" b="10393"/>
          <a:stretch>
            <a:fillRect/>
          </a:stretch>
        </p:blipFill>
        <p:spPr bwMode="auto">
          <a:xfrm>
            <a:off x="3563938" y="1562100"/>
            <a:ext cx="5589587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Содержимое 10" descr="Снимок экрана 2020-11-21 в 16.17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5957"/>
          <a:stretch>
            <a:fillRect/>
          </a:stretch>
        </p:blipFill>
        <p:spPr bwMode="auto">
          <a:xfrm>
            <a:off x="19050" y="3068638"/>
            <a:ext cx="34099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690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348</Words>
  <Application>Microsoft Macintosh PowerPoint</Application>
  <PresentationFormat>Экран (4:3)</PresentationFormat>
  <Paragraphs>59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Повышение квалификации работников общего образования в области экологического образования и просвещения</vt:lpstr>
      <vt:lpstr>СОСТАВЛЯЮЩИЕ   ОБРАЗОВАНИЯ</vt:lpstr>
      <vt:lpstr>Формы экологического образования в средней школе</vt:lpstr>
      <vt:lpstr>Как можно повышать квалификацию?</vt:lpstr>
      <vt:lpstr>Программа повышения квалификации «Интерактивные методы в экологическом образовании»,  36 ч., 2019 год</vt:lpstr>
      <vt:lpstr>Онлайн-курс с 2015 года</vt:lpstr>
      <vt:lpstr>Семинар «Методология образования для устойчивого развития»  (май 2010 – ноябрь 2018 г.)</vt:lpstr>
      <vt:lpstr>Университетская суббота «Особо охраняемые природные территории г. Москвы», октябрь 2018 г.</vt:lpstr>
      <vt:lpstr>Презентация PowerPoint</vt:lpstr>
      <vt:lpstr>Музей землеведения МГУ имени М.В. Ломоносова 10 февраля 2022 года в рамках Всероссийской акции «Университетские музеи детям» ко Дню российской науки провел открытые онлайн-занятия. </vt:lpstr>
      <vt:lpstr>Летняя школа «Подготовка школьников к олимпиадам по экологии» (15-17 июня 2022 г.)</vt:lpstr>
      <vt:lpstr>Летняя школа «Подготовка школьников к олимпиадам по экологии, июнь 2022 года</vt:lpstr>
      <vt:lpstr>Презентация PowerPoint</vt:lpstr>
      <vt:lpstr>Презентация PowerPoint</vt:lpstr>
      <vt:lpstr>Программа повышения квалификации «Подготовка школьников к олимпиадам по экологии» (72 ч., 2023 г.)</vt:lpstr>
      <vt:lpstr>Летняя школа «Экологические исследования без методических ошибок» 21-24.08.2023</vt:lpstr>
      <vt:lpstr>Проблемы повышения квалификации педагогов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Popova</dc:creator>
  <cp:lastModifiedBy>Ludmila Popova</cp:lastModifiedBy>
  <cp:revision>36</cp:revision>
  <dcterms:created xsi:type="dcterms:W3CDTF">2023-08-16T06:47:23Z</dcterms:created>
  <dcterms:modified xsi:type="dcterms:W3CDTF">2023-10-23T20:54:24Z</dcterms:modified>
</cp:coreProperties>
</file>