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31"/>
  </p:notesMasterIdLst>
  <p:sldIdLst>
    <p:sldId id="256" r:id="rId3"/>
    <p:sldId id="409" r:id="rId4"/>
    <p:sldId id="421" r:id="rId5"/>
    <p:sldId id="415" r:id="rId6"/>
    <p:sldId id="413" r:id="rId7"/>
    <p:sldId id="402" r:id="rId8"/>
    <p:sldId id="428" r:id="rId9"/>
    <p:sldId id="444" r:id="rId10"/>
    <p:sldId id="427" r:id="rId11"/>
    <p:sldId id="397" r:id="rId12"/>
    <p:sldId id="410" r:id="rId13"/>
    <p:sldId id="426" r:id="rId14"/>
    <p:sldId id="446" r:id="rId15"/>
    <p:sldId id="412" r:id="rId16"/>
    <p:sldId id="351" r:id="rId17"/>
    <p:sldId id="349" r:id="rId18"/>
    <p:sldId id="347" r:id="rId19"/>
    <p:sldId id="346" r:id="rId20"/>
    <p:sldId id="398" r:id="rId21"/>
    <p:sldId id="430" r:id="rId22"/>
    <p:sldId id="434" r:id="rId23"/>
    <p:sldId id="442" r:id="rId24"/>
    <p:sldId id="361" r:id="rId25"/>
    <p:sldId id="435" r:id="rId26"/>
    <p:sldId id="436" r:id="rId27"/>
    <p:sldId id="424" r:id="rId28"/>
    <p:sldId id="439" r:id="rId29"/>
    <p:sldId id="292" r:id="rId30"/>
  </p:sldIdLst>
  <p:sldSz cx="9144000" cy="5143500" type="screen16x9"/>
  <p:notesSz cx="6858000" cy="9144000"/>
  <p:embeddedFontLst>
    <p:embeddedFont>
      <p:font typeface="Helvetica" panose="020B060402020202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ontserrat Medium" panose="020B0604020202020204" charset="-52"/>
      <p:regular r:id="rId42"/>
      <p:bold r:id="rId43"/>
      <p:italic r:id="rId44"/>
      <p:boldItalic r:id="rId45"/>
    </p:embeddedFont>
    <p:embeddedFont>
      <p:font typeface="Oswald" panose="020B0604020202020204" charset="-52"/>
      <p:regular r:id="rId46"/>
      <p:bold r:id="rId47"/>
      <p:italic r:id="rId48"/>
      <p:boldItalic r:id="rId49"/>
    </p:embeddedFont>
    <p:embeddedFont>
      <p:font typeface="Montserrat" panose="020B0604020202020204" charset="0"/>
      <p:regular r:id="rId50"/>
      <p:bold r:id="rId51"/>
      <p:italic r:id="rId52"/>
      <p:boldItalic r:id="rId53"/>
    </p:embeddedFont>
    <p:embeddedFont>
      <p:font typeface="Montserrat SemiBold" panose="020B0604020202020204" charset="0"/>
      <p:regular r:id="rId54"/>
      <p:bold r:id="rId55"/>
      <p:italic r:id="rId56"/>
      <p:boldItalic r:id="rId57"/>
    </p:embeddedFont>
    <p:embeddedFont>
      <p:font typeface="Tahoma" panose="020B0604030504040204" pitchFamily="34" charset="0"/>
      <p:regular r:id="rId58"/>
      <p:bold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664C"/>
    <a:srgbClr val="3E2B2E"/>
    <a:srgbClr val="BCB7AE"/>
    <a:srgbClr val="6E6259"/>
    <a:srgbClr val="F5FFEB"/>
    <a:srgbClr val="EBE5D9"/>
    <a:srgbClr val="FBF7F3"/>
    <a:srgbClr val="E8FFD1"/>
    <a:srgbClr val="663300"/>
    <a:srgbClr val="F7E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73" autoAdjust="0"/>
    <p:restoredTop sz="98513" autoAdjust="0"/>
  </p:normalViewPr>
  <p:slideViewPr>
    <p:cSldViewPr snapToGrid="0">
      <p:cViewPr varScale="1">
        <p:scale>
          <a:sx n="60" d="100"/>
          <a:sy n="60" d="100"/>
        </p:scale>
        <p:origin x="72" y="11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9FCBDD-35A6-4811-B75E-32305A5999D7}" type="doc">
      <dgm:prSet loTypeId="urn:microsoft.com/office/officeart/2005/8/layout/matrix2" loCatId="matrix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3268BC3-665C-44FA-9CB0-90C9A30BA00B}">
      <dgm:prSet phldrT="[Текст]" custT="1"/>
      <dgm:spPr>
        <a:solidFill>
          <a:srgbClr val="E8FFD1"/>
        </a:solidFill>
      </dgm:spPr>
      <dgm:t>
        <a:bodyPr/>
        <a:lstStyle/>
        <a:p>
          <a:endParaRPr lang="ru-RU"/>
        </a:p>
      </dgm:t>
    </dgm:pt>
    <dgm:pt modelId="{F8DAD50E-36F0-46D5-B13B-C629B27ED6D1}" type="parTrans" cxnId="{B2A7B81B-CBE6-4CD6-9780-7236BEF5466B}">
      <dgm:prSet/>
      <dgm:spPr/>
      <dgm:t>
        <a:bodyPr/>
        <a:lstStyle/>
        <a:p>
          <a:endParaRPr lang="ru-RU"/>
        </a:p>
      </dgm:t>
    </dgm:pt>
    <dgm:pt modelId="{6A7145FD-6902-4AE7-83A2-3C711919F733}" type="sibTrans" cxnId="{B2A7B81B-CBE6-4CD6-9780-7236BEF5466B}">
      <dgm:prSet/>
      <dgm:spPr/>
      <dgm:t>
        <a:bodyPr/>
        <a:lstStyle/>
        <a:p>
          <a:endParaRPr lang="ru-RU"/>
        </a:p>
      </dgm:t>
    </dgm:pt>
    <dgm:pt modelId="{AB462AC4-9F41-46AF-86B8-8B408C114B1C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F28810E7-F6B1-47B7-97E9-1066BAD3F82C}" type="parTrans" cxnId="{AC249855-4C98-4E0E-BA52-CC011FCD0004}">
      <dgm:prSet/>
      <dgm:spPr/>
      <dgm:t>
        <a:bodyPr/>
        <a:lstStyle/>
        <a:p>
          <a:endParaRPr lang="ru-RU"/>
        </a:p>
      </dgm:t>
    </dgm:pt>
    <dgm:pt modelId="{AF5BD7D9-88D4-4ED9-8231-C01888044584}" type="sibTrans" cxnId="{AC249855-4C98-4E0E-BA52-CC011FCD0004}">
      <dgm:prSet/>
      <dgm:spPr/>
      <dgm:t>
        <a:bodyPr/>
        <a:lstStyle/>
        <a:p>
          <a:endParaRPr lang="ru-RU"/>
        </a:p>
      </dgm:t>
    </dgm:pt>
    <dgm:pt modelId="{DEFF247F-BA23-4CCE-8A6F-3310D113576A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39FBEBF6-02C7-4FB1-B2AD-3CFECFC02C63}" type="parTrans" cxnId="{0B03231B-3A22-434F-98B9-5FF9B61C1538}">
      <dgm:prSet/>
      <dgm:spPr/>
      <dgm:t>
        <a:bodyPr/>
        <a:lstStyle/>
        <a:p>
          <a:endParaRPr lang="ru-RU"/>
        </a:p>
      </dgm:t>
    </dgm:pt>
    <dgm:pt modelId="{F59EADA5-A481-4B83-A6F2-2E9301B53778}" type="sibTrans" cxnId="{0B03231B-3A22-434F-98B9-5FF9B61C1538}">
      <dgm:prSet/>
      <dgm:spPr/>
      <dgm:t>
        <a:bodyPr/>
        <a:lstStyle/>
        <a:p>
          <a:endParaRPr lang="ru-RU"/>
        </a:p>
      </dgm:t>
    </dgm:pt>
    <dgm:pt modelId="{6858FFBB-41F7-4B92-90A3-BC7391D9216B}">
      <dgm:prSet/>
      <dgm:spPr/>
      <dgm:t>
        <a:bodyPr/>
        <a:lstStyle/>
        <a:p>
          <a:endParaRPr lang="ru-RU" dirty="0" smtClean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5DE985-03DB-4441-AC1E-FA2775E76A3F}" type="parTrans" cxnId="{257EF087-B513-4042-AD46-F1E2C47D1B28}">
      <dgm:prSet/>
      <dgm:spPr/>
      <dgm:t>
        <a:bodyPr/>
        <a:lstStyle/>
        <a:p>
          <a:endParaRPr lang="ru-RU"/>
        </a:p>
      </dgm:t>
    </dgm:pt>
    <dgm:pt modelId="{3F05E4B5-E1EB-491C-9622-E669333CAEAE}" type="sibTrans" cxnId="{257EF087-B513-4042-AD46-F1E2C47D1B28}">
      <dgm:prSet/>
      <dgm:spPr/>
      <dgm:t>
        <a:bodyPr/>
        <a:lstStyle/>
        <a:p>
          <a:endParaRPr lang="ru-RU"/>
        </a:p>
      </dgm:t>
    </dgm:pt>
    <dgm:pt modelId="{E4F16BF8-A81B-4ED0-8646-AFC088304354}">
      <dgm:prSet/>
      <dgm:spPr/>
      <dgm:t>
        <a:bodyPr/>
        <a:lstStyle/>
        <a:p>
          <a:endParaRPr lang="ru-RU"/>
        </a:p>
      </dgm:t>
    </dgm:pt>
    <dgm:pt modelId="{3D4A5943-00B3-4EFB-9438-29CB2140A4C5}" type="parTrans" cxnId="{5B52F44F-27DB-4481-BC06-C0A2A1E909AB}">
      <dgm:prSet/>
      <dgm:spPr/>
      <dgm:t>
        <a:bodyPr/>
        <a:lstStyle/>
        <a:p>
          <a:endParaRPr lang="ru-RU"/>
        </a:p>
      </dgm:t>
    </dgm:pt>
    <dgm:pt modelId="{3FDB4794-1021-4D92-8A65-6AC43C9AF32A}" type="sibTrans" cxnId="{5B52F44F-27DB-4481-BC06-C0A2A1E909AB}">
      <dgm:prSet/>
      <dgm:spPr/>
      <dgm:t>
        <a:bodyPr/>
        <a:lstStyle/>
        <a:p>
          <a:endParaRPr lang="ru-RU"/>
        </a:p>
      </dgm:t>
    </dgm:pt>
    <dgm:pt modelId="{379E6CF9-0E09-4A9F-A90F-5488968C043F}">
      <dgm:prSet/>
      <dgm:spPr/>
      <dgm:t>
        <a:bodyPr/>
        <a:lstStyle/>
        <a:p>
          <a:endParaRPr lang="ru-RU"/>
        </a:p>
      </dgm:t>
    </dgm:pt>
    <dgm:pt modelId="{F9168106-9A26-4599-8342-EB44A76EEB50}" type="parTrans" cxnId="{9E3A8536-5FA1-4D53-AA2A-AE90BFEF235F}">
      <dgm:prSet/>
      <dgm:spPr/>
      <dgm:t>
        <a:bodyPr/>
        <a:lstStyle/>
        <a:p>
          <a:endParaRPr lang="ru-RU"/>
        </a:p>
      </dgm:t>
    </dgm:pt>
    <dgm:pt modelId="{D867E27D-D0C5-4968-8AED-2927784BCDCF}" type="sibTrans" cxnId="{9E3A8536-5FA1-4D53-AA2A-AE90BFEF235F}">
      <dgm:prSet/>
      <dgm:spPr/>
      <dgm:t>
        <a:bodyPr/>
        <a:lstStyle/>
        <a:p>
          <a:endParaRPr lang="ru-RU"/>
        </a:p>
      </dgm:t>
    </dgm:pt>
    <dgm:pt modelId="{5A89219A-0B50-4DCF-96F8-6E54D7EF7001}">
      <dgm:prSet custT="1"/>
      <dgm:spPr/>
      <dgm:t>
        <a:bodyPr/>
        <a:lstStyle/>
        <a:p>
          <a:endParaRPr lang="ru-RU" sz="1200" dirty="0"/>
        </a:p>
      </dgm:t>
    </dgm:pt>
    <dgm:pt modelId="{470BAF0B-35AD-4B25-92C7-852D7540BA6F}" type="parTrans" cxnId="{D9EF2DA1-E128-423A-AFDB-0AB935A6FDBA}">
      <dgm:prSet/>
      <dgm:spPr/>
      <dgm:t>
        <a:bodyPr/>
        <a:lstStyle/>
        <a:p>
          <a:endParaRPr lang="ru-RU"/>
        </a:p>
      </dgm:t>
    </dgm:pt>
    <dgm:pt modelId="{260278E3-593C-428C-8283-FD156CD5E993}" type="sibTrans" cxnId="{D9EF2DA1-E128-423A-AFDB-0AB935A6FDBA}">
      <dgm:prSet/>
      <dgm:spPr/>
      <dgm:t>
        <a:bodyPr/>
        <a:lstStyle/>
        <a:p>
          <a:endParaRPr lang="ru-RU"/>
        </a:p>
      </dgm:t>
    </dgm:pt>
    <dgm:pt modelId="{AD7BA131-7533-4BF8-BFA8-1DFC5643AEEC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 smtClean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F78D2-E230-4709-8769-81279CEF28A1}" type="parTrans" cxnId="{077F277B-D6BA-44BF-AB51-8AF1912743FA}">
      <dgm:prSet/>
      <dgm:spPr/>
      <dgm:t>
        <a:bodyPr/>
        <a:lstStyle/>
        <a:p>
          <a:endParaRPr lang="ru-RU"/>
        </a:p>
      </dgm:t>
    </dgm:pt>
    <dgm:pt modelId="{A996E13E-CF58-40C5-9C86-8DB8F7C7D08D}" type="sibTrans" cxnId="{077F277B-D6BA-44BF-AB51-8AF1912743FA}">
      <dgm:prSet/>
      <dgm:spPr/>
      <dgm:t>
        <a:bodyPr/>
        <a:lstStyle/>
        <a:p>
          <a:endParaRPr lang="ru-RU"/>
        </a:p>
      </dgm:t>
    </dgm:pt>
    <dgm:pt modelId="{82E3C16E-F5D7-4F27-BABB-CF37F25D68EA}">
      <dgm:prSet custT="1"/>
      <dgm:spPr/>
      <dgm:t>
        <a:bodyPr/>
        <a:lstStyle/>
        <a:p>
          <a:r>
            <a:rPr lang="ru-RU" sz="1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Гносеологический компонент</a:t>
          </a:r>
        </a:p>
        <a:p>
          <a:r>
            <a:rPr lang="ru-RU" sz="1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200" b="1" dirty="0" err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человековключающие</a:t>
          </a:r>
          <a:r>
            <a:rPr lang="ru-RU" sz="1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модели познания, что позволяет осмыслить все многообразие взаимоотношений человека «вписанного» в социоприродное окружение различного пространственного ранга.</a:t>
          </a:r>
          <a:endParaRPr lang="ru-RU" sz="12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3E274B-3C74-401E-BCAD-D8FCE9159E21}" type="parTrans" cxnId="{506BC354-A770-4CD5-BC36-1A79436E766C}">
      <dgm:prSet/>
      <dgm:spPr/>
      <dgm:t>
        <a:bodyPr/>
        <a:lstStyle/>
        <a:p>
          <a:endParaRPr lang="ru-RU"/>
        </a:p>
      </dgm:t>
    </dgm:pt>
    <dgm:pt modelId="{DB2E2CD5-97F9-4319-9A86-21A507E61F59}" type="sibTrans" cxnId="{506BC354-A770-4CD5-BC36-1A79436E766C}">
      <dgm:prSet/>
      <dgm:spPr/>
      <dgm:t>
        <a:bodyPr/>
        <a:lstStyle/>
        <a:p>
          <a:endParaRPr lang="ru-RU"/>
        </a:p>
      </dgm:t>
    </dgm:pt>
    <dgm:pt modelId="{4C72936E-0E96-499C-90E6-C783097370BF}">
      <dgm:prSet custT="1"/>
      <dgm:spPr/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Праксиологический компонент</a:t>
          </a:r>
        </a:p>
        <a:p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Экологическое проектирование,  </a:t>
          </a:r>
          <a:r>
            <a:rPr lang="ru-RU" sz="12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окультуривание,бережливость</a:t>
          </a:r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гармоничное природопользование</a:t>
          </a:r>
        </a:p>
      </dgm:t>
    </dgm:pt>
    <dgm:pt modelId="{474AE0E6-8CED-4DF9-BCFF-DBB8E52ABC46}" type="sibTrans" cxnId="{AEE853B7-DF9C-42D7-B735-11B5DB5217D3}">
      <dgm:prSet/>
      <dgm:spPr/>
      <dgm:t>
        <a:bodyPr/>
        <a:lstStyle/>
        <a:p>
          <a:endParaRPr lang="ru-RU"/>
        </a:p>
      </dgm:t>
    </dgm:pt>
    <dgm:pt modelId="{9F147228-01B0-4BA1-B4EF-97B14F71FEEC}" type="parTrans" cxnId="{AEE853B7-DF9C-42D7-B735-11B5DB5217D3}">
      <dgm:prSet/>
      <dgm:spPr/>
      <dgm:t>
        <a:bodyPr/>
        <a:lstStyle/>
        <a:p>
          <a:endParaRPr lang="ru-RU"/>
        </a:p>
      </dgm:t>
    </dgm:pt>
    <dgm:pt modelId="{2739F985-1358-430F-9AC5-3EEE7A93368E}">
      <dgm:prSet custT="1"/>
      <dgm:spPr/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Аксиологический компонент</a:t>
          </a:r>
        </a:p>
        <a:p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коэволюционные ценности в отношениях общества и природы, ориентированные на гармонизацию отношений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1351AB-9210-4745-B00C-1EC59FD28BBA}" type="sibTrans" cxnId="{C2DA1BD1-A68F-41DA-B9A4-2EEF4CA847CB}">
      <dgm:prSet/>
      <dgm:spPr/>
      <dgm:t>
        <a:bodyPr/>
        <a:lstStyle/>
        <a:p>
          <a:endParaRPr lang="ru-RU"/>
        </a:p>
      </dgm:t>
    </dgm:pt>
    <dgm:pt modelId="{EB438645-AF34-4DF3-8F28-03AA5496FF09}" type="parTrans" cxnId="{C2DA1BD1-A68F-41DA-B9A4-2EEF4CA847CB}">
      <dgm:prSet/>
      <dgm:spPr/>
      <dgm:t>
        <a:bodyPr/>
        <a:lstStyle/>
        <a:p>
          <a:endParaRPr lang="ru-RU"/>
        </a:p>
      </dgm:t>
    </dgm:pt>
    <dgm:pt modelId="{E90EDC7B-15D1-46AA-9E46-3A40754018E5}" type="pres">
      <dgm:prSet presAssocID="{219FCBDD-35A6-4811-B75E-32305A5999D7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4946E2-F723-46F3-B9A5-9BCAD60CC883}" type="pres">
      <dgm:prSet presAssocID="{219FCBDD-35A6-4811-B75E-32305A5999D7}" presName="axisShape" presStyleLbl="bgShp" presStyleIdx="0" presStyleCnt="1" custScaleX="141576"/>
      <dgm:spPr/>
    </dgm:pt>
    <dgm:pt modelId="{0419F197-584E-40F0-9048-9AC6B4D82029}" type="pres">
      <dgm:prSet presAssocID="{219FCBDD-35A6-4811-B75E-32305A5999D7}" presName="rect1" presStyleLbl="node1" presStyleIdx="0" presStyleCnt="4" custScaleX="161876" custScaleY="105707" custLinFactNeighborX="-30905" custLinFactNeighborY="-23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3C133-2C6A-43F2-944C-7B2E4B36390A}" type="pres">
      <dgm:prSet presAssocID="{219FCBDD-35A6-4811-B75E-32305A5999D7}" presName="rect2" presStyleLbl="node1" presStyleIdx="1" presStyleCnt="4" custScaleX="168216" custScaleY="107200" custLinFactNeighborX="48968" custLinFactNeighborY="-11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8D037-D309-42E2-8452-7126FCD8E0AB}" type="pres">
      <dgm:prSet presAssocID="{219FCBDD-35A6-4811-B75E-32305A5999D7}" presName="rect3" presStyleLbl="node1" presStyleIdx="2" presStyleCnt="4" custScaleX="163512" custScaleY="106151" custLinFactNeighborX="-31068" custLinFactNeighborY="-4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2E99A2-63A2-4831-8A33-08576AACEDFF}" type="pres">
      <dgm:prSet presAssocID="{219FCBDD-35A6-4811-B75E-32305A5999D7}" presName="rect4" presStyleLbl="node1" presStyleIdx="3" presStyleCnt="4" custScaleX="170372" custScaleY="104441" custLinFactNeighborX="35276" custLinFactNeighborY="22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052BEC-A0FE-4802-B8B7-62CB6EF0F1E6}" type="presOf" srcId="{2739F985-1358-430F-9AC5-3EEE7A93368E}" destId="{AF53C133-2C6A-43F2-944C-7B2E4B36390A}" srcOrd="0" destOrd="0" presId="urn:microsoft.com/office/officeart/2005/8/layout/matrix2"/>
    <dgm:cxn modelId="{9E3A8536-5FA1-4D53-AA2A-AE90BFEF235F}" srcId="{219FCBDD-35A6-4811-B75E-32305A5999D7}" destId="{379E6CF9-0E09-4A9F-A90F-5488968C043F}" srcOrd="7" destOrd="0" parTransId="{F9168106-9A26-4599-8342-EB44A76EEB50}" sibTransId="{D867E27D-D0C5-4968-8AED-2927784BCDCF}"/>
    <dgm:cxn modelId="{5C9F0CD9-645A-4105-B50F-41A0C2F89048}" type="presOf" srcId="{AD7BA131-7533-4BF8-BFA8-1DFC5643AEEC}" destId="{0419F197-584E-40F0-9048-9AC6B4D82029}" srcOrd="0" destOrd="0" presId="urn:microsoft.com/office/officeart/2005/8/layout/matrix2"/>
    <dgm:cxn modelId="{5B52F44F-27DB-4481-BC06-C0A2A1E909AB}" srcId="{219FCBDD-35A6-4811-B75E-32305A5999D7}" destId="{E4F16BF8-A81B-4ED0-8646-AFC088304354}" srcOrd="6" destOrd="0" parTransId="{3D4A5943-00B3-4EFB-9438-29CB2140A4C5}" sibTransId="{3FDB4794-1021-4D92-8A65-6AC43C9AF32A}"/>
    <dgm:cxn modelId="{1CD9D70A-4E97-4886-8217-4B49491DDC6E}" type="presOf" srcId="{82E3C16E-F5D7-4F27-BABB-CF37F25D68EA}" destId="{722E99A2-63A2-4831-8A33-08576AACEDFF}" srcOrd="0" destOrd="0" presId="urn:microsoft.com/office/officeart/2005/8/layout/matrix2"/>
    <dgm:cxn modelId="{0B03231B-3A22-434F-98B9-5FF9B61C1538}" srcId="{219FCBDD-35A6-4811-B75E-32305A5999D7}" destId="{DEFF247F-BA23-4CCE-8A6F-3310D113576A}" srcOrd="10" destOrd="0" parTransId="{39FBEBF6-02C7-4FB1-B2AD-3CFECFC02C63}" sibTransId="{F59EADA5-A481-4B83-A6F2-2E9301B53778}"/>
    <dgm:cxn modelId="{AC249855-4C98-4E0E-BA52-CC011FCD0004}" srcId="{219FCBDD-35A6-4811-B75E-32305A5999D7}" destId="{AB462AC4-9F41-46AF-86B8-8B408C114B1C}" srcOrd="9" destOrd="0" parTransId="{F28810E7-F6B1-47B7-97E9-1066BAD3F82C}" sibTransId="{AF5BD7D9-88D4-4ED9-8231-C01888044584}"/>
    <dgm:cxn modelId="{929265CB-2030-479F-B7F7-3CB9AF465FB0}" type="presOf" srcId="{219FCBDD-35A6-4811-B75E-32305A5999D7}" destId="{E90EDC7B-15D1-46AA-9E46-3A40754018E5}" srcOrd="0" destOrd="0" presId="urn:microsoft.com/office/officeart/2005/8/layout/matrix2"/>
    <dgm:cxn modelId="{B2A7B81B-CBE6-4CD6-9780-7236BEF5466B}" srcId="{219FCBDD-35A6-4811-B75E-32305A5999D7}" destId="{B3268BC3-665C-44FA-9CB0-90C9A30BA00B}" srcOrd="8" destOrd="0" parTransId="{F8DAD50E-36F0-46D5-B13B-C629B27ED6D1}" sibTransId="{6A7145FD-6902-4AE7-83A2-3C711919F733}"/>
    <dgm:cxn modelId="{D9EF2DA1-E128-423A-AFDB-0AB935A6FDBA}" srcId="{219FCBDD-35A6-4811-B75E-32305A5999D7}" destId="{5A89219A-0B50-4DCF-96F8-6E54D7EF7001}" srcOrd="4" destOrd="0" parTransId="{470BAF0B-35AD-4B25-92C7-852D7540BA6F}" sibTransId="{260278E3-593C-428C-8283-FD156CD5E993}"/>
    <dgm:cxn modelId="{077F277B-D6BA-44BF-AB51-8AF1912743FA}" srcId="{219FCBDD-35A6-4811-B75E-32305A5999D7}" destId="{AD7BA131-7533-4BF8-BFA8-1DFC5643AEEC}" srcOrd="0" destOrd="0" parTransId="{340F78D2-E230-4709-8769-81279CEF28A1}" sibTransId="{A996E13E-CF58-40C5-9C86-8DB8F7C7D08D}"/>
    <dgm:cxn modelId="{66B1369C-CDDF-4DC4-89FA-1E83309A6716}" type="presOf" srcId="{4C72936E-0E96-499C-90E6-C783097370BF}" destId="{ACD8D037-D309-42E2-8452-7126FCD8E0AB}" srcOrd="0" destOrd="0" presId="urn:microsoft.com/office/officeart/2005/8/layout/matrix2"/>
    <dgm:cxn modelId="{AEE853B7-DF9C-42D7-B735-11B5DB5217D3}" srcId="{219FCBDD-35A6-4811-B75E-32305A5999D7}" destId="{4C72936E-0E96-499C-90E6-C783097370BF}" srcOrd="2" destOrd="0" parTransId="{9F147228-01B0-4BA1-B4EF-97B14F71FEEC}" sibTransId="{474AE0E6-8CED-4DF9-BCFF-DBB8E52ABC46}"/>
    <dgm:cxn modelId="{C2DA1BD1-A68F-41DA-B9A4-2EEF4CA847CB}" srcId="{219FCBDD-35A6-4811-B75E-32305A5999D7}" destId="{2739F985-1358-430F-9AC5-3EEE7A93368E}" srcOrd="1" destOrd="0" parTransId="{EB438645-AF34-4DF3-8F28-03AA5496FF09}" sibTransId="{081351AB-9210-4745-B00C-1EC59FD28BBA}"/>
    <dgm:cxn modelId="{257EF087-B513-4042-AD46-F1E2C47D1B28}" srcId="{219FCBDD-35A6-4811-B75E-32305A5999D7}" destId="{6858FFBB-41F7-4B92-90A3-BC7391D9216B}" srcOrd="5" destOrd="0" parTransId="{785DE985-03DB-4441-AC1E-FA2775E76A3F}" sibTransId="{3F05E4B5-E1EB-491C-9622-E669333CAEAE}"/>
    <dgm:cxn modelId="{506BC354-A770-4CD5-BC36-1A79436E766C}" srcId="{219FCBDD-35A6-4811-B75E-32305A5999D7}" destId="{82E3C16E-F5D7-4F27-BABB-CF37F25D68EA}" srcOrd="3" destOrd="0" parTransId="{D13E274B-3C74-401E-BCAD-D8FCE9159E21}" sibTransId="{DB2E2CD5-97F9-4319-9A86-21A507E61F59}"/>
    <dgm:cxn modelId="{5DBD1A96-174C-476F-81F5-C81A2A9EF333}" type="presParOf" srcId="{E90EDC7B-15D1-46AA-9E46-3A40754018E5}" destId="{554946E2-F723-46F3-B9A5-9BCAD60CC883}" srcOrd="0" destOrd="0" presId="urn:microsoft.com/office/officeart/2005/8/layout/matrix2"/>
    <dgm:cxn modelId="{ED1ED3E1-CB52-42DA-89CE-95C150A8DE7F}" type="presParOf" srcId="{E90EDC7B-15D1-46AA-9E46-3A40754018E5}" destId="{0419F197-584E-40F0-9048-9AC6B4D82029}" srcOrd="1" destOrd="0" presId="urn:microsoft.com/office/officeart/2005/8/layout/matrix2"/>
    <dgm:cxn modelId="{7EDF9241-F59E-448B-BF1B-877D60CF9101}" type="presParOf" srcId="{E90EDC7B-15D1-46AA-9E46-3A40754018E5}" destId="{AF53C133-2C6A-43F2-944C-7B2E4B36390A}" srcOrd="2" destOrd="0" presId="urn:microsoft.com/office/officeart/2005/8/layout/matrix2"/>
    <dgm:cxn modelId="{2A91C204-3809-4CE1-B092-7126049B10C7}" type="presParOf" srcId="{E90EDC7B-15D1-46AA-9E46-3A40754018E5}" destId="{ACD8D037-D309-42E2-8452-7126FCD8E0AB}" srcOrd="3" destOrd="0" presId="urn:microsoft.com/office/officeart/2005/8/layout/matrix2"/>
    <dgm:cxn modelId="{AA92075C-4CA4-4658-A57F-E2D1AE788177}" type="presParOf" srcId="{E90EDC7B-15D1-46AA-9E46-3A40754018E5}" destId="{722E99A2-63A2-4831-8A33-08576AACEDFF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EF29CF-CFC6-4D14-84C9-3FE266503BEC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8DCE2B7F-ED28-46DA-9971-EF2B1621989E}">
      <dgm:prSet phldrT="[Текст]" custT="1"/>
      <dgm:spPr/>
      <dgm:t>
        <a:bodyPr/>
        <a:lstStyle/>
        <a:p>
          <a:r>
            <a:rPr lang="ru-RU" sz="1200" b="1" dirty="0" smtClean="0"/>
            <a:t>Компоненты</a:t>
          </a:r>
          <a:r>
            <a:rPr lang="ru-RU" sz="1200" b="1" baseline="0" dirty="0" smtClean="0"/>
            <a:t> экологической культуры</a:t>
          </a:r>
          <a:endParaRPr lang="ru-RU" sz="1200" b="1" dirty="0"/>
        </a:p>
      </dgm:t>
    </dgm:pt>
    <dgm:pt modelId="{FA886F68-69AF-4A6D-931D-6943EFE383A9}" type="parTrans" cxnId="{28EF43E9-F8C7-42EB-A18D-F28D06829572}">
      <dgm:prSet/>
      <dgm:spPr/>
      <dgm:t>
        <a:bodyPr/>
        <a:lstStyle/>
        <a:p>
          <a:endParaRPr lang="ru-RU"/>
        </a:p>
      </dgm:t>
    </dgm:pt>
    <dgm:pt modelId="{57D0C43E-D12D-4468-85B3-A985F82A427A}" type="sibTrans" cxnId="{28EF43E9-F8C7-42EB-A18D-F28D06829572}">
      <dgm:prSet/>
      <dgm:spPr/>
      <dgm:t>
        <a:bodyPr/>
        <a:lstStyle/>
        <a:p>
          <a:endParaRPr lang="ru-RU"/>
        </a:p>
      </dgm:t>
    </dgm:pt>
    <dgm:pt modelId="{B6A909BC-A60C-4099-8FC6-733C3DC9ACDD}" type="pres">
      <dgm:prSet presAssocID="{1AEF29CF-CFC6-4D14-84C9-3FE266503BEC}" presName="Name0" presStyleCnt="0">
        <dgm:presLayoutVars>
          <dgm:dir/>
          <dgm:animLvl val="lvl"/>
          <dgm:resizeHandles val="exact"/>
        </dgm:presLayoutVars>
      </dgm:prSet>
      <dgm:spPr/>
    </dgm:pt>
    <dgm:pt modelId="{B7920C91-A910-4FA6-A62A-9A56CBC7356D}" type="pres">
      <dgm:prSet presAssocID="{8DCE2B7F-ED28-46DA-9971-EF2B1621989E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EF43E9-F8C7-42EB-A18D-F28D06829572}" srcId="{1AEF29CF-CFC6-4D14-84C9-3FE266503BEC}" destId="{8DCE2B7F-ED28-46DA-9971-EF2B1621989E}" srcOrd="0" destOrd="0" parTransId="{FA886F68-69AF-4A6D-931D-6943EFE383A9}" sibTransId="{57D0C43E-D12D-4468-85B3-A985F82A427A}"/>
    <dgm:cxn modelId="{C63188CF-7C71-41B9-9D3F-99159CB16F56}" type="presOf" srcId="{1AEF29CF-CFC6-4D14-84C9-3FE266503BEC}" destId="{B6A909BC-A60C-4099-8FC6-733C3DC9ACDD}" srcOrd="0" destOrd="0" presId="urn:microsoft.com/office/officeart/2005/8/layout/chevron1"/>
    <dgm:cxn modelId="{CD0EE934-B0DF-4487-8134-8F011659B626}" type="presOf" srcId="{8DCE2B7F-ED28-46DA-9971-EF2B1621989E}" destId="{B7920C91-A910-4FA6-A62A-9A56CBC7356D}" srcOrd="0" destOrd="0" presId="urn:microsoft.com/office/officeart/2005/8/layout/chevron1"/>
    <dgm:cxn modelId="{F6485A82-2E0B-4A37-91BC-6B191E79AD63}" type="presParOf" srcId="{B6A909BC-A60C-4099-8FC6-733C3DC9ACDD}" destId="{B7920C91-A910-4FA6-A62A-9A56CBC7356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E89C80-594E-49ED-8CB5-32D3FA2C29C7}" type="doc">
      <dgm:prSet loTypeId="urn:microsoft.com/office/officeart/2005/8/layout/chevron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68736D-0FF1-4EEE-A309-EDBCC7A5C3C4}">
      <dgm:prSet phldrT="[Текст]" custT="1"/>
      <dgm:spPr>
        <a:solidFill>
          <a:srgbClr val="FF2D2D"/>
        </a:solidFill>
      </dgm:spPr>
      <dgm:t>
        <a:bodyPr/>
        <a:lstStyle/>
        <a:p>
          <a:r>
            <a:rPr lang="ru-RU" sz="3200" dirty="0" smtClean="0"/>
            <a:t> </a:t>
          </a:r>
          <a:endParaRPr lang="ru-RU" sz="3200" dirty="0"/>
        </a:p>
      </dgm:t>
    </dgm:pt>
    <dgm:pt modelId="{A5D2705A-4B2D-4F53-8C9E-D132B4BF307D}" type="parTrans" cxnId="{BFB95B73-E1E2-4F22-98AD-D4DB3D62721A}">
      <dgm:prSet/>
      <dgm:spPr/>
      <dgm:t>
        <a:bodyPr/>
        <a:lstStyle/>
        <a:p>
          <a:endParaRPr lang="ru-RU" sz="2800"/>
        </a:p>
      </dgm:t>
    </dgm:pt>
    <dgm:pt modelId="{EAF0C60F-3015-4347-B84E-5485A68FB8C4}" type="sibTrans" cxnId="{BFB95B73-E1E2-4F22-98AD-D4DB3D62721A}">
      <dgm:prSet/>
      <dgm:spPr/>
      <dgm:t>
        <a:bodyPr/>
        <a:lstStyle/>
        <a:p>
          <a:endParaRPr lang="ru-RU" sz="2800"/>
        </a:p>
      </dgm:t>
    </dgm:pt>
    <dgm:pt modelId="{4A270769-51A3-482D-AEEE-B853888BBA0E}">
      <dgm:prSet phldrT="[Текст]" custT="1"/>
      <dgm:spPr/>
      <dgm:t>
        <a:bodyPr/>
        <a:lstStyle/>
        <a:p>
          <a:r>
            <a:rPr lang="ru-RU" sz="3200" dirty="0" smtClean="0"/>
            <a:t>Кейс-стадии</a:t>
          </a:r>
          <a:endParaRPr lang="ru-RU" sz="3200" dirty="0"/>
        </a:p>
      </dgm:t>
    </dgm:pt>
    <dgm:pt modelId="{F3302F41-249C-4C55-9284-197059D7556A}" type="parTrans" cxnId="{BEAEF8B0-123E-4176-9848-EDB267767FA3}">
      <dgm:prSet/>
      <dgm:spPr/>
      <dgm:t>
        <a:bodyPr/>
        <a:lstStyle/>
        <a:p>
          <a:endParaRPr lang="ru-RU" sz="2800"/>
        </a:p>
      </dgm:t>
    </dgm:pt>
    <dgm:pt modelId="{ECE267DE-1F8F-4D53-ACA0-D30D1288CC53}" type="sibTrans" cxnId="{BEAEF8B0-123E-4176-9848-EDB267767FA3}">
      <dgm:prSet/>
      <dgm:spPr/>
      <dgm:t>
        <a:bodyPr/>
        <a:lstStyle/>
        <a:p>
          <a:endParaRPr lang="ru-RU" sz="2800"/>
        </a:p>
      </dgm:t>
    </dgm:pt>
    <dgm:pt modelId="{32F5DC29-96F4-4A8A-B076-931E27ADA59B}">
      <dgm:prSet phldrT="[Текст]" custT="1"/>
      <dgm:spPr/>
      <dgm:t>
        <a:bodyPr/>
        <a:lstStyle/>
        <a:p>
          <a:r>
            <a:rPr lang="ru-RU" sz="3200" dirty="0" smtClean="0"/>
            <a:t>Коммуникативные технологии</a:t>
          </a:r>
          <a:endParaRPr lang="ru-RU" sz="3200" dirty="0"/>
        </a:p>
      </dgm:t>
    </dgm:pt>
    <dgm:pt modelId="{381B0A44-2D6E-4641-B784-EEC6711C4D3A}" type="parTrans" cxnId="{EFD3CBF2-48EF-4315-BD25-06D557F59F39}">
      <dgm:prSet/>
      <dgm:spPr/>
      <dgm:t>
        <a:bodyPr/>
        <a:lstStyle/>
        <a:p>
          <a:endParaRPr lang="ru-RU" sz="2800"/>
        </a:p>
      </dgm:t>
    </dgm:pt>
    <dgm:pt modelId="{40C0850E-C33C-440D-8388-1FF2E3646B2E}" type="sibTrans" cxnId="{EFD3CBF2-48EF-4315-BD25-06D557F59F39}">
      <dgm:prSet/>
      <dgm:spPr/>
      <dgm:t>
        <a:bodyPr/>
        <a:lstStyle/>
        <a:p>
          <a:endParaRPr lang="ru-RU" sz="2800"/>
        </a:p>
      </dgm:t>
    </dgm:pt>
    <dgm:pt modelId="{540D7593-3EFE-4E2F-8A71-FE515DD9F681}">
      <dgm:prSet phldrT="[Текст]" custT="1"/>
      <dgm:spPr>
        <a:solidFill>
          <a:srgbClr val="FF2D2D"/>
        </a:solidFill>
      </dgm:spPr>
      <dgm:t>
        <a:bodyPr/>
        <a:lstStyle/>
        <a:p>
          <a:endParaRPr lang="ru-RU" sz="3200" dirty="0"/>
        </a:p>
      </dgm:t>
    </dgm:pt>
    <dgm:pt modelId="{00B604BA-2929-454F-A697-FCD9C02EC73A}" type="parTrans" cxnId="{7460047E-33BE-46A8-93DA-760A3245EF50}">
      <dgm:prSet/>
      <dgm:spPr/>
      <dgm:t>
        <a:bodyPr/>
        <a:lstStyle/>
        <a:p>
          <a:endParaRPr lang="ru-RU" sz="2800"/>
        </a:p>
      </dgm:t>
    </dgm:pt>
    <dgm:pt modelId="{60492552-2C92-43B3-BA08-4549FEBAFC77}" type="sibTrans" cxnId="{7460047E-33BE-46A8-93DA-760A3245EF50}">
      <dgm:prSet/>
      <dgm:spPr/>
      <dgm:t>
        <a:bodyPr/>
        <a:lstStyle/>
        <a:p>
          <a:endParaRPr lang="ru-RU" sz="2800"/>
        </a:p>
      </dgm:t>
    </dgm:pt>
    <dgm:pt modelId="{6AE2BF5E-7602-47E0-85BE-0A8D6F5211B2}">
      <dgm:prSet custT="1"/>
      <dgm:spPr/>
      <dgm:t>
        <a:bodyPr/>
        <a:lstStyle/>
        <a:p>
          <a:r>
            <a:rPr lang="ru-RU" sz="3200" dirty="0" smtClean="0"/>
            <a:t>Модульные</a:t>
          </a:r>
          <a:r>
            <a:rPr lang="ru-RU" sz="3200" baseline="0" dirty="0" smtClean="0"/>
            <a:t> технологии</a:t>
          </a:r>
          <a:endParaRPr lang="ru-RU" sz="3200" dirty="0"/>
        </a:p>
      </dgm:t>
    </dgm:pt>
    <dgm:pt modelId="{810FFAEF-EB8F-4B52-8CA1-2D88214D56A0}" type="parTrans" cxnId="{792EABB9-BC92-4032-A9C5-A52429723563}">
      <dgm:prSet/>
      <dgm:spPr/>
      <dgm:t>
        <a:bodyPr/>
        <a:lstStyle/>
        <a:p>
          <a:endParaRPr lang="ru-RU" sz="2800"/>
        </a:p>
      </dgm:t>
    </dgm:pt>
    <dgm:pt modelId="{D08E31E5-E12C-4CED-A7A6-D6C1A6D5173B}" type="sibTrans" cxnId="{792EABB9-BC92-4032-A9C5-A52429723563}">
      <dgm:prSet/>
      <dgm:spPr/>
      <dgm:t>
        <a:bodyPr/>
        <a:lstStyle/>
        <a:p>
          <a:endParaRPr lang="ru-RU" sz="2800"/>
        </a:p>
      </dgm:t>
    </dgm:pt>
    <dgm:pt modelId="{0724B997-BEDA-4676-B6E5-B22285E64EE6}">
      <dgm:prSet phldrT="[Текст]" custT="1"/>
      <dgm:spPr>
        <a:solidFill>
          <a:srgbClr val="FF2D2D"/>
        </a:solidFill>
      </dgm:spPr>
      <dgm:t>
        <a:bodyPr/>
        <a:lstStyle/>
        <a:p>
          <a:endParaRPr lang="ru-RU" sz="3200" dirty="0"/>
        </a:p>
      </dgm:t>
    </dgm:pt>
    <dgm:pt modelId="{983A392C-3B2B-45BE-8CF9-07AB9A0C2D6C}" type="parTrans" cxnId="{5DFE8D18-770E-4197-8FB8-DB45A5FE115B}">
      <dgm:prSet/>
      <dgm:spPr/>
      <dgm:t>
        <a:bodyPr/>
        <a:lstStyle/>
        <a:p>
          <a:endParaRPr lang="ru-RU" sz="2800"/>
        </a:p>
      </dgm:t>
    </dgm:pt>
    <dgm:pt modelId="{FA915FFB-8F93-42F1-A616-D6CD110CAA5C}" type="sibTrans" cxnId="{5DFE8D18-770E-4197-8FB8-DB45A5FE115B}">
      <dgm:prSet/>
      <dgm:spPr/>
      <dgm:t>
        <a:bodyPr/>
        <a:lstStyle/>
        <a:p>
          <a:endParaRPr lang="ru-RU" sz="2800"/>
        </a:p>
      </dgm:t>
    </dgm:pt>
    <dgm:pt modelId="{A83CE427-DD3D-490B-B757-69BD4E698CBC}">
      <dgm:prSet custT="1"/>
      <dgm:spPr/>
      <dgm:t>
        <a:bodyPr/>
        <a:lstStyle/>
        <a:p>
          <a:pPr marL="228600" indent="0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3200" dirty="0" smtClean="0"/>
            <a:t>Проектные технологии</a:t>
          </a:r>
          <a:endParaRPr lang="ru-RU" sz="3200" dirty="0"/>
        </a:p>
      </dgm:t>
    </dgm:pt>
    <dgm:pt modelId="{E4F051AB-803D-487B-8F85-EFB491460B03}" type="parTrans" cxnId="{4DF06B6B-AF86-403E-A0E1-D8B64E2D2DF2}">
      <dgm:prSet/>
      <dgm:spPr/>
      <dgm:t>
        <a:bodyPr/>
        <a:lstStyle/>
        <a:p>
          <a:endParaRPr lang="ru-RU" sz="2800"/>
        </a:p>
      </dgm:t>
    </dgm:pt>
    <dgm:pt modelId="{882861FE-73EE-4F49-AA6A-5516B646EE51}" type="sibTrans" cxnId="{4DF06B6B-AF86-403E-A0E1-D8B64E2D2DF2}">
      <dgm:prSet/>
      <dgm:spPr/>
      <dgm:t>
        <a:bodyPr/>
        <a:lstStyle/>
        <a:p>
          <a:endParaRPr lang="ru-RU" sz="2800"/>
        </a:p>
      </dgm:t>
    </dgm:pt>
    <dgm:pt modelId="{7F1C99BF-6B7E-4C63-AD7C-07C157618AC7}">
      <dgm:prSet phldrT="[Текст]" custT="1"/>
      <dgm:spPr/>
      <dgm:t>
        <a:bodyPr/>
        <a:lstStyle/>
        <a:p>
          <a:r>
            <a:rPr lang="ru-RU" sz="2400" dirty="0" smtClean="0"/>
            <a:t>Культурно-ориентированные интегральные ситуации</a:t>
          </a:r>
          <a:endParaRPr lang="ru-RU" sz="2400" dirty="0"/>
        </a:p>
      </dgm:t>
    </dgm:pt>
    <dgm:pt modelId="{E73CD57C-71AC-4B9B-975A-AA1AE607E200}" type="sibTrans" cxnId="{C47D24AC-3C37-4E35-9D61-B94E84182150}">
      <dgm:prSet/>
      <dgm:spPr/>
      <dgm:t>
        <a:bodyPr/>
        <a:lstStyle/>
        <a:p>
          <a:endParaRPr lang="ru-RU" sz="2800"/>
        </a:p>
      </dgm:t>
    </dgm:pt>
    <dgm:pt modelId="{7E34978B-5723-487F-ACC3-35C5F8177254}" type="parTrans" cxnId="{C47D24AC-3C37-4E35-9D61-B94E84182150}">
      <dgm:prSet/>
      <dgm:spPr/>
      <dgm:t>
        <a:bodyPr/>
        <a:lstStyle/>
        <a:p>
          <a:endParaRPr lang="ru-RU" sz="2800"/>
        </a:p>
      </dgm:t>
    </dgm:pt>
    <dgm:pt modelId="{926A2468-0756-415C-880C-EBB64EBAA827}">
      <dgm:prSet phldrT="[Текст]" custT="1"/>
      <dgm:spPr>
        <a:solidFill>
          <a:srgbClr val="FF2D2D"/>
        </a:solidFill>
      </dgm:spPr>
      <dgm:t>
        <a:bodyPr/>
        <a:lstStyle/>
        <a:p>
          <a:r>
            <a:rPr lang="ru-RU" sz="3200" dirty="0" smtClean="0"/>
            <a:t> </a:t>
          </a:r>
          <a:endParaRPr lang="ru-RU" sz="3200" dirty="0"/>
        </a:p>
      </dgm:t>
    </dgm:pt>
    <dgm:pt modelId="{FD7BBEC6-4D2F-4897-81B0-2C69D3B86B70}" type="sibTrans" cxnId="{8B9E3F29-CC44-49F4-9393-26480CAF3F67}">
      <dgm:prSet/>
      <dgm:spPr/>
      <dgm:t>
        <a:bodyPr/>
        <a:lstStyle/>
        <a:p>
          <a:endParaRPr lang="ru-RU" sz="2800"/>
        </a:p>
      </dgm:t>
    </dgm:pt>
    <dgm:pt modelId="{A5ACB1BB-560E-4FB8-AEDE-3624F556BCF9}" type="parTrans" cxnId="{8B9E3F29-CC44-49F4-9393-26480CAF3F67}">
      <dgm:prSet/>
      <dgm:spPr/>
      <dgm:t>
        <a:bodyPr/>
        <a:lstStyle/>
        <a:p>
          <a:endParaRPr lang="ru-RU" sz="2800"/>
        </a:p>
      </dgm:t>
    </dgm:pt>
    <dgm:pt modelId="{4F23F913-3185-4CF8-9CFA-91F0219FDFAC}">
      <dgm:prSet phldrT="[Текст]" custT="1"/>
      <dgm:spPr>
        <a:solidFill>
          <a:srgbClr val="FF2D2D"/>
        </a:solidFill>
      </dgm:spPr>
      <dgm:t>
        <a:bodyPr/>
        <a:lstStyle/>
        <a:p>
          <a:r>
            <a:rPr lang="ru-RU" sz="3200" dirty="0" smtClean="0"/>
            <a:t> </a:t>
          </a:r>
          <a:endParaRPr lang="ru-RU" sz="3200" dirty="0"/>
        </a:p>
      </dgm:t>
    </dgm:pt>
    <dgm:pt modelId="{9F3B9C44-A8A0-46DA-B3D4-A3C9102599C8}" type="sibTrans" cxnId="{B32D300E-4F55-4C41-80ED-048A55A4F7B2}">
      <dgm:prSet/>
      <dgm:spPr/>
      <dgm:t>
        <a:bodyPr/>
        <a:lstStyle/>
        <a:p>
          <a:endParaRPr lang="ru-RU" sz="2800"/>
        </a:p>
      </dgm:t>
    </dgm:pt>
    <dgm:pt modelId="{816E5730-E583-4965-A1DF-CE0EA91BF412}" type="parTrans" cxnId="{B32D300E-4F55-4C41-80ED-048A55A4F7B2}">
      <dgm:prSet/>
      <dgm:spPr/>
      <dgm:t>
        <a:bodyPr/>
        <a:lstStyle/>
        <a:p>
          <a:endParaRPr lang="ru-RU" sz="2800"/>
        </a:p>
      </dgm:t>
    </dgm:pt>
    <dgm:pt modelId="{91CFDEB3-3A35-4B06-AD41-04BBE0F7A354}" type="pres">
      <dgm:prSet presAssocID="{02E89C80-594E-49ED-8CB5-32D3FA2C29C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72A67C-340C-4454-9305-3B65899A7B6E}" type="pres">
      <dgm:prSet presAssocID="{926A2468-0756-415C-880C-EBB64EBAA827}" presName="composite" presStyleCnt="0"/>
      <dgm:spPr/>
    </dgm:pt>
    <dgm:pt modelId="{B54A5E24-E5C5-459E-BD0E-E6C52F2A77E3}" type="pres">
      <dgm:prSet presAssocID="{926A2468-0756-415C-880C-EBB64EBAA82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1973E-67FA-4AE9-9CA4-47184C5C146D}" type="pres">
      <dgm:prSet presAssocID="{926A2468-0756-415C-880C-EBB64EBAA82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F13B25-AAFD-47FC-88A1-17CA5A8A1089}" type="pres">
      <dgm:prSet presAssocID="{FD7BBEC6-4D2F-4897-81B0-2C69D3B86B70}" presName="sp" presStyleCnt="0"/>
      <dgm:spPr/>
    </dgm:pt>
    <dgm:pt modelId="{1DDEF0DA-9B2E-4770-A754-66B1CEB864C9}" type="pres">
      <dgm:prSet presAssocID="{C268736D-0FF1-4EEE-A309-EDBCC7A5C3C4}" presName="composite" presStyleCnt="0"/>
      <dgm:spPr/>
    </dgm:pt>
    <dgm:pt modelId="{615620CD-AB05-4487-9605-D7B04576564B}" type="pres">
      <dgm:prSet presAssocID="{C268736D-0FF1-4EEE-A309-EDBCC7A5C3C4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4A6049-F9C6-4221-883A-5BA6B86D8474}" type="pres">
      <dgm:prSet presAssocID="{C268736D-0FF1-4EEE-A309-EDBCC7A5C3C4}" presName="descendantText" presStyleLbl="alignAcc1" presStyleIdx="1" presStyleCnt="5" custLinFactNeighborY="26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4B4047-3CE3-45E5-B8AD-D7C1AEFA8807}" type="pres">
      <dgm:prSet presAssocID="{EAF0C60F-3015-4347-B84E-5485A68FB8C4}" presName="sp" presStyleCnt="0"/>
      <dgm:spPr/>
    </dgm:pt>
    <dgm:pt modelId="{D626FEF5-97B6-42BA-BFEE-89F0BDE407C8}" type="pres">
      <dgm:prSet presAssocID="{4F23F913-3185-4CF8-9CFA-91F0219FDFAC}" presName="composite" presStyleCnt="0"/>
      <dgm:spPr/>
    </dgm:pt>
    <dgm:pt modelId="{7C084F89-F2BD-44E5-BF93-E397F35863F2}" type="pres">
      <dgm:prSet presAssocID="{4F23F913-3185-4CF8-9CFA-91F0219FDFAC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D99AF8-B4C4-46B5-A955-1052EB7E40F5}" type="pres">
      <dgm:prSet presAssocID="{4F23F913-3185-4CF8-9CFA-91F0219FDFAC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B26477-EB9E-41E2-B7D1-8E8B33B943A8}" type="pres">
      <dgm:prSet presAssocID="{9F3B9C44-A8A0-46DA-B3D4-A3C9102599C8}" presName="sp" presStyleCnt="0"/>
      <dgm:spPr/>
    </dgm:pt>
    <dgm:pt modelId="{3C1C63D0-CAD8-4B79-A23A-CC01B5304B04}" type="pres">
      <dgm:prSet presAssocID="{0724B997-BEDA-4676-B6E5-B22285E64EE6}" presName="composite" presStyleCnt="0"/>
      <dgm:spPr/>
    </dgm:pt>
    <dgm:pt modelId="{FE75109C-349D-4D73-A812-0EF7735BEB67}" type="pres">
      <dgm:prSet presAssocID="{0724B997-BEDA-4676-B6E5-B22285E64EE6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209186-3838-446D-9BD5-77DC738A37E3}" type="pres">
      <dgm:prSet presAssocID="{0724B997-BEDA-4676-B6E5-B22285E64EE6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F06F5-BE86-4520-A2CC-CA6E10CC45DA}" type="pres">
      <dgm:prSet presAssocID="{FA915FFB-8F93-42F1-A616-D6CD110CAA5C}" presName="sp" presStyleCnt="0"/>
      <dgm:spPr/>
    </dgm:pt>
    <dgm:pt modelId="{39A6E2FF-3663-45F0-99D4-21E345069354}" type="pres">
      <dgm:prSet presAssocID="{540D7593-3EFE-4E2F-8A71-FE515DD9F681}" presName="composite" presStyleCnt="0"/>
      <dgm:spPr/>
    </dgm:pt>
    <dgm:pt modelId="{797B7D33-A2CE-4ED9-9C4D-6005EAB28D3F}" type="pres">
      <dgm:prSet presAssocID="{540D7593-3EFE-4E2F-8A71-FE515DD9F681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DEEE5A-6DF3-4BA8-98DB-61C0607705BB}" type="pres">
      <dgm:prSet presAssocID="{540D7593-3EFE-4E2F-8A71-FE515DD9F681}" presName="descendantText" presStyleLbl="alignAcc1" presStyleIdx="4" presStyleCnt="5" custLinFactNeighborX="129" custLinFactNeighborY="2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60047E-33BE-46A8-93DA-760A3245EF50}" srcId="{02E89C80-594E-49ED-8CB5-32D3FA2C29C7}" destId="{540D7593-3EFE-4E2F-8A71-FE515DD9F681}" srcOrd="4" destOrd="0" parTransId="{00B604BA-2929-454F-A697-FCD9C02EC73A}" sibTransId="{60492552-2C92-43B3-BA08-4549FEBAFC77}"/>
    <dgm:cxn modelId="{792EABB9-BC92-4032-A9C5-A52429723563}" srcId="{4F23F913-3185-4CF8-9CFA-91F0219FDFAC}" destId="{6AE2BF5E-7602-47E0-85BE-0A8D6F5211B2}" srcOrd="0" destOrd="0" parTransId="{810FFAEF-EB8F-4B52-8CA1-2D88214D56A0}" sibTransId="{D08E31E5-E12C-4CED-A7A6-D6C1A6D5173B}"/>
    <dgm:cxn modelId="{BFB95B73-E1E2-4F22-98AD-D4DB3D62721A}" srcId="{02E89C80-594E-49ED-8CB5-32D3FA2C29C7}" destId="{C268736D-0FF1-4EEE-A309-EDBCC7A5C3C4}" srcOrd="1" destOrd="0" parTransId="{A5D2705A-4B2D-4F53-8C9E-D132B4BF307D}" sibTransId="{EAF0C60F-3015-4347-B84E-5485A68FB8C4}"/>
    <dgm:cxn modelId="{95E4F889-A2AA-47C8-94C7-30EE19EDD216}" type="presOf" srcId="{926A2468-0756-415C-880C-EBB64EBAA827}" destId="{B54A5E24-E5C5-459E-BD0E-E6C52F2A77E3}" srcOrd="0" destOrd="0" presId="urn:microsoft.com/office/officeart/2005/8/layout/chevron2"/>
    <dgm:cxn modelId="{CB2B6D2A-DE68-41F0-876F-D53B613D7E58}" type="presOf" srcId="{540D7593-3EFE-4E2F-8A71-FE515DD9F681}" destId="{797B7D33-A2CE-4ED9-9C4D-6005EAB28D3F}" srcOrd="0" destOrd="0" presId="urn:microsoft.com/office/officeart/2005/8/layout/chevron2"/>
    <dgm:cxn modelId="{44CD8278-82A2-4CB3-A26A-576EE8E516F1}" type="presOf" srcId="{32F5DC29-96F4-4A8A-B076-931E27ADA59B}" destId="{6CDEEE5A-6DF3-4BA8-98DB-61C0607705BB}" srcOrd="0" destOrd="0" presId="urn:microsoft.com/office/officeart/2005/8/layout/chevron2"/>
    <dgm:cxn modelId="{F90354B3-55B6-4D51-B385-C3557E2C03C9}" type="presOf" srcId="{6AE2BF5E-7602-47E0-85BE-0A8D6F5211B2}" destId="{34D99AF8-B4C4-46B5-A955-1052EB7E40F5}" srcOrd="0" destOrd="0" presId="urn:microsoft.com/office/officeart/2005/8/layout/chevron2"/>
    <dgm:cxn modelId="{DF729D69-189F-4534-BE0B-EEC14D70ECF7}" type="presOf" srcId="{C268736D-0FF1-4EEE-A309-EDBCC7A5C3C4}" destId="{615620CD-AB05-4487-9605-D7B04576564B}" srcOrd="0" destOrd="0" presId="urn:microsoft.com/office/officeart/2005/8/layout/chevron2"/>
    <dgm:cxn modelId="{5DFE8D18-770E-4197-8FB8-DB45A5FE115B}" srcId="{02E89C80-594E-49ED-8CB5-32D3FA2C29C7}" destId="{0724B997-BEDA-4676-B6E5-B22285E64EE6}" srcOrd="3" destOrd="0" parTransId="{983A392C-3B2B-45BE-8CF9-07AB9A0C2D6C}" sibTransId="{FA915FFB-8F93-42F1-A616-D6CD110CAA5C}"/>
    <dgm:cxn modelId="{EFD3CBF2-48EF-4315-BD25-06D557F59F39}" srcId="{540D7593-3EFE-4E2F-8A71-FE515DD9F681}" destId="{32F5DC29-96F4-4A8A-B076-931E27ADA59B}" srcOrd="0" destOrd="0" parTransId="{381B0A44-2D6E-4641-B784-EEC6711C4D3A}" sibTransId="{40C0850E-C33C-440D-8388-1FF2E3646B2E}"/>
    <dgm:cxn modelId="{D6588BEA-3A2B-429B-8DCF-C40A1D3EBF74}" type="presOf" srcId="{4A270769-51A3-482D-AEEE-B853888BBA0E}" destId="{1D4A6049-F9C6-4221-883A-5BA6B86D8474}" srcOrd="0" destOrd="0" presId="urn:microsoft.com/office/officeart/2005/8/layout/chevron2"/>
    <dgm:cxn modelId="{BEAEF8B0-123E-4176-9848-EDB267767FA3}" srcId="{C268736D-0FF1-4EEE-A309-EDBCC7A5C3C4}" destId="{4A270769-51A3-482D-AEEE-B853888BBA0E}" srcOrd="0" destOrd="0" parTransId="{F3302F41-249C-4C55-9284-197059D7556A}" sibTransId="{ECE267DE-1F8F-4D53-ACA0-D30D1288CC53}"/>
    <dgm:cxn modelId="{CF4C21E8-87A3-4B36-86EC-E9B847C3A925}" type="presOf" srcId="{4F23F913-3185-4CF8-9CFA-91F0219FDFAC}" destId="{7C084F89-F2BD-44E5-BF93-E397F35863F2}" srcOrd="0" destOrd="0" presId="urn:microsoft.com/office/officeart/2005/8/layout/chevron2"/>
    <dgm:cxn modelId="{C47D24AC-3C37-4E35-9D61-B94E84182150}" srcId="{926A2468-0756-415C-880C-EBB64EBAA827}" destId="{7F1C99BF-6B7E-4C63-AD7C-07C157618AC7}" srcOrd="0" destOrd="0" parTransId="{7E34978B-5723-487F-ACC3-35C5F8177254}" sibTransId="{E73CD57C-71AC-4B9B-975A-AA1AE607E200}"/>
    <dgm:cxn modelId="{3F1BAE22-A370-4B82-AD4E-041C1C6179B6}" type="presOf" srcId="{02E89C80-594E-49ED-8CB5-32D3FA2C29C7}" destId="{91CFDEB3-3A35-4B06-AD41-04BBE0F7A354}" srcOrd="0" destOrd="0" presId="urn:microsoft.com/office/officeart/2005/8/layout/chevron2"/>
    <dgm:cxn modelId="{23A04DCA-5291-4BE7-831D-8CFB3A0A3201}" type="presOf" srcId="{7F1C99BF-6B7E-4C63-AD7C-07C157618AC7}" destId="{E8D1973E-67FA-4AE9-9CA4-47184C5C146D}" srcOrd="0" destOrd="0" presId="urn:microsoft.com/office/officeart/2005/8/layout/chevron2"/>
    <dgm:cxn modelId="{4DF06B6B-AF86-403E-A0E1-D8B64E2D2DF2}" srcId="{0724B997-BEDA-4676-B6E5-B22285E64EE6}" destId="{A83CE427-DD3D-490B-B757-69BD4E698CBC}" srcOrd="0" destOrd="0" parTransId="{E4F051AB-803D-487B-8F85-EFB491460B03}" sibTransId="{882861FE-73EE-4F49-AA6A-5516B646EE51}"/>
    <dgm:cxn modelId="{D6AAC2F4-D986-4BE5-B55C-807A3C32AE63}" type="presOf" srcId="{0724B997-BEDA-4676-B6E5-B22285E64EE6}" destId="{FE75109C-349D-4D73-A812-0EF7735BEB67}" srcOrd="0" destOrd="0" presId="urn:microsoft.com/office/officeart/2005/8/layout/chevron2"/>
    <dgm:cxn modelId="{F57D8522-C72B-44B7-A24F-A83B06A53AC6}" type="presOf" srcId="{A83CE427-DD3D-490B-B757-69BD4E698CBC}" destId="{D3209186-3838-446D-9BD5-77DC738A37E3}" srcOrd="0" destOrd="0" presId="urn:microsoft.com/office/officeart/2005/8/layout/chevron2"/>
    <dgm:cxn modelId="{8B9E3F29-CC44-49F4-9393-26480CAF3F67}" srcId="{02E89C80-594E-49ED-8CB5-32D3FA2C29C7}" destId="{926A2468-0756-415C-880C-EBB64EBAA827}" srcOrd="0" destOrd="0" parTransId="{A5ACB1BB-560E-4FB8-AEDE-3624F556BCF9}" sibTransId="{FD7BBEC6-4D2F-4897-81B0-2C69D3B86B70}"/>
    <dgm:cxn modelId="{B32D300E-4F55-4C41-80ED-048A55A4F7B2}" srcId="{02E89C80-594E-49ED-8CB5-32D3FA2C29C7}" destId="{4F23F913-3185-4CF8-9CFA-91F0219FDFAC}" srcOrd="2" destOrd="0" parTransId="{816E5730-E583-4965-A1DF-CE0EA91BF412}" sibTransId="{9F3B9C44-A8A0-46DA-B3D4-A3C9102599C8}"/>
    <dgm:cxn modelId="{3DA69C97-2BC0-47C9-90C9-ACE08A4FC6FB}" type="presParOf" srcId="{91CFDEB3-3A35-4B06-AD41-04BBE0F7A354}" destId="{9672A67C-340C-4454-9305-3B65899A7B6E}" srcOrd="0" destOrd="0" presId="urn:microsoft.com/office/officeart/2005/8/layout/chevron2"/>
    <dgm:cxn modelId="{33A5E409-CF96-4E2F-8EA8-2E7A079812B3}" type="presParOf" srcId="{9672A67C-340C-4454-9305-3B65899A7B6E}" destId="{B54A5E24-E5C5-459E-BD0E-E6C52F2A77E3}" srcOrd="0" destOrd="0" presId="urn:microsoft.com/office/officeart/2005/8/layout/chevron2"/>
    <dgm:cxn modelId="{929D2C3F-C5DB-42EE-B594-1EC6A5D8804A}" type="presParOf" srcId="{9672A67C-340C-4454-9305-3B65899A7B6E}" destId="{E8D1973E-67FA-4AE9-9CA4-47184C5C146D}" srcOrd="1" destOrd="0" presId="urn:microsoft.com/office/officeart/2005/8/layout/chevron2"/>
    <dgm:cxn modelId="{2C127F74-3E1A-4266-93F0-42206133EBED}" type="presParOf" srcId="{91CFDEB3-3A35-4B06-AD41-04BBE0F7A354}" destId="{7FF13B25-AAFD-47FC-88A1-17CA5A8A1089}" srcOrd="1" destOrd="0" presId="urn:microsoft.com/office/officeart/2005/8/layout/chevron2"/>
    <dgm:cxn modelId="{A7B4468F-EFD3-40FB-B392-80D094B17982}" type="presParOf" srcId="{91CFDEB3-3A35-4B06-AD41-04BBE0F7A354}" destId="{1DDEF0DA-9B2E-4770-A754-66B1CEB864C9}" srcOrd="2" destOrd="0" presId="urn:microsoft.com/office/officeart/2005/8/layout/chevron2"/>
    <dgm:cxn modelId="{21440D1E-C358-47E3-BC3C-BA0955FA5CAF}" type="presParOf" srcId="{1DDEF0DA-9B2E-4770-A754-66B1CEB864C9}" destId="{615620CD-AB05-4487-9605-D7B04576564B}" srcOrd="0" destOrd="0" presId="urn:microsoft.com/office/officeart/2005/8/layout/chevron2"/>
    <dgm:cxn modelId="{82669C15-25AF-47E8-B246-50388A2A4E40}" type="presParOf" srcId="{1DDEF0DA-9B2E-4770-A754-66B1CEB864C9}" destId="{1D4A6049-F9C6-4221-883A-5BA6B86D8474}" srcOrd="1" destOrd="0" presId="urn:microsoft.com/office/officeart/2005/8/layout/chevron2"/>
    <dgm:cxn modelId="{C926A8EB-A623-40ED-AB8C-E2C5132D5C8D}" type="presParOf" srcId="{91CFDEB3-3A35-4B06-AD41-04BBE0F7A354}" destId="{014B4047-3CE3-45E5-B8AD-D7C1AEFA8807}" srcOrd="3" destOrd="0" presId="urn:microsoft.com/office/officeart/2005/8/layout/chevron2"/>
    <dgm:cxn modelId="{FAAAFF00-A8C9-4F9B-98AC-7AE6AE827633}" type="presParOf" srcId="{91CFDEB3-3A35-4B06-AD41-04BBE0F7A354}" destId="{D626FEF5-97B6-42BA-BFEE-89F0BDE407C8}" srcOrd="4" destOrd="0" presId="urn:microsoft.com/office/officeart/2005/8/layout/chevron2"/>
    <dgm:cxn modelId="{546800A2-5809-4FEE-972B-135954CBB8D9}" type="presParOf" srcId="{D626FEF5-97B6-42BA-BFEE-89F0BDE407C8}" destId="{7C084F89-F2BD-44E5-BF93-E397F35863F2}" srcOrd="0" destOrd="0" presId="urn:microsoft.com/office/officeart/2005/8/layout/chevron2"/>
    <dgm:cxn modelId="{2EFF814C-88FF-4B4D-AF70-FDBBE3B7DDE8}" type="presParOf" srcId="{D626FEF5-97B6-42BA-BFEE-89F0BDE407C8}" destId="{34D99AF8-B4C4-46B5-A955-1052EB7E40F5}" srcOrd="1" destOrd="0" presId="urn:microsoft.com/office/officeart/2005/8/layout/chevron2"/>
    <dgm:cxn modelId="{CE2CA0D9-8B53-476D-BA7D-82F1F76F9EE3}" type="presParOf" srcId="{91CFDEB3-3A35-4B06-AD41-04BBE0F7A354}" destId="{76B26477-EB9E-41E2-B7D1-8E8B33B943A8}" srcOrd="5" destOrd="0" presId="urn:microsoft.com/office/officeart/2005/8/layout/chevron2"/>
    <dgm:cxn modelId="{2A88865C-C792-4662-AD41-6EB516F9794E}" type="presParOf" srcId="{91CFDEB3-3A35-4B06-AD41-04BBE0F7A354}" destId="{3C1C63D0-CAD8-4B79-A23A-CC01B5304B04}" srcOrd="6" destOrd="0" presId="urn:microsoft.com/office/officeart/2005/8/layout/chevron2"/>
    <dgm:cxn modelId="{75824754-493C-41A9-9303-17ABA9ECEB1A}" type="presParOf" srcId="{3C1C63D0-CAD8-4B79-A23A-CC01B5304B04}" destId="{FE75109C-349D-4D73-A812-0EF7735BEB67}" srcOrd="0" destOrd="0" presId="urn:microsoft.com/office/officeart/2005/8/layout/chevron2"/>
    <dgm:cxn modelId="{4F48FD72-D1DF-47AA-B83F-8EC08B114E62}" type="presParOf" srcId="{3C1C63D0-CAD8-4B79-A23A-CC01B5304B04}" destId="{D3209186-3838-446D-9BD5-77DC738A37E3}" srcOrd="1" destOrd="0" presId="urn:microsoft.com/office/officeart/2005/8/layout/chevron2"/>
    <dgm:cxn modelId="{69E10DA0-51B6-454B-A0F6-122503B543DF}" type="presParOf" srcId="{91CFDEB3-3A35-4B06-AD41-04BBE0F7A354}" destId="{3FAF06F5-BE86-4520-A2CC-CA6E10CC45DA}" srcOrd="7" destOrd="0" presId="urn:microsoft.com/office/officeart/2005/8/layout/chevron2"/>
    <dgm:cxn modelId="{AF04E535-44EF-4EE8-94BC-A3D5AF168FA3}" type="presParOf" srcId="{91CFDEB3-3A35-4B06-AD41-04BBE0F7A354}" destId="{39A6E2FF-3663-45F0-99D4-21E345069354}" srcOrd="8" destOrd="0" presId="urn:microsoft.com/office/officeart/2005/8/layout/chevron2"/>
    <dgm:cxn modelId="{0489339C-36E3-485A-99E6-A0C665025338}" type="presParOf" srcId="{39A6E2FF-3663-45F0-99D4-21E345069354}" destId="{797B7D33-A2CE-4ED9-9C4D-6005EAB28D3F}" srcOrd="0" destOrd="0" presId="urn:microsoft.com/office/officeart/2005/8/layout/chevron2"/>
    <dgm:cxn modelId="{108077B8-8648-4E08-984B-276347855F6E}" type="presParOf" srcId="{39A6E2FF-3663-45F0-99D4-21E345069354}" destId="{6CDEEE5A-6DF3-4BA8-98DB-61C0607705B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45766B-75E6-4481-80F8-3BA3A5A99D44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F0E3483-4543-4075-A6FB-BD932A77816C}">
      <dgm:prSet phldrT="[Текст]"/>
      <dgm:spPr/>
      <dgm:t>
        <a:bodyPr/>
        <a:lstStyle/>
        <a:p>
          <a:pPr algn="l"/>
          <a:endParaRPr lang="ru-RU" dirty="0"/>
        </a:p>
      </dgm:t>
    </dgm:pt>
    <dgm:pt modelId="{26D58612-65D2-4ED1-83D7-3CEEB7164B9F}" type="parTrans" cxnId="{7523A4CE-513C-4A5D-AE6D-79774170A57A}">
      <dgm:prSet/>
      <dgm:spPr/>
      <dgm:t>
        <a:bodyPr/>
        <a:lstStyle/>
        <a:p>
          <a:endParaRPr lang="ru-RU"/>
        </a:p>
      </dgm:t>
    </dgm:pt>
    <dgm:pt modelId="{2F89725F-7527-4366-AE9E-099A9A1D0D02}" type="sibTrans" cxnId="{7523A4CE-513C-4A5D-AE6D-79774170A57A}">
      <dgm:prSet/>
      <dgm:spPr/>
      <dgm:t>
        <a:bodyPr/>
        <a:lstStyle/>
        <a:p>
          <a:endParaRPr lang="ru-RU"/>
        </a:p>
      </dgm:t>
    </dgm:pt>
    <dgm:pt modelId="{7D275004-DE54-4949-8FC6-F433C2CC8C2F}">
      <dgm:prSet phldrT="[Текст]"/>
      <dgm:spPr/>
      <dgm:t>
        <a:bodyPr/>
        <a:lstStyle/>
        <a:p>
          <a:pPr algn="l"/>
          <a:endParaRPr lang="ru-RU" dirty="0"/>
        </a:p>
      </dgm:t>
    </dgm:pt>
    <dgm:pt modelId="{CAA84F92-9793-4F9A-AD8B-840F7318B2B1}" type="parTrans" cxnId="{7740EE36-4644-4D9F-B6A8-965C783E305E}">
      <dgm:prSet/>
      <dgm:spPr/>
      <dgm:t>
        <a:bodyPr/>
        <a:lstStyle/>
        <a:p>
          <a:endParaRPr lang="ru-RU"/>
        </a:p>
      </dgm:t>
    </dgm:pt>
    <dgm:pt modelId="{48D01FF9-E156-4C5F-8503-463A3D3AF17E}" type="sibTrans" cxnId="{7740EE36-4644-4D9F-B6A8-965C783E305E}">
      <dgm:prSet/>
      <dgm:spPr/>
      <dgm:t>
        <a:bodyPr/>
        <a:lstStyle/>
        <a:p>
          <a:endParaRPr lang="ru-RU"/>
        </a:p>
      </dgm:t>
    </dgm:pt>
    <dgm:pt modelId="{2A25D9AA-522F-4F14-B51C-CCCFEF25EE25}">
      <dgm:prSet phldrT="[Текст]"/>
      <dgm:spPr/>
      <dgm:t>
        <a:bodyPr/>
        <a:lstStyle/>
        <a:p>
          <a:pPr algn="l"/>
          <a:endParaRPr lang="ru-RU" dirty="0"/>
        </a:p>
      </dgm:t>
    </dgm:pt>
    <dgm:pt modelId="{7255FC54-F156-419F-B905-276AB571F362}" type="parTrans" cxnId="{BD99B1CB-F2DE-47E8-9F40-8D6E08E0A80E}">
      <dgm:prSet/>
      <dgm:spPr/>
      <dgm:t>
        <a:bodyPr/>
        <a:lstStyle/>
        <a:p>
          <a:endParaRPr lang="ru-RU"/>
        </a:p>
      </dgm:t>
    </dgm:pt>
    <dgm:pt modelId="{5D6B7661-93A1-4169-BEFE-FC89C840C341}" type="sibTrans" cxnId="{BD99B1CB-F2DE-47E8-9F40-8D6E08E0A80E}">
      <dgm:prSet/>
      <dgm:spPr/>
      <dgm:t>
        <a:bodyPr/>
        <a:lstStyle/>
        <a:p>
          <a:endParaRPr lang="ru-RU"/>
        </a:p>
      </dgm:t>
    </dgm:pt>
    <dgm:pt modelId="{55115968-86F0-4B5A-800E-249456D725E3}">
      <dgm:prSet phldrT="[Текст]"/>
      <dgm:spPr/>
      <dgm:t>
        <a:bodyPr/>
        <a:lstStyle/>
        <a:p>
          <a:pPr algn="ctr"/>
          <a:r>
            <a:rPr lang="ru-RU" dirty="0" smtClean="0"/>
            <a:t>Ландшафтные воспитательные практики эстетического познания – пейзаж-образное восприятие</a:t>
          </a:r>
        </a:p>
      </dgm:t>
    </dgm:pt>
    <dgm:pt modelId="{D72F5AF6-C382-4339-9869-50168C69B9C0}" type="sibTrans" cxnId="{7E95E3EE-170C-413F-A0BB-949480684D50}">
      <dgm:prSet/>
      <dgm:spPr/>
      <dgm:t>
        <a:bodyPr/>
        <a:lstStyle/>
        <a:p>
          <a:endParaRPr lang="ru-RU"/>
        </a:p>
      </dgm:t>
    </dgm:pt>
    <dgm:pt modelId="{763A652F-A2C6-45DA-B43D-286D79E3151C}" type="parTrans" cxnId="{7E95E3EE-170C-413F-A0BB-949480684D50}">
      <dgm:prSet/>
      <dgm:spPr/>
      <dgm:t>
        <a:bodyPr/>
        <a:lstStyle/>
        <a:p>
          <a:endParaRPr lang="ru-RU"/>
        </a:p>
      </dgm:t>
    </dgm:pt>
    <dgm:pt modelId="{0482FE35-B179-4B52-AEBC-DC5952F18BCF}">
      <dgm:prSet phldrT="[Текст]"/>
      <dgm:spPr/>
      <dgm:t>
        <a:bodyPr/>
        <a:lstStyle/>
        <a:p>
          <a:pPr algn="ctr"/>
          <a:r>
            <a:rPr lang="ru-RU" dirty="0" smtClean="0"/>
            <a:t>Ландшафтные воспитательные практики ценностного осмысления-диалог </a:t>
          </a:r>
          <a:endParaRPr lang="ru-RU" b="1" dirty="0"/>
        </a:p>
      </dgm:t>
    </dgm:pt>
    <dgm:pt modelId="{2C0B7F88-07B5-46F8-A69C-C774FDF2D74C}" type="sibTrans" cxnId="{877E60BF-B1F6-4167-9ECC-28F7364250C7}">
      <dgm:prSet/>
      <dgm:spPr/>
      <dgm:t>
        <a:bodyPr/>
        <a:lstStyle/>
        <a:p>
          <a:endParaRPr lang="ru-RU"/>
        </a:p>
      </dgm:t>
    </dgm:pt>
    <dgm:pt modelId="{154279CC-23CD-4214-989C-F53DF673E186}" type="parTrans" cxnId="{877E60BF-B1F6-4167-9ECC-28F7364250C7}">
      <dgm:prSet/>
      <dgm:spPr/>
      <dgm:t>
        <a:bodyPr/>
        <a:lstStyle/>
        <a:p>
          <a:endParaRPr lang="ru-RU"/>
        </a:p>
      </dgm:t>
    </dgm:pt>
    <dgm:pt modelId="{CBCA5B00-1946-47A3-9AE7-332FC777A407}">
      <dgm:prSet phldrT="[Текст]"/>
      <dgm:spPr/>
      <dgm:t>
        <a:bodyPr/>
        <a:lstStyle/>
        <a:p>
          <a:pPr algn="ctr"/>
          <a:r>
            <a:rPr lang="ru-RU" dirty="0" smtClean="0"/>
            <a:t>Ландшафтные воспитательные практики творческо-созидательной деятельности</a:t>
          </a:r>
          <a:endParaRPr lang="ru-RU" dirty="0"/>
        </a:p>
      </dgm:t>
    </dgm:pt>
    <dgm:pt modelId="{DB610F04-3733-466E-B701-B04413D597DC}" type="sibTrans" cxnId="{98329182-F429-49D4-A9FF-B820CE3BC572}">
      <dgm:prSet/>
      <dgm:spPr/>
      <dgm:t>
        <a:bodyPr/>
        <a:lstStyle/>
        <a:p>
          <a:endParaRPr lang="ru-RU"/>
        </a:p>
      </dgm:t>
    </dgm:pt>
    <dgm:pt modelId="{15D5078D-F562-446C-80AA-276C22FC9AF6}" type="parTrans" cxnId="{98329182-F429-49D4-A9FF-B820CE3BC572}">
      <dgm:prSet/>
      <dgm:spPr/>
      <dgm:t>
        <a:bodyPr/>
        <a:lstStyle/>
        <a:p>
          <a:endParaRPr lang="ru-RU"/>
        </a:p>
      </dgm:t>
    </dgm:pt>
    <dgm:pt modelId="{6EB9004B-01AE-423D-B324-FDAE52B89A15}" type="pres">
      <dgm:prSet presAssocID="{CE45766B-75E6-4481-80F8-3BA3A5A99D4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4564763-C0EB-4AA6-9286-1EB088B28C7F}" type="pres">
      <dgm:prSet presAssocID="{CF0E3483-4543-4075-A6FB-BD932A77816C}" presName="composite" presStyleCnt="0"/>
      <dgm:spPr/>
    </dgm:pt>
    <dgm:pt modelId="{BD5C77B7-949E-4FFA-A85F-B7AC9AD68E01}" type="pres">
      <dgm:prSet presAssocID="{CF0E3483-4543-4075-A6FB-BD932A77816C}" presName="LShape" presStyleLbl="alignNode1" presStyleIdx="0" presStyleCnt="5"/>
      <dgm:spPr>
        <a:solidFill>
          <a:srgbClr val="3A664C"/>
        </a:solidFill>
      </dgm:spPr>
    </dgm:pt>
    <dgm:pt modelId="{FA0DAD11-55C9-4095-995F-F27A649E26AB}" type="pres">
      <dgm:prSet presAssocID="{CF0E3483-4543-4075-A6FB-BD932A77816C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81A918-B03C-4F72-8E31-CE6390909D51}" type="pres">
      <dgm:prSet presAssocID="{CF0E3483-4543-4075-A6FB-BD932A77816C}" presName="Triangle" presStyleLbl="alignNode1" presStyleIdx="1" presStyleCnt="5"/>
      <dgm:spPr/>
    </dgm:pt>
    <dgm:pt modelId="{2D2F36A1-7AAB-4F22-91DC-54FD359A4E6D}" type="pres">
      <dgm:prSet presAssocID="{2F89725F-7527-4366-AE9E-099A9A1D0D02}" presName="sibTrans" presStyleCnt="0"/>
      <dgm:spPr/>
    </dgm:pt>
    <dgm:pt modelId="{43282D1E-A811-491A-AC24-823A0F20AFC7}" type="pres">
      <dgm:prSet presAssocID="{2F89725F-7527-4366-AE9E-099A9A1D0D02}" presName="space" presStyleCnt="0"/>
      <dgm:spPr/>
    </dgm:pt>
    <dgm:pt modelId="{C8312762-E093-466C-8A40-1933FB23A3C2}" type="pres">
      <dgm:prSet presAssocID="{7D275004-DE54-4949-8FC6-F433C2CC8C2F}" presName="composite" presStyleCnt="0"/>
      <dgm:spPr/>
    </dgm:pt>
    <dgm:pt modelId="{C11B6E49-9788-4B69-9401-20A9F1D2ACBF}" type="pres">
      <dgm:prSet presAssocID="{7D275004-DE54-4949-8FC6-F433C2CC8C2F}" presName="LShape" presStyleLbl="alignNode1" presStyleIdx="2" presStyleCnt="5"/>
      <dgm:spPr>
        <a:solidFill>
          <a:srgbClr val="EBE5D9"/>
        </a:solidFill>
      </dgm:spPr>
    </dgm:pt>
    <dgm:pt modelId="{4CFB2635-8611-4D93-9613-DF5862BB5006}" type="pres">
      <dgm:prSet presAssocID="{7D275004-DE54-4949-8FC6-F433C2CC8C2F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F541A-D6C3-4F3A-9555-A9EB395B2B3C}" type="pres">
      <dgm:prSet presAssocID="{7D275004-DE54-4949-8FC6-F433C2CC8C2F}" presName="Triangle" presStyleLbl="alignNode1" presStyleIdx="3" presStyleCnt="5"/>
      <dgm:spPr/>
    </dgm:pt>
    <dgm:pt modelId="{4C7B6A74-09AC-4B3A-99B8-6EF28BD4DFCA}" type="pres">
      <dgm:prSet presAssocID="{48D01FF9-E156-4C5F-8503-463A3D3AF17E}" presName="sibTrans" presStyleCnt="0"/>
      <dgm:spPr/>
    </dgm:pt>
    <dgm:pt modelId="{0227D028-7ABB-4C3B-ABF1-D7B672F3CE55}" type="pres">
      <dgm:prSet presAssocID="{48D01FF9-E156-4C5F-8503-463A3D3AF17E}" presName="space" presStyleCnt="0"/>
      <dgm:spPr/>
    </dgm:pt>
    <dgm:pt modelId="{C00CCDA8-B6F2-4539-85E1-F8FC0F5824C9}" type="pres">
      <dgm:prSet presAssocID="{2A25D9AA-522F-4F14-B51C-CCCFEF25EE25}" presName="composite" presStyleCnt="0"/>
      <dgm:spPr/>
    </dgm:pt>
    <dgm:pt modelId="{2065BE62-C249-4587-A496-52296362B008}" type="pres">
      <dgm:prSet presAssocID="{2A25D9AA-522F-4F14-B51C-CCCFEF25EE25}" presName="LShape" presStyleLbl="alignNode1" presStyleIdx="4" presStyleCnt="5"/>
      <dgm:spPr>
        <a:solidFill>
          <a:srgbClr val="BCB7AE"/>
        </a:solidFill>
      </dgm:spPr>
    </dgm:pt>
    <dgm:pt modelId="{069358C5-8CA7-439A-9BAA-9E7A62D051BD}" type="pres">
      <dgm:prSet presAssocID="{2A25D9AA-522F-4F14-B51C-CCCFEF25EE2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40EE36-4644-4D9F-B6A8-965C783E305E}" srcId="{CE45766B-75E6-4481-80F8-3BA3A5A99D44}" destId="{7D275004-DE54-4949-8FC6-F433C2CC8C2F}" srcOrd="1" destOrd="0" parTransId="{CAA84F92-9793-4F9A-AD8B-840F7318B2B1}" sibTransId="{48D01FF9-E156-4C5F-8503-463A3D3AF17E}"/>
    <dgm:cxn modelId="{82A4F236-E322-4210-B286-98C147B29482}" type="presOf" srcId="{0482FE35-B179-4B52-AEBC-DC5952F18BCF}" destId="{4CFB2635-8611-4D93-9613-DF5862BB5006}" srcOrd="0" destOrd="1" presId="urn:microsoft.com/office/officeart/2009/3/layout/StepUpProcess"/>
    <dgm:cxn modelId="{7E95E3EE-170C-413F-A0BB-949480684D50}" srcId="{CF0E3483-4543-4075-A6FB-BD932A77816C}" destId="{55115968-86F0-4B5A-800E-249456D725E3}" srcOrd="0" destOrd="0" parTransId="{763A652F-A2C6-45DA-B43D-286D79E3151C}" sibTransId="{D72F5AF6-C382-4339-9869-50168C69B9C0}"/>
    <dgm:cxn modelId="{2D5923B1-7494-4388-8F74-C8775D1EF21F}" type="presOf" srcId="{55115968-86F0-4B5A-800E-249456D725E3}" destId="{FA0DAD11-55C9-4095-995F-F27A649E26AB}" srcOrd="0" destOrd="1" presId="urn:microsoft.com/office/officeart/2009/3/layout/StepUpProcess"/>
    <dgm:cxn modelId="{A3844CD9-54CB-47D1-9C5F-B890B6077404}" type="presOf" srcId="{CBCA5B00-1946-47A3-9AE7-332FC777A407}" destId="{069358C5-8CA7-439A-9BAA-9E7A62D051BD}" srcOrd="0" destOrd="1" presId="urn:microsoft.com/office/officeart/2009/3/layout/StepUpProcess"/>
    <dgm:cxn modelId="{BD99B1CB-F2DE-47E8-9F40-8D6E08E0A80E}" srcId="{CE45766B-75E6-4481-80F8-3BA3A5A99D44}" destId="{2A25D9AA-522F-4F14-B51C-CCCFEF25EE25}" srcOrd="2" destOrd="0" parTransId="{7255FC54-F156-419F-B905-276AB571F362}" sibTransId="{5D6B7661-93A1-4169-BEFE-FC89C840C341}"/>
    <dgm:cxn modelId="{65CBF19F-00C3-4A7B-857C-32369F73A405}" type="presOf" srcId="{7D275004-DE54-4949-8FC6-F433C2CC8C2F}" destId="{4CFB2635-8611-4D93-9613-DF5862BB5006}" srcOrd="0" destOrd="0" presId="urn:microsoft.com/office/officeart/2009/3/layout/StepUpProcess"/>
    <dgm:cxn modelId="{473A6300-323D-4874-98DC-1488AEA48819}" type="presOf" srcId="{2A25D9AA-522F-4F14-B51C-CCCFEF25EE25}" destId="{069358C5-8CA7-439A-9BAA-9E7A62D051BD}" srcOrd="0" destOrd="0" presId="urn:microsoft.com/office/officeart/2009/3/layout/StepUpProcess"/>
    <dgm:cxn modelId="{877E60BF-B1F6-4167-9ECC-28F7364250C7}" srcId="{7D275004-DE54-4949-8FC6-F433C2CC8C2F}" destId="{0482FE35-B179-4B52-AEBC-DC5952F18BCF}" srcOrd="0" destOrd="0" parTransId="{154279CC-23CD-4214-989C-F53DF673E186}" sibTransId="{2C0B7F88-07B5-46F8-A69C-C774FDF2D74C}"/>
    <dgm:cxn modelId="{98329182-F429-49D4-A9FF-B820CE3BC572}" srcId="{2A25D9AA-522F-4F14-B51C-CCCFEF25EE25}" destId="{CBCA5B00-1946-47A3-9AE7-332FC777A407}" srcOrd="0" destOrd="0" parTransId="{15D5078D-F562-446C-80AA-276C22FC9AF6}" sibTransId="{DB610F04-3733-466E-B701-B04413D597DC}"/>
    <dgm:cxn modelId="{7523A4CE-513C-4A5D-AE6D-79774170A57A}" srcId="{CE45766B-75E6-4481-80F8-3BA3A5A99D44}" destId="{CF0E3483-4543-4075-A6FB-BD932A77816C}" srcOrd="0" destOrd="0" parTransId="{26D58612-65D2-4ED1-83D7-3CEEB7164B9F}" sibTransId="{2F89725F-7527-4366-AE9E-099A9A1D0D02}"/>
    <dgm:cxn modelId="{3D765E96-F58E-4D9C-A02A-3D663FE47BD8}" type="presOf" srcId="{CE45766B-75E6-4481-80F8-3BA3A5A99D44}" destId="{6EB9004B-01AE-423D-B324-FDAE52B89A15}" srcOrd="0" destOrd="0" presId="urn:microsoft.com/office/officeart/2009/3/layout/StepUpProcess"/>
    <dgm:cxn modelId="{5D9537FE-BAB9-4ED7-8DB2-630E8C14EDC5}" type="presOf" srcId="{CF0E3483-4543-4075-A6FB-BD932A77816C}" destId="{FA0DAD11-55C9-4095-995F-F27A649E26AB}" srcOrd="0" destOrd="0" presId="urn:microsoft.com/office/officeart/2009/3/layout/StepUpProcess"/>
    <dgm:cxn modelId="{FC52DA47-67C9-487F-90A7-D0D7CD6E4AEA}" type="presParOf" srcId="{6EB9004B-01AE-423D-B324-FDAE52B89A15}" destId="{B4564763-C0EB-4AA6-9286-1EB088B28C7F}" srcOrd="0" destOrd="0" presId="urn:microsoft.com/office/officeart/2009/3/layout/StepUpProcess"/>
    <dgm:cxn modelId="{6E37B43F-C226-4338-B854-E2CEED3F1536}" type="presParOf" srcId="{B4564763-C0EB-4AA6-9286-1EB088B28C7F}" destId="{BD5C77B7-949E-4FFA-A85F-B7AC9AD68E01}" srcOrd="0" destOrd="0" presId="urn:microsoft.com/office/officeart/2009/3/layout/StepUpProcess"/>
    <dgm:cxn modelId="{3E3CCC36-13AB-4C97-B644-835A8B7898FE}" type="presParOf" srcId="{B4564763-C0EB-4AA6-9286-1EB088B28C7F}" destId="{FA0DAD11-55C9-4095-995F-F27A649E26AB}" srcOrd="1" destOrd="0" presId="urn:microsoft.com/office/officeart/2009/3/layout/StepUpProcess"/>
    <dgm:cxn modelId="{71C98CFF-EB38-44E8-9F52-7FE366D22E5C}" type="presParOf" srcId="{B4564763-C0EB-4AA6-9286-1EB088B28C7F}" destId="{7381A918-B03C-4F72-8E31-CE6390909D51}" srcOrd="2" destOrd="0" presId="urn:microsoft.com/office/officeart/2009/3/layout/StepUpProcess"/>
    <dgm:cxn modelId="{0EF34750-670B-4705-BA5F-D834D22099EF}" type="presParOf" srcId="{6EB9004B-01AE-423D-B324-FDAE52B89A15}" destId="{2D2F36A1-7AAB-4F22-91DC-54FD359A4E6D}" srcOrd="1" destOrd="0" presId="urn:microsoft.com/office/officeart/2009/3/layout/StepUpProcess"/>
    <dgm:cxn modelId="{1DE5D8AC-8EA7-4898-B61D-87A2B576B964}" type="presParOf" srcId="{2D2F36A1-7AAB-4F22-91DC-54FD359A4E6D}" destId="{43282D1E-A811-491A-AC24-823A0F20AFC7}" srcOrd="0" destOrd="0" presId="urn:microsoft.com/office/officeart/2009/3/layout/StepUpProcess"/>
    <dgm:cxn modelId="{8415990B-A101-4361-AA21-F17A8B6153CB}" type="presParOf" srcId="{6EB9004B-01AE-423D-B324-FDAE52B89A15}" destId="{C8312762-E093-466C-8A40-1933FB23A3C2}" srcOrd="2" destOrd="0" presId="urn:microsoft.com/office/officeart/2009/3/layout/StepUpProcess"/>
    <dgm:cxn modelId="{E6F6BB28-0411-476F-90E8-8947AD1215D7}" type="presParOf" srcId="{C8312762-E093-466C-8A40-1933FB23A3C2}" destId="{C11B6E49-9788-4B69-9401-20A9F1D2ACBF}" srcOrd="0" destOrd="0" presId="urn:microsoft.com/office/officeart/2009/3/layout/StepUpProcess"/>
    <dgm:cxn modelId="{3019D1BE-A283-4C5E-A09F-3004AA00EF3C}" type="presParOf" srcId="{C8312762-E093-466C-8A40-1933FB23A3C2}" destId="{4CFB2635-8611-4D93-9613-DF5862BB5006}" srcOrd="1" destOrd="0" presId="urn:microsoft.com/office/officeart/2009/3/layout/StepUpProcess"/>
    <dgm:cxn modelId="{55DCE8E0-AAA9-4B88-A0FC-5F2452858D76}" type="presParOf" srcId="{C8312762-E093-466C-8A40-1933FB23A3C2}" destId="{157F541A-D6C3-4F3A-9555-A9EB395B2B3C}" srcOrd="2" destOrd="0" presId="urn:microsoft.com/office/officeart/2009/3/layout/StepUpProcess"/>
    <dgm:cxn modelId="{93FBE53C-A553-48D8-BB16-340D8D354D19}" type="presParOf" srcId="{6EB9004B-01AE-423D-B324-FDAE52B89A15}" destId="{4C7B6A74-09AC-4B3A-99B8-6EF28BD4DFCA}" srcOrd="3" destOrd="0" presId="urn:microsoft.com/office/officeart/2009/3/layout/StepUpProcess"/>
    <dgm:cxn modelId="{16E9EA99-BF87-4B0C-84E0-15AE44A97353}" type="presParOf" srcId="{4C7B6A74-09AC-4B3A-99B8-6EF28BD4DFCA}" destId="{0227D028-7ABB-4C3B-ABF1-D7B672F3CE55}" srcOrd="0" destOrd="0" presId="urn:microsoft.com/office/officeart/2009/3/layout/StepUpProcess"/>
    <dgm:cxn modelId="{D8C7A8F5-8840-4820-B193-B688AA1ECA2F}" type="presParOf" srcId="{6EB9004B-01AE-423D-B324-FDAE52B89A15}" destId="{C00CCDA8-B6F2-4539-85E1-F8FC0F5824C9}" srcOrd="4" destOrd="0" presId="urn:microsoft.com/office/officeart/2009/3/layout/StepUpProcess"/>
    <dgm:cxn modelId="{A81F1B3C-5E28-409A-AEF6-8A4A5B05887D}" type="presParOf" srcId="{C00CCDA8-B6F2-4539-85E1-F8FC0F5824C9}" destId="{2065BE62-C249-4587-A496-52296362B008}" srcOrd="0" destOrd="0" presId="urn:microsoft.com/office/officeart/2009/3/layout/StepUpProcess"/>
    <dgm:cxn modelId="{3F833D27-EF4F-4920-B922-731D261D3963}" type="presParOf" srcId="{C00CCDA8-B6F2-4539-85E1-F8FC0F5824C9}" destId="{069358C5-8CA7-439A-9BAA-9E7A62D051B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EF29CF-CFC6-4D14-84C9-3FE266503BE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6E22071-1DD7-4111-A5B2-9011767130D7}">
      <dgm:prSet phldrT="[Текст]" custT="1"/>
      <dgm:spPr>
        <a:solidFill>
          <a:srgbClr val="EBE5D9"/>
        </a:solidFill>
      </dgm:spPr>
      <dgm:t>
        <a:bodyPr/>
        <a:lstStyle/>
        <a:p>
          <a:r>
            <a:rPr lang="ru-RU" sz="1600" b="1" dirty="0" smtClean="0">
              <a:solidFill>
                <a:srgbClr val="3E2B2E"/>
              </a:solidFill>
            </a:rPr>
            <a:t>Культурно-адаптационный этап</a:t>
          </a:r>
          <a:endParaRPr lang="ru-RU" sz="1600" dirty="0">
            <a:solidFill>
              <a:srgbClr val="3E2B2E"/>
            </a:solidFill>
          </a:endParaRPr>
        </a:p>
      </dgm:t>
    </dgm:pt>
    <dgm:pt modelId="{D82788DA-C812-4F07-8F4E-9599E7EB3EBE}" type="parTrans" cxnId="{440A64C7-ABB0-4E89-8A09-EA5198F1E3CE}">
      <dgm:prSet/>
      <dgm:spPr/>
      <dgm:t>
        <a:bodyPr/>
        <a:lstStyle/>
        <a:p>
          <a:endParaRPr lang="ru-RU"/>
        </a:p>
      </dgm:t>
    </dgm:pt>
    <dgm:pt modelId="{5D728B7C-B9C3-44D7-8EB7-1848F1C290C4}" type="sibTrans" cxnId="{440A64C7-ABB0-4E89-8A09-EA5198F1E3CE}">
      <dgm:prSet/>
      <dgm:spPr/>
      <dgm:t>
        <a:bodyPr/>
        <a:lstStyle/>
        <a:p>
          <a:endParaRPr lang="ru-RU"/>
        </a:p>
      </dgm:t>
    </dgm:pt>
    <dgm:pt modelId="{CE503BAD-E6DF-4C98-ADF8-EB44F5C2B902}">
      <dgm:prSet phldrT="[Текст]" custT="1"/>
      <dgm:spPr>
        <a:solidFill>
          <a:schemeClr val="bg1"/>
        </a:solidFill>
        <a:ln>
          <a:solidFill>
            <a:srgbClr val="3E2B2E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3E2B2E"/>
              </a:solidFill>
            </a:rPr>
            <a:t>Культурно-смысловой этап</a:t>
          </a:r>
          <a:endParaRPr lang="ru-RU" sz="1600" dirty="0">
            <a:solidFill>
              <a:srgbClr val="3E2B2E"/>
            </a:solidFill>
          </a:endParaRPr>
        </a:p>
      </dgm:t>
    </dgm:pt>
    <dgm:pt modelId="{E6FC4395-D298-48B2-BE30-49FA8457E9A9}" type="parTrans" cxnId="{1720F82B-5512-421A-909B-8EDA601E8B3E}">
      <dgm:prSet/>
      <dgm:spPr/>
      <dgm:t>
        <a:bodyPr/>
        <a:lstStyle/>
        <a:p>
          <a:endParaRPr lang="ru-RU"/>
        </a:p>
      </dgm:t>
    </dgm:pt>
    <dgm:pt modelId="{509C800C-7D29-44DC-B089-C54114F08142}" type="sibTrans" cxnId="{1720F82B-5512-421A-909B-8EDA601E8B3E}">
      <dgm:prSet/>
      <dgm:spPr/>
      <dgm:t>
        <a:bodyPr/>
        <a:lstStyle/>
        <a:p>
          <a:endParaRPr lang="ru-RU"/>
        </a:p>
      </dgm:t>
    </dgm:pt>
    <dgm:pt modelId="{8DCE2B7F-ED28-46DA-9971-EF2B1621989E}">
      <dgm:prSet phldrT="[Текст]" custT="1"/>
      <dgm:spPr>
        <a:solidFill>
          <a:srgbClr val="BCB7AE"/>
        </a:solidFill>
      </dgm:spPr>
      <dgm:t>
        <a:bodyPr/>
        <a:lstStyle/>
        <a:p>
          <a:r>
            <a:rPr lang="ru-RU" sz="1600" b="1" dirty="0" smtClean="0">
              <a:solidFill>
                <a:srgbClr val="3E2B2E"/>
              </a:solidFill>
            </a:rPr>
            <a:t>Культурно-творческий этап</a:t>
          </a:r>
          <a:endParaRPr lang="ru-RU" sz="1600" dirty="0">
            <a:solidFill>
              <a:srgbClr val="3E2B2E"/>
            </a:solidFill>
          </a:endParaRPr>
        </a:p>
      </dgm:t>
    </dgm:pt>
    <dgm:pt modelId="{FA886F68-69AF-4A6D-931D-6943EFE383A9}" type="parTrans" cxnId="{28EF43E9-F8C7-42EB-A18D-F28D06829572}">
      <dgm:prSet/>
      <dgm:spPr/>
      <dgm:t>
        <a:bodyPr/>
        <a:lstStyle/>
        <a:p>
          <a:endParaRPr lang="ru-RU"/>
        </a:p>
      </dgm:t>
    </dgm:pt>
    <dgm:pt modelId="{57D0C43E-D12D-4468-85B3-A985F82A427A}" type="sibTrans" cxnId="{28EF43E9-F8C7-42EB-A18D-F28D06829572}">
      <dgm:prSet/>
      <dgm:spPr/>
      <dgm:t>
        <a:bodyPr/>
        <a:lstStyle/>
        <a:p>
          <a:endParaRPr lang="ru-RU"/>
        </a:p>
      </dgm:t>
    </dgm:pt>
    <dgm:pt modelId="{B6A909BC-A60C-4099-8FC6-733C3DC9ACDD}" type="pres">
      <dgm:prSet presAssocID="{1AEF29CF-CFC6-4D14-84C9-3FE266503BEC}" presName="Name0" presStyleCnt="0">
        <dgm:presLayoutVars>
          <dgm:dir/>
          <dgm:animLvl val="lvl"/>
          <dgm:resizeHandles val="exact"/>
        </dgm:presLayoutVars>
      </dgm:prSet>
      <dgm:spPr/>
    </dgm:pt>
    <dgm:pt modelId="{5BEBC1F7-36EE-43A8-83B1-B56B07148B69}" type="pres">
      <dgm:prSet presAssocID="{36E22071-1DD7-4111-A5B2-9011767130D7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9A11A-D678-457D-B4EB-728A3C289B2B}" type="pres">
      <dgm:prSet presAssocID="{5D728B7C-B9C3-44D7-8EB7-1848F1C290C4}" presName="parTxOnlySpace" presStyleCnt="0"/>
      <dgm:spPr/>
    </dgm:pt>
    <dgm:pt modelId="{496599EC-8E25-4BAE-BDC7-F294DBD9D546}" type="pres">
      <dgm:prSet presAssocID="{CE503BAD-E6DF-4C98-ADF8-EB44F5C2B902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4EF27-F2CF-4AFB-B356-0A489B17E47C}" type="pres">
      <dgm:prSet presAssocID="{509C800C-7D29-44DC-B089-C54114F08142}" presName="parTxOnlySpace" presStyleCnt="0"/>
      <dgm:spPr/>
    </dgm:pt>
    <dgm:pt modelId="{B7920C91-A910-4FA6-A62A-9A56CBC7356D}" type="pres">
      <dgm:prSet presAssocID="{8DCE2B7F-ED28-46DA-9971-EF2B1621989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188EBD-2C4C-4F76-BC6C-7DE78C90E61D}" type="presOf" srcId="{8DCE2B7F-ED28-46DA-9971-EF2B1621989E}" destId="{B7920C91-A910-4FA6-A62A-9A56CBC7356D}" srcOrd="0" destOrd="0" presId="urn:microsoft.com/office/officeart/2005/8/layout/chevron1"/>
    <dgm:cxn modelId="{28EF43E9-F8C7-42EB-A18D-F28D06829572}" srcId="{1AEF29CF-CFC6-4D14-84C9-3FE266503BEC}" destId="{8DCE2B7F-ED28-46DA-9971-EF2B1621989E}" srcOrd="2" destOrd="0" parTransId="{FA886F68-69AF-4A6D-931D-6943EFE383A9}" sibTransId="{57D0C43E-D12D-4468-85B3-A985F82A427A}"/>
    <dgm:cxn modelId="{440A64C7-ABB0-4E89-8A09-EA5198F1E3CE}" srcId="{1AEF29CF-CFC6-4D14-84C9-3FE266503BEC}" destId="{36E22071-1DD7-4111-A5B2-9011767130D7}" srcOrd="0" destOrd="0" parTransId="{D82788DA-C812-4F07-8F4E-9599E7EB3EBE}" sibTransId="{5D728B7C-B9C3-44D7-8EB7-1848F1C290C4}"/>
    <dgm:cxn modelId="{1720F82B-5512-421A-909B-8EDA601E8B3E}" srcId="{1AEF29CF-CFC6-4D14-84C9-3FE266503BEC}" destId="{CE503BAD-E6DF-4C98-ADF8-EB44F5C2B902}" srcOrd="1" destOrd="0" parTransId="{E6FC4395-D298-48B2-BE30-49FA8457E9A9}" sibTransId="{509C800C-7D29-44DC-B089-C54114F08142}"/>
    <dgm:cxn modelId="{6BF47CF8-94BD-49A1-BF64-7FC491F553CA}" type="presOf" srcId="{36E22071-1DD7-4111-A5B2-9011767130D7}" destId="{5BEBC1F7-36EE-43A8-83B1-B56B07148B69}" srcOrd="0" destOrd="0" presId="urn:microsoft.com/office/officeart/2005/8/layout/chevron1"/>
    <dgm:cxn modelId="{BA91E243-8093-446F-9DD0-ED9B801D1105}" type="presOf" srcId="{CE503BAD-E6DF-4C98-ADF8-EB44F5C2B902}" destId="{496599EC-8E25-4BAE-BDC7-F294DBD9D546}" srcOrd="0" destOrd="0" presId="urn:microsoft.com/office/officeart/2005/8/layout/chevron1"/>
    <dgm:cxn modelId="{98D9AEE6-5EB5-4CE4-A9B2-F8FD06537832}" type="presOf" srcId="{1AEF29CF-CFC6-4D14-84C9-3FE266503BEC}" destId="{B6A909BC-A60C-4099-8FC6-733C3DC9ACDD}" srcOrd="0" destOrd="0" presId="urn:microsoft.com/office/officeart/2005/8/layout/chevron1"/>
    <dgm:cxn modelId="{FC3F1DA8-CFD3-47F1-ADEB-7F0AF2403022}" type="presParOf" srcId="{B6A909BC-A60C-4099-8FC6-733C3DC9ACDD}" destId="{5BEBC1F7-36EE-43A8-83B1-B56B07148B69}" srcOrd="0" destOrd="0" presId="urn:microsoft.com/office/officeart/2005/8/layout/chevron1"/>
    <dgm:cxn modelId="{34B98696-F170-4797-90AE-441200BFBFEF}" type="presParOf" srcId="{B6A909BC-A60C-4099-8FC6-733C3DC9ACDD}" destId="{21B9A11A-D678-457D-B4EB-728A3C289B2B}" srcOrd="1" destOrd="0" presId="urn:microsoft.com/office/officeart/2005/8/layout/chevron1"/>
    <dgm:cxn modelId="{6013924D-0E85-4AAA-806E-99D0A5265915}" type="presParOf" srcId="{B6A909BC-A60C-4099-8FC6-733C3DC9ACDD}" destId="{496599EC-8E25-4BAE-BDC7-F294DBD9D546}" srcOrd="2" destOrd="0" presId="urn:microsoft.com/office/officeart/2005/8/layout/chevron1"/>
    <dgm:cxn modelId="{73F64D46-9682-4313-BD73-FF5628E6CCA5}" type="presParOf" srcId="{B6A909BC-A60C-4099-8FC6-733C3DC9ACDD}" destId="{2E34EF27-F2CF-4AFB-B356-0A489B17E47C}" srcOrd="3" destOrd="0" presId="urn:microsoft.com/office/officeart/2005/8/layout/chevron1"/>
    <dgm:cxn modelId="{1E93E1DC-FD48-4381-A8F3-96808F9D9A46}" type="presParOf" srcId="{B6A909BC-A60C-4099-8FC6-733C3DC9ACDD}" destId="{B7920C91-A910-4FA6-A62A-9A56CBC7356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946E2-F723-46F3-B9A5-9BCAD60CC883}">
      <dsp:nvSpPr>
        <dsp:cNvPr id="0" name=""/>
        <dsp:cNvSpPr/>
      </dsp:nvSpPr>
      <dsp:spPr>
        <a:xfrm>
          <a:off x="668645" y="0"/>
          <a:ext cx="5277395" cy="372760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9F197-584E-40F0-9048-9AC6B4D82029}">
      <dsp:nvSpPr>
        <dsp:cNvPr id="0" name=""/>
        <dsp:cNvSpPr/>
      </dsp:nvSpPr>
      <dsp:spPr>
        <a:xfrm>
          <a:off x="763729" y="165244"/>
          <a:ext cx="2413639" cy="157613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 smtClean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0670" y="242185"/>
        <a:ext cx="2259757" cy="1422254"/>
      </dsp:txXfrm>
    </dsp:sp>
    <dsp:sp modelId="{AF53C133-2C6A-43F2-944C-7B2E4B36390A}">
      <dsp:nvSpPr>
        <dsp:cNvPr id="0" name=""/>
        <dsp:cNvSpPr/>
      </dsp:nvSpPr>
      <dsp:spPr>
        <a:xfrm>
          <a:off x="3659378" y="171365"/>
          <a:ext cx="2508171" cy="159839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Аксиологический компонент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коэволюционные ценности в отношениях общества и природы, ориентированные на гармонизацию отношений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7405" y="249392"/>
        <a:ext cx="2352117" cy="1442343"/>
      </dsp:txXfrm>
    </dsp:sp>
    <dsp:sp modelId="{ACD8D037-D309-42E2-8452-7126FCD8E0AB}">
      <dsp:nvSpPr>
        <dsp:cNvPr id="0" name=""/>
        <dsp:cNvSpPr/>
      </dsp:nvSpPr>
      <dsp:spPr>
        <a:xfrm>
          <a:off x="749101" y="1941076"/>
          <a:ext cx="2438033" cy="158275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Праксиологический компонент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Экологическое проектирование,  </a:t>
          </a:r>
          <a:r>
            <a:rPr lang="ru-RU" sz="12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окультуривание,бережливость</a:t>
          </a:r>
          <a:r>
            <a: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гармоничное природопользование</a:t>
          </a:r>
        </a:p>
      </dsp:txBody>
      <dsp:txXfrm>
        <a:off x="826365" y="2018340"/>
        <a:ext cx="2283505" cy="1428228"/>
      </dsp:txXfrm>
    </dsp:sp>
    <dsp:sp modelId="{722E99A2-63A2-4831-8A33-08576AACEDFF}">
      <dsp:nvSpPr>
        <dsp:cNvPr id="0" name=""/>
        <dsp:cNvSpPr/>
      </dsp:nvSpPr>
      <dsp:spPr>
        <a:xfrm>
          <a:off x="3439151" y="1994366"/>
          <a:ext cx="2540318" cy="15572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Гносеологический компонент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200" b="1" kern="1200" dirty="0" err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человековключающие</a:t>
          </a:r>
          <a:r>
            <a:rPr lang="ru-RU" sz="1200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модели познания, что позволяет осмыслить все многообразие взаимоотношений человека «вписанного» в социоприродное окружение различного пространственного ранга.</a:t>
          </a:r>
          <a:endParaRPr lang="ru-RU" sz="1200" b="1" kern="1200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15170" y="2070385"/>
        <a:ext cx="2388280" cy="14052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20C91-A910-4FA6-A62A-9A56CBC7356D}">
      <dsp:nvSpPr>
        <dsp:cNvPr id="0" name=""/>
        <dsp:cNvSpPr/>
      </dsp:nvSpPr>
      <dsp:spPr>
        <a:xfrm>
          <a:off x="1023" y="0"/>
          <a:ext cx="2094875" cy="65613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Компоненты</a:t>
          </a:r>
          <a:r>
            <a:rPr lang="ru-RU" sz="1200" b="1" kern="1200" baseline="0" dirty="0" smtClean="0"/>
            <a:t> экологической культуры</a:t>
          </a:r>
          <a:endParaRPr lang="ru-RU" sz="1200" b="1" kern="1200" dirty="0"/>
        </a:p>
      </dsp:txBody>
      <dsp:txXfrm>
        <a:off x="329090" y="0"/>
        <a:ext cx="1438741" cy="6561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A5E24-E5C5-459E-BD0E-E6C52F2A77E3}">
      <dsp:nvSpPr>
        <dsp:cNvPr id="0" name=""/>
        <dsp:cNvSpPr/>
      </dsp:nvSpPr>
      <dsp:spPr>
        <a:xfrm rot="5400000">
          <a:off x="-129885" y="133156"/>
          <a:ext cx="865905" cy="606133"/>
        </a:xfrm>
        <a:prstGeom prst="chevron">
          <a:avLst/>
        </a:prstGeom>
        <a:solidFill>
          <a:srgbClr val="FF2D2D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 </a:t>
          </a:r>
          <a:endParaRPr lang="ru-RU" sz="3200" kern="1200" dirty="0"/>
        </a:p>
      </dsp:txBody>
      <dsp:txXfrm rot="-5400000">
        <a:off x="2" y="306337"/>
        <a:ext cx="606133" cy="259772"/>
      </dsp:txXfrm>
    </dsp:sp>
    <dsp:sp modelId="{E8D1973E-67FA-4AE9-9CA4-47184C5C146D}">
      <dsp:nvSpPr>
        <dsp:cNvPr id="0" name=""/>
        <dsp:cNvSpPr/>
      </dsp:nvSpPr>
      <dsp:spPr>
        <a:xfrm rot="5400000">
          <a:off x="3693907" y="-3084503"/>
          <a:ext cx="563134" cy="67386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Культурно-ориентированные интегральные ситуации</a:t>
          </a:r>
          <a:endParaRPr lang="ru-RU" sz="2400" kern="1200" dirty="0"/>
        </a:p>
      </dsp:txBody>
      <dsp:txXfrm rot="-5400000">
        <a:off x="606133" y="30761"/>
        <a:ext cx="6711192" cy="508154"/>
      </dsp:txXfrm>
    </dsp:sp>
    <dsp:sp modelId="{615620CD-AB05-4487-9605-D7B04576564B}">
      <dsp:nvSpPr>
        <dsp:cNvPr id="0" name=""/>
        <dsp:cNvSpPr/>
      </dsp:nvSpPr>
      <dsp:spPr>
        <a:xfrm rot="5400000">
          <a:off x="-129885" y="878729"/>
          <a:ext cx="865905" cy="606133"/>
        </a:xfrm>
        <a:prstGeom prst="chevron">
          <a:avLst/>
        </a:prstGeom>
        <a:solidFill>
          <a:srgbClr val="FF2D2D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 </a:t>
          </a:r>
          <a:endParaRPr lang="ru-RU" sz="3200" kern="1200" dirty="0"/>
        </a:p>
      </dsp:txBody>
      <dsp:txXfrm rot="-5400000">
        <a:off x="2" y="1051910"/>
        <a:ext cx="606133" cy="259772"/>
      </dsp:txXfrm>
    </dsp:sp>
    <dsp:sp modelId="{1D4A6049-F9C6-4221-883A-5BA6B86D8474}">
      <dsp:nvSpPr>
        <dsp:cNvPr id="0" name=""/>
        <dsp:cNvSpPr/>
      </dsp:nvSpPr>
      <dsp:spPr>
        <a:xfrm rot="5400000">
          <a:off x="3694055" y="-2191850"/>
          <a:ext cx="562838" cy="67386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Кейс-стадии</a:t>
          </a:r>
          <a:endParaRPr lang="ru-RU" sz="3200" kern="1200" dirty="0"/>
        </a:p>
      </dsp:txBody>
      <dsp:txXfrm rot="-5400000">
        <a:off x="606134" y="923546"/>
        <a:ext cx="6711207" cy="507888"/>
      </dsp:txXfrm>
    </dsp:sp>
    <dsp:sp modelId="{7C084F89-F2BD-44E5-BF93-E397F35863F2}">
      <dsp:nvSpPr>
        <dsp:cNvPr id="0" name=""/>
        <dsp:cNvSpPr/>
      </dsp:nvSpPr>
      <dsp:spPr>
        <a:xfrm rot="5400000">
          <a:off x="-129885" y="1624303"/>
          <a:ext cx="865905" cy="606133"/>
        </a:xfrm>
        <a:prstGeom prst="chevron">
          <a:avLst/>
        </a:prstGeom>
        <a:solidFill>
          <a:srgbClr val="FF2D2D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 </a:t>
          </a:r>
          <a:endParaRPr lang="ru-RU" sz="3200" kern="1200" dirty="0"/>
        </a:p>
      </dsp:txBody>
      <dsp:txXfrm rot="-5400000">
        <a:off x="2" y="1797484"/>
        <a:ext cx="606133" cy="259772"/>
      </dsp:txXfrm>
    </dsp:sp>
    <dsp:sp modelId="{34D99AF8-B4C4-46B5-A955-1052EB7E40F5}">
      <dsp:nvSpPr>
        <dsp:cNvPr id="0" name=""/>
        <dsp:cNvSpPr/>
      </dsp:nvSpPr>
      <dsp:spPr>
        <a:xfrm rot="5400000">
          <a:off x="3694055" y="-1593504"/>
          <a:ext cx="562838" cy="67386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Модульные</a:t>
          </a:r>
          <a:r>
            <a:rPr lang="ru-RU" sz="3200" kern="1200" baseline="0" dirty="0" smtClean="0"/>
            <a:t> технологии</a:t>
          </a:r>
          <a:endParaRPr lang="ru-RU" sz="3200" kern="1200" dirty="0"/>
        </a:p>
      </dsp:txBody>
      <dsp:txXfrm rot="-5400000">
        <a:off x="606134" y="1521892"/>
        <a:ext cx="6711207" cy="507888"/>
      </dsp:txXfrm>
    </dsp:sp>
    <dsp:sp modelId="{FE75109C-349D-4D73-A812-0EF7735BEB67}">
      <dsp:nvSpPr>
        <dsp:cNvPr id="0" name=""/>
        <dsp:cNvSpPr/>
      </dsp:nvSpPr>
      <dsp:spPr>
        <a:xfrm rot="5400000">
          <a:off x="-129885" y="2369877"/>
          <a:ext cx="865905" cy="606133"/>
        </a:xfrm>
        <a:prstGeom prst="chevron">
          <a:avLst/>
        </a:prstGeom>
        <a:solidFill>
          <a:srgbClr val="FF2D2D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 rot="-5400000">
        <a:off x="2" y="2543058"/>
        <a:ext cx="606133" cy="259772"/>
      </dsp:txXfrm>
    </dsp:sp>
    <dsp:sp modelId="{D3209186-3838-446D-9BD5-77DC738A37E3}">
      <dsp:nvSpPr>
        <dsp:cNvPr id="0" name=""/>
        <dsp:cNvSpPr/>
      </dsp:nvSpPr>
      <dsp:spPr>
        <a:xfrm rot="5400000">
          <a:off x="3694055" y="-847930"/>
          <a:ext cx="562838" cy="67386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28600" lvl="1" indent="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Проектные технологии</a:t>
          </a:r>
          <a:endParaRPr lang="ru-RU" sz="3200" kern="1200" dirty="0"/>
        </a:p>
      </dsp:txBody>
      <dsp:txXfrm rot="-5400000">
        <a:off x="606134" y="2267466"/>
        <a:ext cx="6711207" cy="507888"/>
      </dsp:txXfrm>
    </dsp:sp>
    <dsp:sp modelId="{797B7D33-A2CE-4ED9-9C4D-6005EAB28D3F}">
      <dsp:nvSpPr>
        <dsp:cNvPr id="0" name=""/>
        <dsp:cNvSpPr/>
      </dsp:nvSpPr>
      <dsp:spPr>
        <a:xfrm rot="5400000">
          <a:off x="-129885" y="3115450"/>
          <a:ext cx="865905" cy="606133"/>
        </a:xfrm>
        <a:prstGeom prst="chevron">
          <a:avLst/>
        </a:prstGeom>
        <a:solidFill>
          <a:srgbClr val="FF2D2D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 rot="-5400000">
        <a:off x="2" y="3288631"/>
        <a:ext cx="606133" cy="259772"/>
      </dsp:txXfrm>
    </dsp:sp>
    <dsp:sp modelId="{6CDEEE5A-6DF3-4BA8-98DB-61C0607705BB}">
      <dsp:nvSpPr>
        <dsp:cNvPr id="0" name=""/>
        <dsp:cNvSpPr/>
      </dsp:nvSpPr>
      <dsp:spPr>
        <a:xfrm rot="5400000">
          <a:off x="3694055" y="-89354"/>
          <a:ext cx="562838" cy="67386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Коммуникативные технологии</a:t>
          </a:r>
          <a:endParaRPr lang="ru-RU" sz="3200" kern="1200" dirty="0"/>
        </a:p>
      </dsp:txBody>
      <dsp:txXfrm rot="-5400000">
        <a:off x="606134" y="3026042"/>
        <a:ext cx="6711207" cy="5078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C77B7-949E-4FFA-A85F-B7AC9AD68E01}">
      <dsp:nvSpPr>
        <dsp:cNvPr id="0" name=""/>
        <dsp:cNvSpPr/>
      </dsp:nvSpPr>
      <dsp:spPr>
        <a:xfrm rot="5400000">
          <a:off x="419754" y="1108312"/>
          <a:ext cx="1250055" cy="2080063"/>
        </a:xfrm>
        <a:prstGeom prst="corner">
          <a:avLst>
            <a:gd name="adj1" fmla="val 16120"/>
            <a:gd name="adj2" fmla="val 16110"/>
          </a:avLst>
        </a:prstGeom>
        <a:solidFill>
          <a:srgbClr val="3A664C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0DAD11-55C9-4095-995F-F27A649E26AB}">
      <dsp:nvSpPr>
        <dsp:cNvPr id="0" name=""/>
        <dsp:cNvSpPr/>
      </dsp:nvSpPr>
      <dsp:spPr>
        <a:xfrm>
          <a:off x="211088" y="1729803"/>
          <a:ext cx="1877893" cy="1646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Ландшафтные воспитательные практики эстетического познания – пейзаж-образное восприятие</a:t>
          </a:r>
        </a:p>
      </dsp:txBody>
      <dsp:txXfrm>
        <a:off x="211088" y="1729803"/>
        <a:ext cx="1877893" cy="1646083"/>
      </dsp:txXfrm>
    </dsp:sp>
    <dsp:sp modelId="{7381A918-B03C-4F72-8E31-CE6390909D51}">
      <dsp:nvSpPr>
        <dsp:cNvPr id="0" name=""/>
        <dsp:cNvSpPr/>
      </dsp:nvSpPr>
      <dsp:spPr>
        <a:xfrm>
          <a:off x="1734662" y="955175"/>
          <a:ext cx="354319" cy="354319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B6E49-9788-4B69-9401-20A9F1D2ACBF}">
      <dsp:nvSpPr>
        <dsp:cNvPr id="0" name=""/>
        <dsp:cNvSpPr/>
      </dsp:nvSpPr>
      <dsp:spPr>
        <a:xfrm rot="5400000">
          <a:off x="2718662" y="539445"/>
          <a:ext cx="1250055" cy="2080063"/>
        </a:xfrm>
        <a:prstGeom prst="corner">
          <a:avLst>
            <a:gd name="adj1" fmla="val 16120"/>
            <a:gd name="adj2" fmla="val 16110"/>
          </a:avLst>
        </a:prstGeom>
        <a:solidFill>
          <a:srgbClr val="EBE5D9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B2635-8611-4D93-9613-DF5862BB5006}">
      <dsp:nvSpPr>
        <dsp:cNvPr id="0" name=""/>
        <dsp:cNvSpPr/>
      </dsp:nvSpPr>
      <dsp:spPr>
        <a:xfrm>
          <a:off x="2509996" y="1160936"/>
          <a:ext cx="1877893" cy="1646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Ландшафтные воспитательные практики ценностного осмысления-диалог </a:t>
          </a:r>
          <a:endParaRPr lang="ru-RU" sz="1300" b="1" kern="1200" dirty="0"/>
        </a:p>
      </dsp:txBody>
      <dsp:txXfrm>
        <a:off x="2509996" y="1160936"/>
        <a:ext cx="1877893" cy="1646083"/>
      </dsp:txXfrm>
    </dsp:sp>
    <dsp:sp modelId="{157F541A-D6C3-4F3A-9555-A9EB395B2B3C}">
      <dsp:nvSpPr>
        <dsp:cNvPr id="0" name=""/>
        <dsp:cNvSpPr/>
      </dsp:nvSpPr>
      <dsp:spPr>
        <a:xfrm>
          <a:off x="4033570" y="386308"/>
          <a:ext cx="354319" cy="354319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5BE62-C249-4587-A496-52296362B008}">
      <dsp:nvSpPr>
        <dsp:cNvPr id="0" name=""/>
        <dsp:cNvSpPr/>
      </dsp:nvSpPr>
      <dsp:spPr>
        <a:xfrm rot="5400000">
          <a:off x="5017570" y="-29421"/>
          <a:ext cx="1250055" cy="2080063"/>
        </a:xfrm>
        <a:prstGeom prst="corner">
          <a:avLst>
            <a:gd name="adj1" fmla="val 16120"/>
            <a:gd name="adj2" fmla="val 16110"/>
          </a:avLst>
        </a:prstGeom>
        <a:solidFill>
          <a:srgbClr val="BCB7AE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9358C5-8CA7-439A-9BAA-9E7A62D051BD}">
      <dsp:nvSpPr>
        <dsp:cNvPr id="0" name=""/>
        <dsp:cNvSpPr/>
      </dsp:nvSpPr>
      <dsp:spPr>
        <a:xfrm>
          <a:off x="4808904" y="592068"/>
          <a:ext cx="1877893" cy="1646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Ландшафтные воспитательные практики творческо-созидательной деятельности</a:t>
          </a:r>
          <a:endParaRPr lang="ru-RU" sz="1300" kern="1200" dirty="0"/>
        </a:p>
      </dsp:txBody>
      <dsp:txXfrm>
        <a:off x="4808904" y="592068"/>
        <a:ext cx="1877893" cy="16460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BC1F7-36EE-43A8-83B1-B56B07148B69}">
      <dsp:nvSpPr>
        <dsp:cNvPr id="0" name=""/>
        <dsp:cNvSpPr/>
      </dsp:nvSpPr>
      <dsp:spPr>
        <a:xfrm>
          <a:off x="2620" y="0"/>
          <a:ext cx="3192982" cy="543465"/>
        </a:xfrm>
        <a:prstGeom prst="chevron">
          <a:avLst/>
        </a:prstGeom>
        <a:solidFill>
          <a:srgbClr val="EBE5D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3E2B2E"/>
              </a:solidFill>
            </a:rPr>
            <a:t>Культурно-адаптационный этап</a:t>
          </a:r>
          <a:endParaRPr lang="ru-RU" sz="1600" kern="1200" dirty="0">
            <a:solidFill>
              <a:srgbClr val="3E2B2E"/>
            </a:solidFill>
          </a:endParaRPr>
        </a:p>
      </dsp:txBody>
      <dsp:txXfrm>
        <a:off x="274353" y="0"/>
        <a:ext cx="2649517" cy="543465"/>
      </dsp:txXfrm>
    </dsp:sp>
    <dsp:sp modelId="{496599EC-8E25-4BAE-BDC7-F294DBD9D546}">
      <dsp:nvSpPr>
        <dsp:cNvPr id="0" name=""/>
        <dsp:cNvSpPr/>
      </dsp:nvSpPr>
      <dsp:spPr>
        <a:xfrm>
          <a:off x="2876304" y="0"/>
          <a:ext cx="3192982" cy="543465"/>
        </a:xfrm>
        <a:prstGeom prst="chevron">
          <a:avLst/>
        </a:prstGeom>
        <a:solidFill>
          <a:schemeClr val="bg1"/>
        </a:solidFill>
        <a:ln w="25400" cap="flat" cmpd="sng" algn="ctr">
          <a:solidFill>
            <a:srgbClr val="3E2B2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3E2B2E"/>
              </a:solidFill>
            </a:rPr>
            <a:t>Культурно-смысловой этап</a:t>
          </a:r>
          <a:endParaRPr lang="ru-RU" sz="1600" kern="1200" dirty="0">
            <a:solidFill>
              <a:srgbClr val="3E2B2E"/>
            </a:solidFill>
          </a:endParaRPr>
        </a:p>
      </dsp:txBody>
      <dsp:txXfrm>
        <a:off x="3148037" y="0"/>
        <a:ext cx="2649517" cy="543465"/>
      </dsp:txXfrm>
    </dsp:sp>
    <dsp:sp modelId="{B7920C91-A910-4FA6-A62A-9A56CBC7356D}">
      <dsp:nvSpPr>
        <dsp:cNvPr id="0" name=""/>
        <dsp:cNvSpPr/>
      </dsp:nvSpPr>
      <dsp:spPr>
        <a:xfrm>
          <a:off x="5749988" y="0"/>
          <a:ext cx="3192982" cy="543465"/>
        </a:xfrm>
        <a:prstGeom prst="chevron">
          <a:avLst/>
        </a:prstGeom>
        <a:solidFill>
          <a:srgbClr val="BCB7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3E2B2E"/>
              </a:solidFill>
            </a:rPr>
            <a:t>Культурно-творческий этап</a:t>
          </a:r>
          <a:endParaRPr lang="ru-RU" sz="1600" kern="1200" dirty="0">
            <a:solidFill>
              <a:srgbClr val="3E2B2E"/>
            </a:solidFill>
          </a:endParaRPr>
        </a:p>
      </dsp:txBody>
      <dsp:txXfrm>
        <a:off x="6021721" y="0"/>
        <a:ext cx="2649517" cy="543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4804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2c95a0f002_2_53:notes"/>
          <p:cNvSpPr txBox="1">
            <a:spLocks noGrp="1"/>
          </p:cNvSpPr>
          <p:nvPr>
            <p:ph type="body" idx="1"/>
          </p:nvPr>
        </p:nvSpPr>
        <p:spPr>
          <a:xfrm>
            <a:off x="902390" y="4303488"/>
            <a:ext cx="4963142" cy="407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500" tIns="44225" rIns="88500" bIns="44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/>
          </a:p>
        </p:txBody>
      </p:sp>
      <p:sp>
        <p:nvSpPr>
          <p:cNvPr id="110" name="Google Shape;110;g12c95a0f002_2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3538" y="679450"/>
            <a:ext cx="6040437" cy="3397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955170F-2EA9-439D-B171-CB1C8EB97917}" type="slidenum">
              <a:rPr lang="ru-RU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12489-1805-4E05-9F37-1B0D8CF2899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99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ru-R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зависимости от количества блоков в методике выделяется 7 траекторий оценки: 1 комплексная, 3 оптимальных и 3 аспектных.</a:t>
            </a:r>
          </a:p>
          <a:p>
            <a:pPr lvl="0"/>
            <a:r>
              <a:rPr lang="ru-R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Комплексная траектория включает процессуальный, результативный и личностный блоки, все 5 направлений оценки, а также экспертный трек, предполагающий 5 видов оценки; </a:t>
            </a:r>
          </a:p>
          <a:p>
            <a:pPr marL="158750" indent="0">
              <a:buNone/>
            </a:pPr>
            <a:r>
              <a:rPr lang="ru-R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Последующие траектории предполагают дифференцированную оценку.</a:t>
            </a:r>
          </a:p>
          <a:p>
            <a:pPr lvl="0"/>
            <a:r>
              <a:rPr lang="ru-R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траектория № 2 - «Оптимальная РП» включает результативный и процессуальный блоки; </a:t>
            </a:r>
          </a:p>
          <a:p>
            <a:pPr lvl="0"/>
            <a:r>
              <a:rPr lang="ru-R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траектория №3 - «Оптимальная РЛ» содержит результативный и личностный блоки; </a:t>
            </a:r>
          </a:p>
          <a:p>
            <a:pPr lvl="0"/>
            <a:r>
              <a:rPr lang="ru-R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траектория №4 - «Оптимальная ЛП» состоит из процессуального и личностного блоков;</a:t>
            </a:r>
          </a:p>
          <a:p>
            <a:pPr lvl="0"/>
            <a:r>
              <a:rPr lang="ru-R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траектория № 5 - «Результативно-аспектная» содержит результативный блок; </a:t>
            </a:r>
          </a:p>
          <a:p>
            <a:pPr lvl="0"/>
            <a:r>
              <a:rPr lang="ru-R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траектория №6 - «Личностно-аспектная» включает личностный блок; </a:t>
            </a:r>
          </a:p>
          <a:p>
            <a:pPr lvl="0"/>
            <a:r>
              <a:rPr lang="ru-R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траектория №7 - «Процессуально-аспектная» - процессуальный блок.</a:t>
            </a:r>
          </a:p>
          <a:p>
            <a:pPr marL="158750" indent="0">
              <a:buNone/>
            </a:pPr>
            <a:r>
              <a:rPr lang="ru-R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Наряду с указанными блоками данные траектории предполагают различные вариации количества направлений и экспертных треков в зависимости от запросов и потребностей инициаторов оценки.</a:t>
            </a:r>
          </a:p>
          <a:p>
            <a:pPr marL="158750" indent="0">
              <a:buNone/>
            </a:pPr>
            <a:r>
              <a:rPr lang="ru-R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	Методика предполагает автоматизированную систему подсчёта результатов. В настоящее время ведем разработка онлайн-сервиса «Оценка эффективности деятельности классного руководителя».  Данный сервис позволит не только установить уровень эффективности деятельности классного руководителя, но и определить имеющиеся «проблемные точки» и зоны роста, что в дальнейшем может выступить базой для разработки траектории его профессионально-личностного развития, определяющей возможные пути и ориентиры его будущего развития. </a:t>
            </a:r>
          </a:p>
          <a:p>
            <a:pPr marL="158750" indent="0">
              <a:buNone/>
            </a:pPr>
            <a:r>
              <a:rPr lang="ru-R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	Таким образом, фактором устойчивости созданной методики является её комплексность, целостность, сочетание возможности как комплексной, так и дифференцированной оценки. </a:t>
            </a:r>
          </a:p>
          <a:p>
            <a:r>
              <a:rPr lang="ru-R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80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2c95a0f002_2_53:notes"/>
          <p:cNvSpPr txBox="1">
            <a:spLocks noGrp="1"/>
          </p:cNvSpPr>
          <p:nvPr>
            <p:ph type="body" idx="1"/>
          </p:nvPr>
        </p:nvSpPr>
        <p:spPr>
          <a:xfrm>
            <a:off x="902390" y="4303488"/>
            <a:ext cx="4963142" cy="407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500" tIns="44225" rIns="88500" bIns="44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/>
          </a:p>
        </p:txBody>
      </p:sp>
      <p:sp>
        <p:nvSpPr>
          <p:cNvPr id="110" name="Google Shape;110;g12c95a0f002_2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3538" y="679450"/>
            <a:ext cx="6040437" cy="3397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338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041588" cy="204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041588" cy="204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9" cy="39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9" cy="39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67" cy="84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9" cy="39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67" cy="572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79" cy="3416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79" cy="3416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9" cy="39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67" cy="572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9" cy="39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9" cy="39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713" cy="4090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9" cy="39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/>
          <p:nvPr/>
        </p:nvSpPr>
        <p:spPr>
          <a:xfrm>
            <a:off x="4572000" y="-125"/>
            <a:ext cx="4571932" cy="51433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2" cy="148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2" cy="123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6960" cy="369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9" cy="39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798" cy="60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9" cy="39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567" cy="1963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67" cy="130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9" cy="39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и объект">
  <p:cSld name="1_Заголовок и объект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5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87405" y="96068"/>
            <a:ext cx="559887" cy="65056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5"/>
          <p:cNvSpPr txBox="1"/>
          <p:nvPr/>
        </p:nvSpPr>
        <p:spPr>
          <a:xfrm>
            <a:off x="8518717" y="4815492"/>
            <a:ext cx="551841" cy="282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2BC"/>
              </a:buClr>
              <a:buSzPts val="1200"/>
              <a:buFont typeface="Arial"/>
              <a:buNone/>
            </a:pPr>
            <a:fld id="{00000000-1234-1234-1234-123412341234}" type="slidenum">
              <a:rPr lang="ru" sz="1200" b="0" i="0" u="none" strike="noStrike" cap="none">
                <a:solidFill>
                  <a:srgbClr val="0072B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0072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25"/>
          <p:cNvCxnSpPr/>
          <p:nvPr/>
        </p:nvCxnSpPr>
        <p:spPr>
          <a:xfrm>
            <a:off x="0" y="838200"/>
            <a:ext cx="1393384" cy="0"/>
          </a:xfrm>
          <a:prstGeom prst="straightConnector1">
            <a:avLst/>
          </a:prstGeom>
          <a:noFill/>
          <a:ln w="76200" cap="flat" cmpd="sng">
            <a:solidFill>
              <a:srgbClr val="0072B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882AD2-CAFE-4B8B-B629-E60D3FB39C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415655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B7CC-0974-4508-A061-06B367D2B741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9994-7CF3-405C-A480-901307C07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122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67" cy="572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67" cy="3416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9" cy="39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4" r:id="rId12"/>
    <p:sldLayoutId id="214748367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4600" y="1"/>
            <a:ext cx="9328598" cy="516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9397" y="131249"/>
            <a:ext cx="1305206" cy="84666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7"/>
          <p:cNvSpPr txBox="1"/>
          <p:nvPr/>
        </p:nvSpPr>
        <p:spPr>
          <a:xfrm>
            <a:off x="1090569" y="1377076"/>
            <a:ext cx="7642369" cy="344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375" rIns="0" bIns="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экологической культуры на основе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ландшафтно-средового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подхода в эколого-географическом образовании в школе 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вузе</a:t>
            </a:r>
          </a:p>
          <a:p>
            <a:pPr lvl="0" algn="ctr">
              <a:lnSpc>
                <a:spcPct val="90000"/>
              </a:lnSpc>
              <a:buClr>
                <a:schemeClr val="dk1"/>
              </a:buClr>
              <a:buSzPts val="2800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buClr>
                <a:schemeClr val="dk1"/>
              </a:buClr>
              <a:buSzPts val="2800"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buClr>
                <a:schemeClr val="dk1"/>
              </a:buClr>
              <a:buSzPts val="2800"/>
            </a:pPr>
            <a:endParaRPr lang="ru-RU" sz="1000" b="1" dirty="0" smtClean="0">
              <a:solidFill>
                <a:srgbClr val="3E2B2E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>
              <a:buClrTx/>
            </a:pPr>
            <a:r>
              <a:rPr lang="ru-RU" sz="18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Винокурова </a:t>
            </a:r>
            <a:r>
              <a:rPr lang="ru-RU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Н.Ф. </a:t>
            </a:r>
            <a:r>
              <a:rPr lang="ru-RU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lang="ru-RU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д.п.н</a:t>
            </a:r>
            <a:r>
              <a:rPr lang="ru-RU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., </a:t>
            </a:r>
            <a:r>
              <a:rPr lang="ru-RU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 </a:t>
            </a:r>
            <a:r>
              <a:rPr lang="ru-RU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Нижегородского государственного педагогического университета им. К. Минина</a:t>
            </a:r>
          </a:p>
          <a:p>
            <a:pPr lvl="0" algn="ctr">
              <a:lnSpc>
                <a:spcPct val="90000"/>
              </a:lnSpc>
              <a:buClr>
                <a:schemeClr val="dk1"/>
              </a:buClr>
              <a:buSzPts val="2800"/>
            </a:pPr>
            <a:endParaRPr lang="ru-RU" sz="1000" b="1" dirty="0" smtClean="0">
              <a:solidFill>
                <a:srgbClr val="3E2B2E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r">
              <a:lnSpc>
                <a:spcPct val="90000"/>
              </a:lnSpc>
              <a:buClr>
                <a:schemeClr val="dk1"/>
              </a:buClr>
              <a:buSzPts val="2800"/>
            </a:pPr>
            <a:endParaRPr lang="ru-RU" sz="1600" b="1" dirty="0">
              <a:solidFill>
                <a:srgbClr val="3E2B2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5" name="Google Shape;115;p27"/>
          <p:cNvSpPr/>
          <p:nvPr/>
        </p:nvSpPr>
        <p:spPr>
          <a:xfrm>
            <a:off x="3608550" y="4602075"/>
            <a:ext cx="19269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>
                <a:solidFill>
                  <a:srgbClr val="3D2B2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Нижний Новгород</a:t>
            </a:r>
            <a:r>
              <a:rPr lang="ru" sz="1000" b="0" i="0" u="none" strike="noStrike" cap="none">
                <a:solidFill>
                  <a:srgbClr val="3D2B2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2022 г.</a:t>
            </a:r>
            <a:endParaRPr sz="1000" b="0" i="0" u="none" strike="noStrike" cap="none">
              <a:solidFill>
                <a:srgbClr val="3D2B2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6" name="Google Shape;116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84600" y="0"/>
            <a:ext cx="99121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1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75" name="Подзаголовок 2"/>
          <p:cNvSpPr txBox="1">
            <a:spLocks noChangeArrowheads="1"/>
          </p:cNvSpPr>
          <p:nvPr/>
        </p:nvSpPr>
        <p:spPr bwMode="auto">
          <a:xfrm>
            <a:off x="205392" y="10651"/>
            <a:ext cx="8303419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4289" tIns="34290" rIns="34289" bIns="34290"/>
          <a:lstStyle>
            <a:lvl1pPr>
              <a:defRPr sz="28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defRPr sz="28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defRPr sz="28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defRPr sz="28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defRPr sz="28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ts val="750"/>
              </a:spcBef>
            </a:pPr>
            <a:r>
              <a:rPr lang="ru-RU" altLang="ru-RU" sz="1800" b="1" dirty="0" smtClean="0">
                <a:solidFill>
                  <a:srgbClr val="3E2B2E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Ландшафтно-</a:t>
            </a:r>
            <a:r>
              <a:rPr lang="ru-RU" altLang="ru-RU" sz="1800" b="1" dirty="0" err="1" smtClean="0">
                <a:solidFill>
                  <a:srgbClr val="3E2B2E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средовый</a:t>
            </a:r>
            <a:r>
              <a:rPr lang="ru-RU" altLang="ru-RU" sz="1800" b="1" dirty="0" smtClean="0">
                <a:solidFill>
                  <a:srgbClr val="3E2B2E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 подход</a:t>
            </a:r>
            <a:endParaRPr lang="ru-RU" altLang="ru-RU" sz="1800" b="1" dirty="0">
              <a:solidFill>
                <a:srgbClr val="3E2B2E"/>
              </a:solidFill>
              <a:latin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28676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723710" y="4668442"/>
            <a:ext cx="142875" cy="230981"/>
          </a:xfrm>
          <a:noFill/>
        </p:spPr>
        <p:txBody>
          <a:bodyPr/>
          <a:lstStyle>
            <a:lvl1pPr>
              <a:defRPr sz="21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557213" indent="-214313">
              <a:defRPr sz="21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2pPr>
            <a:lvl3pPr marL="857250" indent="-171450">
              <a:defRPr sz="21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3pPr>
            <a:lvl4pPr marL="1200150" indent="-171450">
              <a:defRPr sz="21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4pPr>
            <a:lvl5pPr marL="1543050" indent="-171450">
              <a:defRPr sz="21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5pPr>
            <a:lvl6pPr marL="1885950" indent="-171450" eaLnBrk="0" fontAlgn="base" hangingPunct="0">
              <a:spcAft>
                <a:spcPct val="0"/>
              </a:spcAft>
              <a:buFont typeface="Arial" charset="0"/>
              <a:defRPr sz="21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6pPr>
            <a:lvl7pPr marL="2228850" indent="-171450" eaLnBrk="0" fontAlgn="base" hangingPunct="0">
              <a:spcAft>
                <a:spcPct val="0"/>
              </a:spcAft>
              <a:buFont typeface="Arial" charset="0"/>
              <a:defRPr sz="21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7pPr>
            <a:lvl8pPr marL="2571750" indent="-171450" eaLnBrk="0" fontAlgn="base" hangingPunct="0">
              <a:spcAft>
                <a:spcPct val="0"/>
              </a:spcAft>
              <a:buFont typeface="Arial" charset="0"/>
              <a:defRPr sz="21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8pPr>
            <a:lvl9pPr marL="2914650" indent="-171450" eaLnBrk="0" fontAlgn="base" hangingPunct="0">
              <a:spcAft>
                <a:spcPct val="0"/>
              </a:spcAft>
              <a:buFont typeface="Arial" charset="0"/>
              <a:defRPr sz="21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fld id="{C577A309-7768-4796-B898-19D2D89A9EA3}" type="slidenum">
              <a:rPr lang="ru-RU" altLang="ru-RU" sz="1100">
                <a:solidFill>
                  <a:srgbClr val="FFFFFF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pPr/>
              <a:t>10</a:t>
            </a:fld>
            <a:endParaRPr lang="ru-RU" altLang="ru-RU" sz="1100">
              <a:solidFill>
                <a:srgbClr val="FFFFFF"/>
              </a:solidFill>
              <a:latin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grpSp>
        <p:nvGrpSpPr>
          <p:cNvPr id="28677" name="Группа 3"/>
          <p:cNvGrpSpPr>
            <a:grpSpLocks/>
          </p:cNvGrpSpPr>
          <p:nvPr/>
        </p:nvGrpSpPr>
        <p:grpSpPr bwMode="auto">
          <a:xfrm>
            <a:off x="215503" y="435882"/>
            <a:ext cx="8712994" cy="4232561"/>
            <a:chOff x="185830" y="609445"/>
            <a:chExt cx="11618685" cy="5643962"/>
          </a:xfrm>
        </p:grpSpPr>
        <p:grpSp>
          <p:nvGrpSpPr>
            <p:cNvPr id="28678" name="Группа 2"/>
            <p:cNvGrpSpPr>
              <a:grpSpLocks/>
            </p:cNvGrpSpPr>
            <p:nvPr/>
          </p:nvGrpSpPr>
          <p:grpSpPr bwMode="auto">
            <a:xfrm>
              <a:off x="478362" y="1456930"/>
              <a:ext cx="10581015" cy="4796477"/>
              <a:chOff x="501937" y="958719"/>
              <a:chExt cx="10581015" cy="4796477"/>
            </a:xfrm>
          </p:grpSpPr>
          <p:sp>
            <p:nvSpPr>
              <p:cNvPr id="8" name="Скругленный прямоугольник 4"/>
              <p:cNvSpPr/>
              <p:nvPr/>
            </p:nvSpPr>
            <p:spPr>
              <a:xfrm>
                <a:off x="578084" y="2136999"/>
                <a:ext cx="10308200" cy="733060"/>
              </a:xfrm>
              <a:custGeom>
                <a:avLst>
                  <a:gd name="f10" fmla="val 360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3600"/>
                  <a:gd name="f11" fmla="abs f4"/>
                  <a:gd name="f12" fmla="abs f5"/>
                  <a:gd name="f13" fmla="abs f6"/>
                  <a:gd name="f14" fmla="*/ f8 1 180"/>
                  <a:gd name="f15" fmla="val f10"/>
                  <a:gd name="f16" fmla="+- 0 0 f2"/>
                  <a:gd name="f17" fmla="?: f11 f4 1"/>
                  <a:gd name="f18" fmla="?: f12 f5 1"/>
                  <a:gd name="f19" fmla="?: f13 f6 1"/>
                  <a:gd name="f20" fmla="*/ f9 f14 1"/>
                  <a:gd name="f21" fmla="+- f7 f15 0"/>
                  <a:gd name="f22" fmla="*/ f17 1 21600"/>
                  <a:gd name="f23" fmla="*/ f18 1 21600"/>
                  <a:gd name="f24" fmla="*/ 21600 f17 1"/>
                  <a:gd name="f25" fmla="*/ 21600 f18 1"/>
                  <a:gd name="f26" fmla="+- 0 0 f20"/>
                  <a:gd name="f27" fmla="+- f7 0 f21"/>
                  <a:gd name="f28" fmla="+- f21 0 f7"/>
                  <a:gd name="f29" fmla="min f23 f22"/>
                  <a:gd name="f30" fmla="*/ f24 1 f19"/>
                  <a:gd name="f31" fmla="*/ f25 1 f19"/>
                  <a:gd name="f32" fmla="*/ f26 f1 1"/>
                  <a:gd name="f33" fmla="abs f27"/>
                  <a:gd name="f34" fmla="abs f28"/>
                  <a:gd name="f35" fmla="?: f27 f16 f2"/>
                  <a:gd name="f36" fmla="?: f27 f2 f16"/>
                  <a:gd name="f37" fmla="?: f27 f3 f2"/>
                  <a:gd name="f38" fmla="?: f27 f2 f3"/>
                  <a:gd name="f39" fmla="?: f28 f16 f2"/>
                  <a:gd name="f40" fmla="?: f28 f2 f16"/>
                  <a:gd name="f41" fmla="?: f27 0 f1"/>
                  <a:gd name="f42" fmla="?: f27 f1 0"/>
                  <a:gd name="f43" fmla="val f30"/>
                  <a:gd name="f44" fmla="val f31"/>
                  <a:gd name="f45" fmla="*/ f32 1 f8"/>
                  <a:gd name="f46" fmla="?: f27 f38 f37"/>
                  <a:gd name="f47" fmla="?: f27 f37 f38"/>
                  <a:gd name="f48" fmla="?: f28 f36 f35"/>
                  <a:gd name="f49" fmla="*/ f21 f29 1"/>
                  <a:gd name="f50" fmla="*/ f7 f29 1"/>
                  <a:gd name="f51" fmla="*/ f33 f29 1"/>
                  <a:gd name="f52" fmla="*/ f34 f29 1"/>
                  <a:gd name="f53" fmla="+- f44 0 f15"/>
                  <a:gd name="f54" fmla="+- f43 0 f15"/>
                  <a:gd name="f55" fmla="+- f45 0 f2"/>
                  <a:gd name="f56" fmla="?: f28 f47 f46"/>
                  <a:gd name="f57" fmla="*/ f44 f29 1"/>
                  <a:gd name="f58" fmla="*/ f43 f29 1"/>
                  <a:gd name="f59" fmla="+- f55 f2 0"/>
                  <a:gd name="f60" fmla="+- f44 0 f53"/>
                  <a:gd name="f61" fmla="+- f43 0 f54"/>
                  <a:gd name="f62" fmla="+- f53 0 f44"/>
                  <a:gd name="f63" fmla="+- f54 0 f43"/>
                  <a:gd name="f64" fmla="*/ f53 f29 1"/>
                  <a:gd name="f65" fmla="*/ f54 f29 1"/>
                  <a:gd name="f66" fmla="*/ f59 f8 1"/>
                  <a:gd name="f67" fmla="abs f60"/>
                  <a:gd name="f68" fmla="?: f60 0 f1"/>
                  <a:gd name="f69" fmla="?: f60 f1 0"/>
                  <a:gd name="f70" fmla="?: f60 f39 f40"/>
                  <a:gd name="f71" fmla="abs f61"/>
                  <a:gd name="f72" fmla="abs f62"/>
                  <a:gd name="f73" fmla="?: f61 f16 f2"/>
                  <a:gd name="f74" fmla="?: f61 f2 f16"/>
                  <a:gd name="f75" fmla="?: f61 f3 f2"/>
                  <a:gd name="f76" fmla="?: f61 f2 f3"/>
                  <a:gd name="f77" fmla="abs f63"/>
                  <a:gd name="f78" fmla="?: f63 f16 f2"/>
                  <a:gd name="f79" fmla="?: f63 f2 f16"/>
                  <a:gd name="f80" fmla="?: f63 f42 f41"/>
                  <a:gd name="f81" fmla="?: f63 f41 f42"/>
                  <a:gd name="f82" fmla="*/ f66 1 f1"/>
                  <a:gd name="f83" fmla="?: f28 f69 f68"/>
                  <a:gd name="f84" fmla="?: f28 f68 f69"/>
                  <a:gd name="f85" fmla="?: f61 f76 f75"/>
                  <a:gd name="f86" fmla="?: f61 f75 f76"/>
                  <a:gd name="f87" fmla="?: f62 f74 f73"/>
                  <a:gd name="f88" fmla="?: f27 f80 f81"/>
                  <a:gd name="f89" fmla="?: f27 f78 f79"/>
                  <a:gd name="f90" fmla="*/ f67 f29 1"/>
                  <a:gd name="f91" fmla="*/ f71 f29 1"/>
                  <a:gd name="f92" fmla="*/ f72 f29 1"/>
                  <a:gd name="f93" fmla="*/ f77 f29 1"/>
                  <a:gd name="f94" fmla="+- 0 0 f82"/>
                  <a:gd name="f95" fmla="?: f60 f83 f84"/>
                  <a:gd name="f96" fmla="?: f62 f86 f85"/>
                  <a:gd name="f97" fmla="+- 0 0 f94"/>
                  <a:gd name="f98" fmla="*/ f97 f1 1"/>
                  <a:gd name="f99" fmla="*/ f98 1 f8"/>
                  <a:gd name="f100" fmla="+- f99 0 f2"/>
                  <a:gd name="f101" fmla="cos 1 f100"/>
                  <a:gd name="f102" fmla="+- 0 0 f101"/>
                  <a:gd name="f103" fmla="+- 0 0 f102"/>
                  <a:gd name="f104" fmla="val f103"/>
                  <a:gd name="f105" fmla="+- 0 0 f104"/>
                  <a:gd name="f106" fmla="*/ f15 f105 1"/>
                  <a:gd name="f107" fmla="*/ f106 3163 1"/>
                  <a:gd name="f108" fmla="*/ f107 1 7636"/>
                  <a:gd name="f109" fmla="+- f7 f108 0"/>
                  <a:gd name="f110" fmla="+- f43 0 f108"/>
                  <a:gd name="f111" fmla="+- f44 0 f108"/>
                  <a:gd name="f112" fmla="*/ f109 f29 1"/>
                  <a:gd name="f113" fmla="*/ f110 f29 1"/>
                  <a:gd name="f114" fmla="*/ f111 f2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2" t="f112" r="f113" b="f114"/>
                <a:pathLst>
                  <a:path>
                    <a:moveTo>
                      <a:pt x="f49" y="f50"/>
                    </a:moveTo>
                    <a:arcTo wR="f51" hR="f52" stAng="f56" swAng="f48"/>
                    <a:lnTo>
                      <a:pt x="f50" y="f64"/>
                    </a:lnTo>
                    <a:arcTo wR="f52" hR="f90" stAng="f95" swAng="f70"/>
                    <a:lnTo>
                      <a:pt x="f65" y="f57"/>
                    </a:lnTo>
                    <a:arcTo wR="f91" hR="f92" stAng="f96" swAng="f87"/>
                    <a:lnTo>
                      <a:pt x="f58" y="f49"/>
                    </a:lnTo>
                    <a:arcTo wR="f93" hR="f51" stAng="f88" swAng="f89"/>
                    <a:close/>
                  </a:path>
                </a:pathLst>
              </a:custGeom>
              <a:solidFill>
                <a:srgbClr val="FBF7F3"/>
              </a:solidFill>
              <a:ln w="25402">
                <a:solidFill>
                  <a:srgbClr val="3E2B2E"/>
                </a:solidFill>
                <a:prstDash val="solid"/>
              </a:ln>
            </p:spPr>
            <p:txBody>
              <a:bodyPr anchor="ctr" anchorCtr="1"/>
              <a:lstStyle/>
              <a:p>
                <a:r>
                  <a:rPr lang="ru-RU" dirty="0" smtClean="0"/>
                  <a:t>Реализация </a:t>
                </a:r>
                <a:r>
                  <a:rPr lang="ru-RU" dirty="0"/>
                  <a:t>идеи взаимообусловленного изменение личностных качеств и качеств вмещающего ландшафта.  </a:t>
                </a: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501939" y="3376996"/>
                <a:ext cx="10581013" cy="1129325"/>
              </a:xfrm>
              <a:custGeom>
                <a:avLst>
                  <a:gd name="f10" fmla="val 360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3600"/>
                  <a:gd name="f11" fmla="abs f4"/>
                  <a:gd name="f12" fmla="abs f5"/>
                  <a:gd name="f13" fmla="abs f6"/>
                  <a:gd name="f14" fmla="*/ f8 1 180"/>
                  <a:gd name="f15" fmla="val f10"/>
                  <a:gd name="f16" fmla="+- 0 0 f2"/>
                  <a:gd name="f17" fmla="?: f11 f4 1"/>
                  <a:gd name="f18" fmla="?: f12 f5 1"/>
                  <a:gd name="f19" fmla="?: f13 f6 1"/>
                  <a:gd name="f20" fmla="*/ f9 f14 1"/>
                  <a:gd name="f21" fmla="+- f7 f15 0"/>
                  <a:gd name="f22" fmla="*/ f17 1 21600"/>
                  <a:gd name="f23" fmla="*/ f18 1 21600"/>
                  <a:gd name="f24" fmla="*/ 21600 f17 1"/>
                  <a:gd name="f25" fmla="*/ 21600 f18 1"/>
                  <a:gd name="f26" fmla="+- 0 0 f20"/>
                  <a:gd name="f27" fmla="+- f7 0 f21"/>
                  <a:gd name="f28" fmla="+- f21 0 f7"/>
                  <a:gd name="f29" fmla="min f23 f22"/>
                  <a:gd name="f30" fmla="*/ f24 1 f19"/>
                  <a:gd name="f31" fmla="*/ f25 1 f19"/>
                  <a:gd name="f32" fmla="*/ f26 f1 1"/>
                  <a:gd name="f33" fmla="abs f27"/>
                  <a:gd name="f34" fmla="abs f28"/>
                  <a:gd name="f35" fmla="?: f27 f16 f2"/>
                  <a:gd name="f36" fmla="?: f27 f2 f16"/>
                  <a:gd name="f37" fmla="?: f27 f3 f2"/>
                  <a:gd name="f38" fmla="?: f27 f2 f3"/>
                  <a:gd name="f39" fmla="?: f28 f16 f2"/>
                  <a:gd name="f40" fmla="?: f28 f2 f16"/>
                  <a:gd name="f41" fmla="?: f27 0 f1"/>
                  <a:gd name="f42" fmla="?: f27 f1 0"/>
                  <a:gd name="f43" fmla="val f30"/>
                  <a:gd name="f44" fmla="val f31"/>
                  <a:gd name="f45" fmla="*/ f32 1 f8"/>
                  <a:gd name="f46" fmla="?: f27 f38 f37"/>
                  <a:gd name="f47" fmla="?: f27 f37 f38"/>
                  <a:gd name="f48" fmla="?: f28 f36 f35"/>
                  <a:gd name="f49" fmla="*/ f21 f29 1"/>
                  <a:gd name="f50" fmla="*/ f7 f29 1"/>
                  <a:gd name="f51" fmla="*/ f33 f29 1"/>
                  <a:gd name="f52" fmla="*/ f34 f29 1"/>
                  <a:gd name="f53" fmla="+- f44 0 f15"/>
                  <a:gd name="f54" fmla="+- f43 0 f15"/>
                  <a:gd name="f55" fmla="+- f45 0 f2"/>
                  <a:gd name="f56" fmla="?: f28 f47 f46"/>
                  <a:gd name="f57" fmla="*/ f44 f29 1"/>
                  <a:gd name="f58" fmla="*/ f43 f29 1"/>
                  <a:gd name="f59" fmla="+- f55 f2 0"/>
                  <a:gd name="f60" fmla="+- f44 0 f53"/>
                  <a:gd name="f61" fmla="+- f43 0 f54"/>
                  <a:gd name="f62" fmla="+- f53 0 f44"/>
                  <a:gd name="f63" fmla="+- f54 0 f43"/>
                  <a:gd name="f64" fmla="*/ f53 f29 1"/>
                  <a:gd name="f65" fmla="*/ f54 f29 1"/>
                  <a:gd name="f66" fmla="*/ f59 f8 1"/>
                  <a:gd name="f67" fmla="abs f60"/>
                  <a:gd name="f68" fmla="?: f60 0 f1"/>
                  <a:gd name="f69" fmla="?: f60 f1 0"/>
                  <a:gd name="f70" fmla="?: f60 f39 f40"/>
                  <a:gd name="f71" fmla="abs f61"/>
                  <a:gd name="f72" fmla="abs f62"/>
                  <a:gd name="f73" fmla="?: f61 f16 f2"/>
                  <a:gd name="f74" fmla="?: f61 f2 f16"/>
                  <a:gd name="f75" fmla="?: f61 f3 f2"/>
                  <a:gd name="f76" fmla="?: f61 f2 f3"/>
                  <a:gd name="f77" fmla="abs f63"/>
                  <a:gd name="f78" fmla="?: f63 f16 f2"/>
                  <a:gd name="f79" fmla="?: f63 f2 f16"/>
                  <a:gd name="f80" fmla="?: f63 f42 f41"/>
                  <a:gd name="f81" fmla="?: f63 f41 f42"/>
                  <a:gd name="f82" fmla="*/ f66 1 f1"/>
                  <a:gd name="f83" fmla="?: f28 f69 f68"/>
                  <a:gd name="f84" fmla="?: f28 f68 f69"/>
                  <a:gd name="f85" fmla="?: f61 f76 f75"/>
                  <a:gd name="f86" fmla="?: f61 f75 f76"/>
                  <a:gd name="f87" fmla="?: f62 f74 f73"/>
                  <a:gd name="f88" fmla="?: f27 f80 f81"/>
                  <a:gd name="f89" fmla="?: f27 f78 f79"/>
                  <a:gd name="f90" fmla="*/ f67 f29 1"/>
                  <a:gd name="f91" fmla="*/ f71 f29 1"/>
                  <a:gd name="f92" fmla="*/ f72 f29 1"/>
                  <a:gd name="f93" fmla="*/ f77 f29 1"/>
                  <a:gd name="f94" fmla="+- 0 0 f82"/>
                  <a:gd name="f95" fmla="?: f60 f83 f84"/>
                  <a:gd name="f96" fmla="?: f62 f86 f85"/>
                  <a:gd name="f97" fmla="+- 0 0 f94"/>
                  <a:gd name="f98" fmla="*/ f97 f1 1"/>
                  <a:gd name="f99" fmla="*/ f98 1 f8"/>
                  <a:gd name="f100" fmla="+- f99 0 f2"/>
                  <a:gd name="f101" fmla="cos 1 f100"/>
                  <a:gd name="f102" fmla="+- 0 0 f101"/>
                  <a:gd name="f103" fmla="+- 0 0 f102"/>
                  <a:gd name="f104" fmla="val f103"/>
                  <a:gd name="f105" fmla="+- 0 0 f104"/>
                  <a:gd name="f106" fmla="*/ f15 f105 1"/>
                  <a:gd name="f107" fmla="*/ f106 3163 1"/>
                  <a:gd name="f108" fmla="*/ f107 1 7636"/>
                  <a:gd name="f109" fmla="+- f7 f108 0"/>
                  <a:gd name="f110" fmla="+- f43 0 f108"/>
                  <a:gd name="f111" fmla="+- f44 0 f108"/>
                  <a:gd name="f112" fmla="*/ f109 f29 1"/>
                  <a:gd name="f113" fmla="*/ f110 f29 1"/>
                  <a:gd name="f114" fmla="*/ f111 f2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2" t="f112" r="f113" b="f114"/>
                <a:pathLst>
                  <a:path>
                    <a:moveTo>
                      <a:pt x="f49" y="f50"/>
                    </a:moveTo>
                    <a:arcTo wR="f51" hR="f52" stAng="f56" swAng="f48"/>
                    <a:lnTo>
                      <a:pt x="f50" y="f64"/>
                    </a:lnTo>
                    <a:arcTo wR="f52" hR="f90" stAng="f95" swAng="f70"/>
                    <a:lnTo>
                      <a:pt x="f65" y="f57"/>
                    </a:lnTo>
                    <a:arcTo wR="f91" hR="f92" stAng="f96" swAng="f87"/>
                    <a:lnTo>
                      <a:pt x="f58" y="f49"/>
                    </a:lnTo>
                    <a:arcTo wR="f93" hR="f51" stAng="f88" swAng="f89"/>
                    <a:close/>
                  </a:path>
                </a:pathLst>
              </a:custGeom>
              <a:solidFill>
                <a:schemeClr val="bg1"/>
              </a:solidFill>
              <a:ln w="25402">
                <a:solidFill>
                  <a:srgbClr val="3A664C"/>
                </a:solidFill>
                <a:prstDash val="solid"/>
              </a:ln>
            </p:spPr>
            <p:txBody>
              <a:bodyPr anchor="ctr" anchorCtr="1"/>
              <a:lstStyle/>
              <a:p>
                <a:pPr algn="ctr" eaLnBrk="1" hangingPunct="1"/>
                <a:endParaRPr lang="ru-RU" altLang="ru-RU" dirty="0"/>
              </a:p>
            </p:txBody>
          </p:sp>
          <p:sp>
            <p:nvSpPr>
              <p:cNvPr id="10" name="Скругленный прямоугольник 9"/>
              <p:cNvSpPr/>
              <p:nvPr/>
            </p:nvSpPr>
            <p:spPr>
              <a:xfrm>
                <a:off x="540011" y="958719"/>
                <a:ext cx="10504867" cy="824445"/>
              </a:xfrm>
              <a:custGeom>
                <a:avLst>
                  <a:gd name="f10" fmla="val 360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3600"/>
                  <a:gd name="f11" fmla="abs f4"/>
                  <a:gd name="f12" fmla="abs f5"/>
                  <a:gd name="f13" fmla="abs f6"/>
                  <a:gd name="f14" fmla="*/ f8 1 180"/>
                  <a:gd name="f15" fmla="val f10"/>
                  <a:gd name="f16" fmla="+- 0 0 f2"/>
                  <a:gd name="f17" fmla="?: f11 f4 1"/>
                  <a:gd name="f18" fmla="?: f12 f5 1"/>
                  <a:gd name="f19" fmla="?: f13 f6 1"/>
                  <a:gd name="f20" fmla="*/ f9 f14 1"/>
                  <a:gd name="f21" fmla="+- f7 f15 0"/>
                  <a:gd name="f22" fmla="*/ f17 1 21600"/>
                  <a:gd name="f23" fmla="*/ f18 1 21600"/>
                  <a:gd name="f24" fmla="*/ 21600 f17 1"/>
                  <a:gd name="f25" fmla="*/ 21600 f18 1"/>
                  <a:gd name="f26" fmla="+- 0 0 f20"/>
                  <a:gd name="f27" fmla="+- f7 0 f21"/>
                  <a:gd name="f28" fmla="+- f21 0 f7"/>
                  <a:gd name="f29" fmla="min f23 f22"/>
                  <a:gd name="f30" fmla="*/ f24 1 f19"/>
                  <a:gd name="f31" fmla="*/ f25 1 f19"/>
                  <a:gd name="f32" fmla="*/ f26 f1 1"/>
                  <a:gd name="f33" fmla="abs f27"/>
                  <a:gd name="f34" fmla="abs f28"/>
                  <a:gd name="f35" fmla="?: f27 f16 f2"/>
                  <a:gd name="f36" fmla="?: f27 f2 f16"/>
                  <a:gd name="f37" fmla="?: f27 f3 f2"/>
                  <a:gd name="f38" fmla="?: f27 f2 f3"/>
                  <a:gd name="f39" fmla="?: f28 f16 f2"/>
                  <a:gd name="f40" fmla="?: f28 f2 f16"/>
                  <a:gd name="f41" fmla="?: f27 0 f1"/>
                  <a:gd name="f42" fmla="?: f27 f1 0"/>
                  <a:gd name="f43" fmla="val f30"/>
                  <a:gd name="f44" fmla="val f31"/>
                  <a:gd name="f45" fmla="*/ f32 1 f8"/>
                  <a:gd name="f46" fmla="?: f27 f38 f37"/>
                  <a:gd name="f47" fmla="?: f27 f37 f38"/>
                  <a:gd name="f48" fmla="?: f28 f36 f35"/>
                  <a:gd name="f49" fmla="*/ f21 f29 1"/>
                  <a:gd name="f50" fmla="*/ f7 f29 1"/>
                  <a:gd name="f51" fmla="*/ f33 f29 1"/>
                  <a:gd name="f52" fmla="*/ f34 f29 1"/>
                  <a:gd name="f53" fmla="+- f44 0 f15"/>
                  <a:gd name="f54" fmla="+- f43 0 f15"/>
                  <a:gd name="f55" fmla="+- f45 0 f2"/>
                  <a:gd name="f56" fmla="?: f28 f47 f46"/>
                  <a:gd name="f57" fmla="*/ f44 f29 1"/>
                  <a:gd name="f58" fmla="*/ f43 f29 1"/>
                  <a:gd name="f59" fmla="+- f55 f2 0"/>
                  <a:gd name="f60" fmla="+- f44 0 f53"/>
                  <a:gd name="f61" fmla="+- f43 0 f54"/>
                  <a:gd name="f62" fmla="+- f53 0 f44"/>
                  <a:gd name="f63" fmla="+- f54 0 f43"/>
                  <a:gd name="f64" fmla="*/ f53 f29 1"/>
                  <a:gd name="f65" fmla="*/ f54 f29 1"/>
                  <a:gd name="f66" fmla="*/ f59 f8 1"/>
                  <a:gd name="f67" fmla="abs f60"/>
                  <a:gd name="f68" fmla="?: f60 0 f1"/>
                  <a:gd name="f69" fmla="?: f60 f1 0"/>
                  <a:gd name="f70" fmla="?: f60 f39 f40"/>
                  <a:gd name="f71" fmla="abs f61"/>
                  <a:gd name="f72" fmla="abs f62"/>
                  <a:gd name="f73" fmla="?: f61 f16 f2"/>
                  <a:gd name="f74" fmla="?: f61 f2 f16"/>
                  <a:gd name="f75" fmla="?: f61 f3 f2"/>
                  <a:gd name="f76" fmla="?: f61 f2 f3"/>
                  <a:gd name="f77" fmla="abs f63"/>
                  <a:gd name="f78" fmla="?: f63 f16 f2"/>
                  <a:gd name="f79" fmla="?: f63 f2 f16"/>
                  <a:gd name="f80" fmla="?: f63 f42 f41"/>
                  <a:gd name="f81" fmla="?: f63 f41 f42"/>
                  <a:gd name="f82" fmla="*/ f66 1 f1"/>
                  <a:gd name="f83" fmla="?: f28 f69 f68"/>
                  <a:gd name="f84" fmla="?: f28 f68 f69"/>
                  <a:gd name="f85" fmla="?: f61 f76 f75"/>
                  <a:gd name="f86" fmla="?: f61 f75 f76"/>
                  <a:gd name="f87" fmla="?: f62 f74 f73"/>
                  <a:gd name="f88" fmla="?: f27 f80 f81"/>
                  <a:gd name="f89" fmla="?: f27 f78 f79"/>
                  <a:gd name="f90" fmla="*/ f67 f29 1"/>
                  <a:gd name="f91" fmla="*/ f71 f29 1"/>
                  <a:gd name="f92" fmla="*/ f72 f29 1"/>
                  <a:gd name="f93" fmla="*/ f77 f29 1"/>
                  <a:gd name="f94" fmla="+- 0 0 f82"/>
                  <a:gd name="f95" fmla="?: f60 f83 f84"/>
                  <a:gd name="f96" fmla="?: f62 f86 f85"/>
                  <a:gd name="f97" fmla="+- 0 0 f94"/>
                  <a:gd name="f98" fmla="*/ f97 f1 1"/>
                  <a:gd name="f99" fmla="*/ f98 1 f8"/>
                  <a:gd name="f100" fmla="+- f99 0 f2"/>
                  <a:gd name="f101" fmla="cos 1 f100"/>
                  <a:gd name="f102" fmla="+- 0 0 f101"/>
                  <a:gd name="f103" fmla="+- 0 0 f102"/>
                  <a:gd name="f104" fmla="val f103"/>
                  <a:gd name="f105" fmla="+- 0 0 f104"/>
                  <a:gd name="f106" fmla="*/ f15 f105 1"/>
                  <a:gd name="f107" fmla="*/ f106 3163 1"/>
                  <a:gd name="f108" fmla="*/ f107 1 7636"/>
                  <a:gd name="f109" fmla="+- f7 f108 0"/>
                  <a:gd name="f110" fmla="+- f43 0 f108"/>
                  <a:gd name="f111" fmla="+- f44 0 f108"/>
                  <a:gd name="f112" fmla="*/ f109 f29 1"/>
                  <a:gd name="f113" fmla="*/ f110 f29 1"/>
                  <a:gd name="f114" fmla="*/ f111 f2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2" t="f112" r="f113" b="f114"/>
                <a:pathLst>
                  <a:path>
                    <a:moveTo>
                      <a:pt x="f49" y="f50"/>
                    </a:moveTo>
                    <a:arcTo wR="f51" hR="f52" stAng="f56" swAng="f48"/>
                    <a:lnTo>
                      <a:pt x="f50" y="f64"/>
                    </a:lnTo>
                    <a:arcTo wR="f52" hR="f90" stAng="f95" swAng="f70"/>
                    <a:lnTo>
                      <a:pt x="f65" y="f57"/>
                    </a:lnTo>
                    <a:arcTo wR="f91" hR="f92" stAng="f96" swAng="f87"/>
                    <a:lnTo>
                      <a:pt x="f58" y="f49"/>
                    </a:lnTo>
                    <a:arcTo wR="f93" hR="f51" stAng="f88" swAng="f89"/>
                    <a:close/>
                  </a:path>
                </a:pathLst>
              </a:custGeom>
              <a:solidFill>
                <a:schemeClr val="bg1"/>
              </a:solidFill>
              <a:ln w="25402">
                <a:solidFill>
                  <a:srgbClr val="3A664C"/>
                </a:solidFill>
                <a:prstDash val="solid"/>
              </a:ln>
            </p:spPr>
            <p:txBody>
              <a:bodyPr anchor="ctr" anchorCtr="1"/>
              <a:lstStyle/>
              <a:p>
                <a:pPr algn="ctr" eaLnBrk="1" hangingPunct="1"/>
                <a:r>
                  <a:rPr lang="ru-RU" altLang="ru-RU" dirty="0" smtClean="0"/>
                  <a:t>Использование в процессе воспитания  объектов реального социоприродного окружения ландшафтов, обеспечивающих синтез различных способов познания</a:t>
                </a:r>
                <a:endParaRPr lang="ru-RU" altLang="ru-RU" dirty="0"/>
              </a:p>
            </p:txBody>
          </p:sp>
          <p:sp>
            <p:nvSpPr>
              <p:cNvPr id="16" name="Скругленный прямоугольник 4"/>
              <p:cNvSpPr/>
              <p:nvPr/>
            </p:nvSpPr>
            <p:spPr>
              <a:xfrm>
                <a:off x="501937" y="4857650"/>
                <a:ext cx="10581012" cy="897546"/>
              </a:xfrm>
              <a:custGeom>
                <a:avLst>
                  <a:gd name="f10" fmla="val 360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3600"/>
                  <a:gd name="f11" fmla="abs f4"/>
                  <a:gd name="f12" fmla="abs f5"/>
                  <a:gd name="f13" fmla="abs f6"/>
                  <a:gd name="f14" fmla="*/ f8 1 180"/>
                  <a:gd name="f15" fmla="val f10"/>
                  <a:gd name="f16" fmla="+- 0 0 f2"/>
                  <a:gd name="f17" fmla="?: f11 f4 1"/>
                  <a:gd name="f18" fmla="?: f12 f5 1"/>
                  <a:gd name="f19" fmla="?: f13 f6 1"/>
                  <a:gd name="f20" fmla="*/ f9 f14 1"/>
                  <a:gd name="f21" fmla="+- f7 f15 0"/>
                  <a:gd name="f22" fmla="*/ f17 1 21600"/>
                  <a:gd name="f23" fmla="*/ f18 1 21600"/>
                  <a:gd name="f24" fmla="*/ 21600 f17 1"/>
                  <a:gd name="f25" fmla="*/ 21600 f18 1"/>
                  <a:gd name="f26" fmla="+- 0 0 f20"/>
                  <a:gd name="f27" fmla="+- f7 0 f21"/>
                  <a:gd name="f28" fmla="+- f21 0 f7"/>
                  <a:gd name="f29" fmla="min f23 f22"/>
                  <a:gd name="f30" fmla="*/ f24 1 f19"/>
                  <a:gd name="f31" fmla="*/ f25 1 f19"/>
                  <a:gd name="f32" fmla="*/ f26 f1 1"/>
                  <a:gd name="f33" fmla="abs f27"/>
                  <a:gd name="f34" fmla="abs f28"/>
                  <a:gd name="f35" fmla="?: f27 f16 f2"/>
                  <a:gd name="f36" fmla="?: f27 f2 f16"/>
                  <a:gd name="f37" fmla="?: f27 f3 f2"/>
                  <a:gd name="f38" fmla="?: f27 f2 f3"/>
                  <a:gd name="f39" fmla="?: f28 f16 f2"/>
                  <a:gd name="f40" fmla="?: f28 f2 f16"/>
                  <a:gd name="f41" fmla="?: f27 0 f1"/>
                  <a:gd name="f42" fmla="?: f27 f1 0"/>
                  <a:gd name="f43" fmla="val f30"/>
                  <a:gd name="f44" fmla="val f31"/>
                  <a:gd name="f45" fmla="*/ f32 1 f8"/>
                  <a:gd name="f46" fmla="?: f27 f38 f37"/>
                  <a:gd name="f47" fmla="?: f27 f37 f38"/>
                  <a:gd name="f48" fmla="?: f28 f36 f35"/>
                  <a:gd name="f49" fmla="*/ f21 f29 1"/>
                  <a:gd name="f50" fmla="*/ f7 f29 1"/>
                  <a:gd name="f51" fmla="*/ f33 f29 1"/>
                  <a:gd name="f52" fmla="*/ f34 f29 1"/>
                  <a:gd name="f53" fmla="+- f44 0 f15"/>
                  <a:gd name="f54" fmla="+- f43 0 f15"/>
                  <a:gd name="f55" fmla="+- f45 0 f2"/>
                  <a:gd name="f56" fmla="?: f28 f47 f46"/>
                  <a:gd name="f57" fmla="*/ f44 f29 1"/>
                  <a:gd name="f58" fmla="*/ f43 f29 1"/>
                  <a:gd name="f59" fmla="+- f55 f2 0"/>
                  <a:gd name="f60" fmla="+- f44 0 f53"/>
                  <a:gd name="f61" fmla="+- f43 0 f54"/>
                  <a:gd name="f62" fmla="+- f53 0 f44"/>
                  <a:gd name="f63" fmla="+- f54 0 f43"/>
                  <a:gd name="f64" fmla="*/ f53 f29 1"/>
                  <a:gd name="f65" fmla="*/ f54 f29 1"/>
                  <a:gd name="f66" fmla="*/ f59 f8 1"/>
                  <a:gd name="f67" fmla="abs f60"/>
                  <a:gd name="f68" fmla="?: f60 0 f1"/>
                  <a:gd name="f69" fmla="?: f60 f1 0"/>
                  <a:gd name="f70" fmla="?: f60 f39 f40"/>
                  <a:gd name="f71" fmla="abs f61"/>
                  <a:gd name="f72" fmla="abs f62"/>
                  <a:gd name="f73" fmla="?: f61 f16 f2"/>
                  <a:gd name="f74" fmla="?: f61 f2 f16"/>
                  <a:gd name="f75" fmla="?: f61 f3 f2"/>
                  <a:gd name="f76" fmla="?: f61 f2 f3"/>
                  <a:gd name="f77" fmla="abs f63"/>
                  <a:gd name="f78" fmla="?: f63 f16 f2"/>
                  <a:gd name="f79" fmla="?: f63 f2 f16"/>
                  <a:gd name="f80" fmla="?: f63 f42 f41"/>
                  <a:gd name="f81" fmla="?: f63 f41 f42"/>
                  <a:gd name="f82" fmla="*/ f66 1 f1"/>
                  <a:gd name="f83" fmla="?: f28 f69 f68"/>
                  <a:gd name="f84" fmla="?: f28 f68 f69"/>
                  <a:gd name="f85" fmla="?: f61 f76 f75"/>
                  <a:gd name="f86" fmla="?: f61 f75 f76"/>
                  <a:gd name="f87" fmla="?: f62 f74 f73"/>
                  <a:gd name="f88" fmla="?: f27 f80 f81"/>
                  <a:gd name="f89" fmla="?: f27 f78 f79"/>
                  <a:gd name="f90" fmla="*/ f67 f29 1"/>
                  <a:gd name="f91" fmla="*/ f71 f29 1"/>
                  <a:gd name="f92" fmla="*/ f72 f29 1"/>
                  <a:gd name="f93" fmla="*/ f77 f29 1"/>
                  <a:gd name="f94" fmla="+- 0 0 f82"/>
                  <a:gd name="f95" fmla="?: f60 f83 f84"/>
                  <a:gd name="f96" fmla="?: f62 f86 f85"/>
                  <a:gd name="f97" fmla="+- 0 0 f94"/>
                  <a:gd name="f98" fmla="*/ f97 f1 1"/>
                  <a:gd name="f99" fmla="*/ f98 1 f8"/>
                  <a:gd name="f100" fmla="+- f99 0 f2"/>
                  <a:gd name="f101" fmla="cos 1 f100"/>
                  <a:gd name="f102" fmla="+- 0 0 f101"/>
                  <a:gd name="f103" fmla="+- 0 0 f102"/>
                  <a:gd name="f104" fmla="val f103"/>
                  <a:gd name="f105" fmla="+- 0 0 f104"/>
                  <a:gd name="f106" fmla="*/ f15 f105 1"/>
                  <a:gd name="f107" fmla="*/ f106 3163 1"/>
                  <a:gd name="f108" fmla="*/ f107 1 7636"/>
                  <a:gd name="f109" fmla="+- f7 f108 0"/>
                  <a:gd name="f110" fmla="+- f43 0 f108"/>
                  <a:gd name="f111" fmla="+- f44 0 f108"/>
                  <a:gd name="f112" fmla="*/ f109 f29 1"/>
                  <a:gd name="f113" fmla="*/ f110 f29 1"/>
                  <a:gd name="f114" fmla="*/ f111 f2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2" t="f112" r="f113" b="f114"/>
                <a:pathLst>
                  <a:path>
                    <a:moveTo>
                      <a:pt x="f49" y="f50"/>
                    </a:moveTo>
                    <a:arcTo wR="f51" hR="f52" stAng="f56" swAng="f48"/>
                    <a:lnTo>
                      <a:pt x="f50" y="f64"/>
                    </a:lnTo>
                    <a:arcTo wR="f52" hR="f90" stAng="f95" swAng="f70"/>
                    <a:lnTo>
                      <a:pt x="f65" y="f57"/>
                    </a:lnTo>
                    <a:arcTo wR="f91" hR="f92" stAng="f96" swAng="f87"/>
                    <a:lnTo>
                      <a:pt x="f58" y="f49"/>
                    </a:lnTo>
                    <a:arcTo wR="f93" hR="f51" stAng="f88" swAng="f89"/>
                    <a:close/>
                  </a:path>
                </a:pathLst>
              </a:custGeom>
              <a:solidFill>
                <a:srgbClr val="FBF7F3"/>
              </a:solidFill>
              <a:ln w="25402">
                <a:solidFill>
                  <a:srgbClr val="3E2B2E"/>
                </a:solidFill>
                <a:prstDash val="solid"/>
              </a:ln>
            </p:spPr>
            <p:txBody>
              <a:bodyPr anchor="ctr" anchorCtr="1"/>
              <a:lstStyle/>
              <a:p>
                <a:pPr algn="ctr" eaLnBrk="1" hangingPunct="1"/>
                <a:endParaRPr lang="ru-RU" altLang="ru-RU" dirty="0" smtClean="0"/>
              </a:p>
              <a:p>
                <a:pPr algn="ctr" eaLnBrk="1" hangingPunct="1"/>
                <a:r>
                  <a:rPr lang="ru-RU" altLang="ru-RU" dirty="0" smtClean="0"/>
                  <a:t>Обеспечивает осознание, </a:t>
                </a:r>
                <a:r>
                  <a:rPr lang="ru-RU" altLang="ru-RU" dirty="0"/>
                  <a:t>на примере культурных ландшафтов, всего спектра </a:t>
                </a:r>
                <a:r>
                  <a:rPr lang="ru-RU" altLang="ru-RU" dirty="0" smtClean="0"/>
                  <a:t>культурно-исторического взаимодействий </a:t>
                </a:r>
                <a:r>
                  <a:rPr lang="ru-RU" altLang="ru-RU" dirty="0"/>
                  <a:t>между человеком, обществом, природой, культурой и </a:t>
                </a:r>
                <a:r>
                  <a:rPr lang="ru-RU" altLang="ru-RU" dirty="0" smtClean="0"/>
                  <a:t>личностью. </a:t>
                </a:r>
                <a:endParaRPr lang="ru-RU" altLang="ru-RU" dirty="0"/>
              </a:p>
              <a:p>
                <a:pPr algn="ctr" eaLnBrk="1" hangingPunct="1"/>
                <a:endParaRPr lang="ru-RU" altLang="ru-RU" dirty="0"/>
              </a:p>
            </p:txBody>
          </p:sp>
        </p:grpSp>
        <p:sp>
          <p:nvSpPr>
            <p:cNvPr id="19" name="Скругленный прямоугольник 10"/>
            <p:cNvSpPr/>
            <p:nvPr/>
          </p:nvSpPr>
          <p:spPr>
            <a:xfrm>
              <a:off x="185830" y="609445"/>
              <a:ext cx="11618685" cy="398501"/>
            </a:xfrm>
            <a:custGeom>
              <a:avLst>
                <a:gd name="f1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360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3A664C"/>
            </a:solidFill>
            <a:ln w="25402">
              <a:solidFill>
                <a:srgbClr val="3A664C"/>
              </a:solidFill>
              <a:prstDash val="solid"/>
            </a:ln>
          </p:spPr>
          <p:txBody>
            <a:bodyPr anchor="ctr" anchorCtr="1"/>
            <a:lstStyle/>
            <a:p>
              <a:pPr algn="ctr" eaLnBrk="1" hangingPunct="1"/>
              <a:endParaRPr lang="ru-RU" alt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23163" y="2876518"/>
            <a:ext cx="7467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</a:t>
            </a:r>
            <a:r>
              <a:rPr lang="ru-RU" dirty="0" smtClean="0"/>
              <a:t>ревращения </a:t>
            </a:r>
            <a:r>
              <a:rPr lang="ru-RU" dirty="0"/>
              <a:t>школьников из сторонних наблюдателей в реальных субъектов созидательной, культуросообразной деятельности, основанной на принципах нравственного и экологического </a:t>
            </a:r>
            <a:r>
              <a:rPr lang="ru-RU" dirty="0" smtClean="0"/>
              <a:t>императивов, коэволюции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7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11</a:t>
            </a:fld>
            <a:endParaRPr lang="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118" y="-129504"/>
            <a:ext cx="9144000" cy="6858001"/>
          </a:xfrm>
          <a:prstGeom prst="rect">
            <a:avLst/>
          </a:prstGeom>
        </p:spPr>
      </p:pic>
      <p:pic>
        <p:nvPicPr>
          <p:cNvPr id="5" name="Picture 5" descr="1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30" y="0"/>
            <a:ext cx="1562100" cy="80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294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472" y="445025"/>
            <a:ext cx="8523795" cy="61319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Ландшафтно-</a:t>
            </a:r>
            <a:r>
              <a:rPr lang="ru-RU" sz="2000" dirty="0" err="1" smtClean="0"/>
              <a:t>средовый</a:t>
            </a:r>
            <a:r>
              <a:rPr lang="ru-RU" sz="2000" dirty="0" smtClean="0"/>
              <a:t> подход в школьном эколого-географическом образовании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641" y="1483289"/>
            <a:ext cx="3999879" cy="341648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739" y="1082360"/>
            <a:ext cx="2629768" cy="366048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249739" y="1645919"/>
            <a:ext cx="2582527" cy="28661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12</a:t>
            </a:fld>
            <a:endParaRPr lang="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85" y="1129630"/>
            <a:ext cx="2326662" cy="33110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788" y="1124220"/>
            <a:ext cx="3445248" cy="3538997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33438" y="1185475"/>
            <a:ext cx="3999879" cy="341648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016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Ландшафтно-</a:t>
            </a:r>
            <a:r>
              <a:rPr lang="ru-RU" sz="1800" dirty="0" err="1" smtClean="0"/>
              <a:t>средовый</a:t>
            </a:r>
            <a:r>
              <a:rPr lang="ru-RU" sz="1800" dirty="0" smtClean="0"/>
              <a:t> </a:t>
            </a:r>
            <a:r>
              <a:rPr lang="ru-RU" sz="1800" dirty="0"/>
              <a:t>подход в школьном эколого-географическом образовании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13</a:t>
            </a:fld>
            <a:endParaRPr lang="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09" y="1264819"/>
            <a:ext cx="2691301" cy="3754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763" y="1264819"/>
            <a:ext cx="2664483" cy="3743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638" y="1386455"/>
            <a:ext cx="2478002" cy="347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95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1" y="1694113"/>
            <a:ext cx="2770697" cy="128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67" y="3206044"/>
            <a:ext cx="2905142" cy="12191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433015" y="952500"/>
            <a:ext cx="2290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/>
              <a:t>Интегрированная модель геоэкосоциосистемы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96957" y="1301432"/>
            <a:ext cx="3362685" cy="1183466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13" b="1" dirty="0">
                <a:solidFill>
                  <a:srgbClr val="C00000"/>
                </a:solidFill>
              </a:rPr>
              <a:t>КУЛЬТУРНЫЙ ЛАНДШАФТ</a:t>
            </a:r>
          </a:p>
          <a:p>
            <a:endParaRPr lang="ru-RU" sz="1013" dirty="0"/>
          </a:p>
          <a:p>
            <a:pPr marL="160735" indent="-160735">
              <a:buFont typeface="Courier New" pitchFamily="49" charset="0"/>
              <a:buChar char="o"/>
            </a:pPr>
            <a:r>
              <a:rPr lang="ru-RU" sz="1013" b="1" dirty="0"/>
              <a:t>культурно-экологический </a:t>
            </a:r>
            <a:r>
              <a:rPr lang="ru-RU" sz="1013" b="1" dirty="0" smtClean="0"/>
              <a:t>феномен </a:t>
            </a:r>
            <a:endParaRPr lang="ru-RU" sz="1013" b="1" dirty="0"/>
          </a:p>
          <a:p>
            <a:pPr marL="160735" indent="-160735">
              <a:buFont typeface="Courier New" pitchFamily="49" charset="0"/>
              <a:buChar char="o"/>
            </a:pPr>
            <a:endParaRPr lang="ru-RU" sz="1013" b="1" dirty="0"/>
          </a:p>
          <a:p>
            <a:pPr marL="160735" indent="-160735">
              <a:buFont typeface="Courier New" pitchFamily="49" charset="0"/>
              <a:buChar char="o"/>
            </a:pPr>
            <a:r>
              <a:rPr lang="ru-RU" sz="1013" b="1" dirty="0"/>
              <a:t>человекоразмерная модель познания </a:t>
            </a:r>
          </a:p>
          <a:p>
            <a:pPr marL="160735" indent="-160735">
              <a:buFont typeface="Courier New" pitchFamily="49" charset="0"/>
              <a:buChar char="o"/>
            </a:pPr>
            <a:endParaRPr lang="ru-RU" sz="1013" b="1" dirty="0"/>
          </a:p>
          <a:p>
            <a:pPr marL="160735" indent="-160735">
              <a:buFont typeface="Courier New" pitchFamily="49" charset="0"/>
              <a:buChar char="o"/>
            </a:pPr>
            <a:r>
              <a:rPr lang="ru-RU" sz="1013" b="1" dirty="0"/>
              <a:t>модель сотворчества человека и природы</a:t>
            </a:r>
          </a:p>
        </p:txBody>
      </p:sp>
      <p:pic>
        <p:nvPicPr>
          <p:cNvPr id="9218" name="Picture 2" descr="Растительный мир Франции - Мои статьи - Работа форума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58" y="2491686"/>
            <a:ext cx="3362684" cy="193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7596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62118" y="4583598"/>
            <a:ext cx="34001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</a:t>
            </a:r>
            <a:r>
              <a:rPr lang="en-US" sz="900" dirty="0" smtClean="0">
                <a:solidFill>
                  <a:schemeClr val="bg1"/>
                </a:solidFill>
              </a:rPr>
              <a:t>://</a:t>
            </a:r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12" name="Google Shape;11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4591" y="-370597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336917" y="790239"/>
            <a:ext cx="69187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/>
              <a:t>"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Земли организует культуру, а культура организует пространство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 – этот тезис Юрия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блестяще отражает  культурологический вектор в геоэкологии</a:t>
            </a:r>
            <a:r>
              <a:rPr lang="ru-RU" dirty="0"/>
              <a:t>»</a:t>
            </a:r>
            <a:endParaRPr lang="ru-RU" sz="1600" b="1" i="1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522"/>
            <a:ext cx="1281719" cy="1281719"/>
          </a:xfrm>
          <a:prstGeom prst="rect">
            <a:avLst/>
          </a:prstGeom>
        </p:spPr>
      </p:pic>
      <p:pic>
        <p:nvPicPr>
          <p:cNvPr id="16" name="Google Shape;11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151" y="37623"/>
            <a:ext cx="894268" cy="5279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Скругленный прямоугольник 10"/>
          <p:cNvSpPr/>
          <p:nvPr/>
        </p:nvSpPr>
        <p:spPr bwMode="auto">
          <a:xfrm>
            <a:off x="1336916" y="644590"/>
            <a:ext cx="6918701" cy="145649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3A664C"/>
          </a:solidFill>
          <a:ln w="25402">
            <a:solidFill>
              <a:srgbClr val="3A664C"/>
            </a:solidFill>
            <a:prstDash val="solid"/>
          </a:ln>
        </p:spPr>
        <p:txBody>
          <a:bodyPr anchor="ctr" anchorCtr="1"/>
          <a:lstStyle/>
          <a:p>
            <a:pPr algn="ctr" eaLnBrk="1" hangingPunct="1"/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822" y="1842847"/>
            <a:ext cx="3365284" cy="25910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8357" y="1975556"/>
            <a:ext cx="418663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1.Ценностная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</a:t>
            </a:r>
            <a:r>
              <a:rPr lang="ru-RU" i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ценностной концепции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лежит представление о ведущей роли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интеллектуальной и духовной деятельности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формировании культурного ландшафта.</a:t>
            </a:r>
          </a:p>
          <a:p>
            <a:pPr marL="0" lv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2.Этнокультурная  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ей культурный ландшафт понимается как некая местность, которая в течение длительного исторического периода была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местом обитания определенной группы людей, являющихся носителем специфических культурных ценностей</a:t>
            </a:r>
            <a:r>
              <a:rPr lang="ru-RU" dirty="0"/>
              <a:t>. </a:t>
            </a:r>
          </a:p>
          <a:p>
            <a:pPr marL="0" indent="0" algn="just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3.Экологическая 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концепция.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внимание обращается на экологическое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ландшафта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различных видов экологической ситуации.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17409" y="4485890"/>
            <a:ext cx="3461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3E2B2E"/>
                </a:solidFill>
              </a:rPr>
              <a:t>Культурные ландшафты Калининграда</a:t>
            </a:r>
          </a:p>
        </p:txBody>
      </p:sp>
    </p:spTree>
    <p:extLst>
      <p:ext uri="{BB962C8B-B14F-4D97-AF65-F5344CB8AC3E}">
        <p14:creationId xmlns:p14="http://schemas.microsoft.com/office/powerpoint/2010/main" val="299558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1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26388" y="301573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737804" y="1998697"/>
            <a:ext cx="4311098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/>
              <a:t>«Воздействие </a:t>
            </a:r>
            <a:r>
              <a:rPr lang="ru-RU" sz="1600" i="1" dirty="0"/>
              <a:t>ландшафта на человека трудно передать словами и разложить на компоненты», «его визуальная симфония» способна духовно обогатить и вдохновить </a:t>
            </a:r>
            <a:r>
              <a:rPr lang="ru-RU" sz="1600" i="1" dirty="0" smtClean="0"/>
              <a:t>личность </a:t>
            </a:r>
            <a:r>
              <a:rPr lang="ru-RU" sz="1600" dirty="0" smtClean="0"/>
              <a:t>(Б.Б. </a:t>
            </a:r>
            <a:r>
              <a:rPr lang="ru-RU" sz="1600" dirty="0" err="1" smtClean="0"/>
              <a:t>Родоман</a:t>
            </a:r>
            <a:r>
              <a:rPr lang="ru-RU" sz="1600" dirty="0" smtClean="0"/>
              <a:t>). </a:t>
            </a:r>
          </a:p>
        </p:txBody>
      </p:sp>
      <p:pic>
        <p:nvPicPr>
          <p:cNvPr id="16" name="Google Shape;11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5151" y="37623"/>
            <a:ext cx="894268" cy="5279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03988" y="799282"/>
            <a:ext cx="54944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+mj-lt"/>
                <a:ea typeface="Times New Roman" panose="02020603050405020304" pitchFamily="18" charset="0"/>
              </a:rPr>
              <a:t>«…</a:t>
            </a:r>
            <a:r>
              <a:rPr lang="ru-RU" sz="1600" b="1" i="1" dirty="0" smtClean="0">
                <a:latin typeface="+mj-lt"/>
                <a:ea typeface="Times New Roman" panose="02020603050405020304" pitchFamily="18" charset="0"/>
              </a:rPr>
              <a:t>прекрасный </a:t>
            </a:r>
            <a:r>
              <a:rPr lang="ru-RU" sz="1600" b="1" i="1" dirty="0">
                <a:latin typeface="+mj-lt"/>
                <a:ea typeface="Times New Roman" panose="02020603050405020304" pitchFamily="18" charset="0"/>
              </a:rPr>
              <a:t>ландшафт имеет такое огромное воспитательное влияние на развитие молодой души, с которым трудно соперничать влиянию педагога</a:t>
            </a:r>
            <a:r>
              <a:rPr lang="ru-RU" sz="1600" b="1" i="1" dirty="0" smtClean="0">
                <a:latin typeface="+mj-lt"/>
                <a:ea typeface="Times New Roman" panose="02020603050405020304" pitchFamily="18" charset="0"/>
              </a:rPr>
              <a:t>...</a:t>
            </a:r>
            <a:r>
              <a:rPr lang="ru-RU" sz="1600" b="1" dirty="0" smtClean="0">
                <a:latin typeface="+mj-lt"/>
                <a:ea typeface="Times New Roman" panose="02020603050405020304" pitchFamily="18" charset="0"/>
              </a:rPr>
              <a:t>". </a:t>
            </a:r>
            <a:r>
              <a:rPr lang="ru-RU" sz="1600" dirty="0" smtClean="0">
                <a:latin typeface="+mj-lt"/>
                <a:ea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</a:rPr>
              <a:t>К.Д. Ушинский</a:t>
            </a:r>
            <a:r>
              <a:rPr lang="ru-RU" sz="1600" dirty="0" smtClean="0">
                <a:solidFill>
                  <a:srgbClr val="222222"/>
                </a:solidFill>
                <a:ea typeface="Times New Roman" panose="02020603050405020304" pitchFamily="18" charset="0"/>
              </a:rPr>
              <a:t>.</a:t>
            </a:r>
            <a:r>
              <a:rPr lang="ru-RU" sz="1600" dirty="0" smtClean="0">
                <a:latin typeface="+mj-lt"/>
                <a:ea typeface="Times New Roman" panose="02020603050405020304" pitchFamily="18" charset="0"/>
              </a:rPr>
              <a:t>)</a:t>
            </a:r>
            <a:endParaRPr lang="ru-RU" sz="1600" dirty="0">
              <a:latin typeface="+mj-lt"/>
            </a:endParaRPr>
          </a:p>
        </p:txBody>
      </p:sp>
      <p:pic>
        <p:nvPicPr>
          <p:cNvPr id="2050" name="Picture 2" descr="Кенозерье. Территория культурного ландшаф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8" y="2382789"/>
            <a:ext cx="3669870" cy="244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5844" y="4835723"/>
            <a:ext cx="2876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62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dirty="0">
                <a:solidFill>
                  <a:srgbClr val="6E62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ультурный ландшафт </a:t>
            </a:r>
            <a:r>
              <a:rPr lang="ru-RU" dirty="0" smtClean="0">
                <a:solidFill>
                  <a:srgbClr val="6E62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Кенозерье.</a:t>
            </a:r>
            <a:endParaRPr lang="ru-RU" dirty="0">
              <a:solidFill>
                <a:srgbClr val="6E6259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85980" y="90697"/>
            <a:ext cx="7556923" cy="77520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altLang="ru-RU" sz="1800" b="1" dirty="0" smtClean="0">
                <a:solidFill>
                  <a:srgbClr val="3E2B2E"/>
                </a:solidFill>
                <a:latin typeface="+mj-lt"/>
                <a:cs typeface="Calibri Light" pitchFamily="34" charset="0"/>
              </a:rPr>
              <a:t>Культурно- экологический потенциал культурных ландшафтов </a:t>
            </a:r>
            <a:endParaRPr lang="ru-RU" altLang="ru-RU" sz="1800" b="1" dirty="0">
              <a:solidFill>
                <a:srgbClr val="3E2B2E"/>
              </a:solidFill>
              <a:latin typeface="+mj-lt"/>
              <a:cs typeface="Calibri Light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079850" y="3856919"/>
            <a:ext cx="625890" cy="411956"/>
            <a:chOff x="474436" y="383211"/>
            <a:chExt cx="741389" cy="472825"/>
          </a:xfrm>
        </p:grpSpPr>
        <p:sp>
          <p:nvSpPr>
            <p:cNvPr id="15" name="Google Shape;122;p28"/>
            <p:cNvSpPr/>
            <p:nvPr/>
          </p:nvSpPr>
          <p:spPr>
            <a:xfrm rot="10800000">
              <a:off x="805125" y="383236"/>
              <a:ext cx="410700" cy="472800"/>
            </a:xfrm>
            <a:prstGeom prst="chevron">
              <a:avLst>
                <a:gd name="adj" fmla="val 50000"/>
              </a:avLst>
            </a:prstGeom>
            <a:solidFill>
              <a:srgbClr val="888888"/>
            </a:solidFill>
            <a:ln>
              <a:noFill/>
            </a:ln>
          </p:spPr>
          <p:txBody>
            <a:bodyPr spcFirstLastPara="1" wrap="square" lIns="62200" tIns="31100" rIns="62200" bIns="31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rgbClr val="00775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23;p28"/>
            <p:cNvSpPr/>
            <p:nvPr/>
          </p:nvSpPr>
          <p:spPr>
            <a:xfrm rot="10800000">
              <a:off x="474436" y="383211"/>
              <a:ext cx="410700" cy="472800"/>
            </a:xfrm>
            <a:prstGeom prst="chevron">
              <a:avLst>
                <a:gd name="adj" fmla="val 50000"/>
              </a:avLst>
            </a:prstGeom>
            <a:solidFill>
              <a:srgbClr val="888888"/>
            </a:solidFill>
            <a:ln>
              <a:noFill/>
            </a:ln>
          </p:spPr>
          <p:txBody>
            <a:bodyPr spcFirstLastPara="1" wrap="square" lIns="62200" tIns="31100" rIns="62200" bIns="31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rgbClr val="00775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6574" y="930737"/>
            <a:ext cx="625890" cy="411956"/>
            <a:chOff x="474436" y="383211"/>
            <a:chExt cx="741389" cy="472825"/>
          </a:xfrm>
        </p:grpSpPr>
        <p:sp>
          <p:nvSpPr>
            <p:cNvPr id="19" name="Google Shape;122;p28"/>
            <p:cNvSpPr/>
            <p:nvPr/>
          </p:nvSpPr>
          <p:spPr>
            <a:xfrm rot="10800000">
              <a:off x="805125" y="383236"/>
              <a:ext cx="410700" cy="472800"/>
            </a:xfrm>
            <a:prstGeom prst="chevron">
              <a:avLst>
                <a:gd name="adj" fmla="val 50000"/>
              </a:avLst>
            </a:prstGeom>
            <a:solidFill>
              <a:srgbClr val="888888"/>
            </a:solidFill>
            <a:ln>
              <a:noFill/>
            </a:ln>
          </p:spPr>
          <p:txBody>
            <a:bodyPr spcFirstLastPara="1" wrap="square" lIns="62200" tIns="31100" rIns="62200" bIns="31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rgbClr val="00775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23;p28"/>
            <p:cNvSpPr/>
            <p:nvPr/>
          </p:nvSpPr>
          <p:spPr>
            <a:xfrm rot="10800000">
              <a:off x="474436" y="383211"/>
              <a:ext cx="410700" cy="472800"/>
            </a:xfrm>
            <a:prstGeom prst="chevron">
              <a:avLst>
                <a:gd name="adj" fmla="val 50000"/>
              </a:avLst>
            </a:prstGeom>
            <a:solidFill>
              <a:srgbClr val="888888"/>
            </a:solidFill>
            <a:ln>
              <a:noFill/>
            </a:ln>
          </p:spPr>
          <p:txBody>
            <a:bodyPr spcFirstLastPara="1" wrap="square" lIns="62200" tIns="31100" rIns="62200" bIns="31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rgbClr val="00775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Скругленный прямоугольник 10"/>
          <p:cNvSpPr/>
          <p:nvPr/>
        </p:nvSpPr>
        <p:spPr bwMode="auto">
          <a:xfrm>
            <a:off x="76936" y="543905"/>
            <a:ext cx="7775803" cy="145649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3A664C"/>
          </a:solidFill>
          <a:ln w="25402">
            <a:solidFill>
              <a:srgbClr val="3A664C"/>
            </a:solidFill>
            <a:prstDash val="solid"/>
          </a:ln>
        </p:spPr>
        <p:txBody>
          <a:bodyPr anchor="ctr" anchorCtr="1"/>
          <a:lstStyle/>
          <a:p>
            <a:pPr algn="ctr" eaLnBrk="1" hangingPunct="1"/>
            <a:endParaRPr lang="ru-RU" altLang="ru-RU" dirty="0">
              <a:solidFill>
                <a:schemeClr val="bg1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4106066" y="2312193"/>
            <a:ext cx="625890" cy="411956"/>
            <a:chOff x="474436" y="383211"/>
            <a:chExt cx="741389" cy="472825"/>
          </a:xfrm>
        </p:grpSpPr>
        <p:sp>
          <p:nvSpPr>
            <p:cNvPr id="23" name="Google Shape;122;p28"/>
            <p:cNvSpPr/>
            <p:nvPr/>
          </p:nvSpPr>
          <p:spPr>
            <a:xfrm rot="10800000">
              <a:off x="805125" y="383236"/>
              <a:ext cx="410700" cy="472800"/>
            </a:xfrm>
            <a:prstGeom prst="chevron">
              <a:avLst>
                <a:gd name="adj" fmla="val 50000"/>
              </a:avLst>
            </a:prstGeom>
            <a:solidFill>
              <a:srgbClr val="888888"/>
            </a:solidFill>
            <a:ln>
              <a:noFill/>
            </a:ln>
          </p:spPr>
          <p:txBody>
            <a:bodyPr spcFirstLastPara="1" wrap="square" lIns="62200" tIns="31100" rIns="62200" bIns="31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rgbClr val="00775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23;p28"/>
            <p:cNvSpPr/>
            <p:nvPr/>
          </p:nvSpPr>
          <p:spPr>
            <a:xfrm rot="10800000">
              <a:off x="474436" y="383211"/>
              <a:ext cx="410700" cy="472800"/>
            </a:xfrm>
            <a:prstGeom prst="chevron">
              <a:avLst>
                <a:gd name="adj" fmla="val 50000"/>
              </a:avLst>
            </a:prstGeom>
            <a:solidFill>
              <a:srgbClr val="888888"/>
            </a:solidFill>
            <a:ln>
              <a:noFill/>
            </a:ln>
          </p:spPr>
          <p:txBody>
            <a:bodyPr spcFirstLastPara="1" wrap="square" lIns="62200" tIns="31100" rIns="62200" bIns="31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rgbClr val="00775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4832901" y="3739324"/>
            <a:ext cx="4311099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 smtClean="0"/>
              <a:t>Национальный </a:t>
            </a:r>
            <a:r>
              <a:rPr lang="ru-RU" sz="1600" dirty="0"/>
              <a:t>культурный ландшафт - </a:t>
            </a:r>
            <a:r>
              <a:rPr lang="ru-RU" sz="1600" b="1" dirty="0">
                <a:solidFill>
                  <a:srgbClr val="3A664C"/>
                </a:solidFill>
              </a:rPr>
              <a:t>«эстафета» поколений</a:t>
            </a:r>
            <a:r>
              <a:rPr lang="ru-RU" sz="1600" dirty="0"/>
              <a:t>. С ним от эпохи к эпохе </a:t>
            </a:r>
            <a:r>
              <a:rPr lang="ru-RU" sz="1600" b="1" dirty="0">
                <a:solidFill>
                  <a:srgbClr val="3E2B2E"/>
                </a:solidFill>
              </a:rPr>
              <a:t>передаются накопленные веками материальные и духовные богатства</a:t>
            </a:r>
            <a:r>
              <a:rPr lang="ru-RU" sz="1600" dirty="0">
                <a:solidFill>
                  <a:srgbClr val="3E2B2E"/>
                </a:solidFill>
              </a:rPr>
              <a:t> </a:t>
            </a:r>
            <a:r>
              <a:rPr lang="ru-RU" sz="1600" dirty="0" smtClean="0"/>
              <a:t>наций (В.А. Николаев).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9387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" y="872091"/>
            <a:ext cx="4328651" cy="2606859"/>
          </a:xfrm>
          <a:prstGeom prst="rect">
            <a:avLst/>
          </a:prstGeom>
        </p:spPr>
      </p:pic>
      <p:sp>
        <p:nvSpPr>
          <p:cNvPr id="11267" name="Заголовок 1"/>
          <p:cNvSpPr txBox="1">
            <a:spLocks noGrp="1"/>
          </p:cNvSpPr>
          <p:nvPr>
            <p:ph type="title"/>
          </p:nvPr>
        </p:nvSpPr>
        <p:spPr>
          <a:xfrm>
            <a:off x="294968" y="90698"/>
            <a:ext cx="7447935" cy="479840"/>
          </a:xfrm>
        </p:spPr>
        <p:txBody>
          <a:bodyPr>
            <a:noAutofit/>
          </a:bodyPr>
          <a:lstStyle/>
          <a:p>
            <a:r>
              <a:rPr lang="ru-RU" altLang="ru-RU" sz="1600" b="1" dirty="0" smtClean="0">
                <a:solidFill>
                  <a:srgbClr val="3E2B2E"/>
                </a:solidFill>
                <a:latin typeface="+mj-lt"/>
                <a:cs typeface="Calibri Light" pitchFamily="34" charset="0"/>
              </a:rPr>
              <a:t>Эколого-культурологический потенциал культурных ландшафтов </a:t>
            </a:r>
            <a:endParaRPr lang="ru-RU" altLang="ru-RU" sz="1600" b="1" dirty="0">
              <a:solidFill>
                <a:srgbClr val="3E2B2E"/>
              </a:solidFill>
              <a:latin typeface="+mj-lt"/>
              <a:cs typeface="Calibri Ligh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510" y="967520"/>
            <a:ext cx="4208077" cy="2531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ru-RU" sz="1600" b="1" dirty="0" smtClean="0">
                <a:solidFill>
                  <a:srgbClr val="3A664C"/>
                </a:solidFill>
              </a:rPr>
              <a:t>Культурный ландшафт</a:t>
            </a:r>
            <a:r>
              <a:rPr lang="ru-RU" sz="1600" dirty="0" smtClean="0">
                <a:solidFill>
                  <a:srgbClr val="3A664C"/>
                </a:solidFill>
              </a:rPr>
              <a:t> </a:t>
            </a:r>
            <a:r>
              <a:rPr lang="ru-RU" sz="1600" dirty="0"/>
              <a:t>представляет собой целостную территориально локализованную совокупность</a:t>
            </a:r>
            <a:r>
              <a:rPr lang="ru-RU" sz="1600" b="1" dirty="0"/>
              <a:t> природных, техногенных, социально-культурных явлений</a:t>
            </a:r>
            <a:r>
              <a:rPr lang="ru-RU" sz="1600" dirty="0"/>
              <a:t>, сформировавшихся в результате взаимодействия природных процессов и творческой, интеллектуальной, жизненно обеспечивающей деятельности </a:t>
            </a:r>
            <a:r>
              <a:rPr lang="ru-RU" sz="1600" dirty="0" smtClean="0"/>
              <a:t>человека (В.А. </a:t>
            </a:r>
            <a:r>
              <a:rPr lang="ru-RU" sz="1600" dirty="0" err="1" smtClean="0"/>
              <a:t>Веденин</a:t>
            </a:r>
            <a:r>
              <a:rPr lang="ru-RU" sz="1600" dirty="0" smtClean="0"/>
              <a:t>). </a:t>
            </a:r>
            <a:endParaRPr lang="ru-RU" altLang="ru-RU" sz="1600" dirty="0">
              <a:solidFill>
                <a:schemeClr val="tx1"/>
              </a:solidFill>
            </a:endParaRPr>
          </a:p>
        </p:txBody>
      </p:sp>
      <p:pic>
        <p:nvPicPr>
          <p:cNvPr id="20" name="Google Shape;11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9008" y="90697"/>
            <a:ext cx="894268" cy="52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s://region.center/source/TULA/2019/9/DJI_0049-1653x1080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76" y="872090"/>
            <a:ext cx="4104123" cy="260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73509" y="2954616"/>
            <a:ext cx="22525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BCB7A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Музей-усадьба «Ясная поляна»</a:t>
            </a:r>
            <a:endParaRPr lang="ru-RU" sz="1200" dirty="0">
              <a:solidFill>
                <a:srgbClr val="BCB7AE"/>
              </a:solidFill>
            </a:endParaRPr>
          </a:p>
        </p:txBody>
      </p:sp>
      <p:sp>
        <p:nvSpPr>
          <p:cNvPr id="8" name="Скругленный прямоугольник 10"/>
          <p:cNvSpPr/>
          <p:nvPr/>
        </p:nvSpPr>
        <p:spPr bwMode="auto">
          <a:xfrm>
            <a:off x="76936" y="543905"/>
            <a:ext cx="7775803" cy="145649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3A664C"/>
          </a:solidFill>
          <a:ln w="25402">
            <a:solidFill>
              <a:srgbClr val="3A664C"/>
            </a:solidFill>
            <a:prstDash val="solid"/>
          </a:ln>
        </p:spPr>
        <p:txBody>
          <a:bodyPr anchor="ctr" anchorCtr="1"/>
          <a:lstStyle/>
          <a:p>
            <a:pPr algn="ctr" eaLnBrk="1" hangingPunct="1"/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2195" y="3827504"/>
            <a:ext cx="6594904" cy="1169551"/>
          </a:xfrm>
          <a:prstGeom prst="rect">
            <a:avLst/>
          </a:prstGeom>
          <a:ln>
            <a:solidFill>
              <a:srgbClr val="BCB7A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i="1" dirty="0" smtClean="0"/>
              <a:t>«</a:t>
            </a:r>
            <a:r>
              <a:rPr lang="ru-RU" i="1" dirty="0"/>
              <a:t>Ландшафт создавался, с одной стороны, природой, готовой освоить и прикрыть все, что так или иначе нарушил человек, и с другой - человеком, мягчившим землю своим трудом и смягчавшим пейзаж. Обе культуры как бы поправляли друг друга и создавали ее человечность и приволье</a:t>
            </a:r>
            <a:r>
              <a:rPr lang="ru-RU" i="1" dirty="0" smtClean="0"/>
              <a:t>» </a:t>
            </a:r>
            <a:r>
              <a:rPr lang="ru-RU" dirty="0" smtClean="0"/>
              <a:t>(Д.С. Лихачев).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1646657" y="4105534"/>
            <a:ext cx="625890" cy="411956"/>
            <a:chOff x="474436" y="383211"/>
            <a:chExt cx="741389" cy="472825"/>
          </a:xfrm>
        </p:grpSpPr>
        <p:sp>
          <p:nvSpPr>
            <p:cNvPr id="11" name="Google Shape;122;p28"/>
            <p:cNvSpPr/>
            <p:nvPr/>
          </p:nvSpPr>
          <p:spPr>
            <a:xfrm rot="10800000">
              <a:off x="805125" y="383236"/>
              <a:ext cx="410700" cy="472800"/>
            </a:xfrm>
            <a:prstGeom prst="chevron">
              <a:avLst>
                <a:gd name="adj" fmla="val 50000"/>
              </a:avLst>
            </a:prstGeom>
            <a:solidFill>
              <a:srgbClr val="888888"/>
            </a:solidFill>
            <a:ln>
              <a:noFill/>
            </a:ln>
          </p:spPr>
          <p:txBody>
            <a:bodyPr spcFirstLastPara="1" wrap="square" lIns="62200" tIns="31100" rIns="62200" bIns="31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rgbClr val="00775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3;p28"/>
            <p:cNvSpPr/>
            <p:nvPr/>
          </p:nvSpPr>
          <p:spPr>
            <a:xfrm rot="10800000">
              <a:off x="474436" y="383211"/>
              <a:ext cx="410700" cy="472800"/>
            </a:xfrm>
            <a:prstGeom prst="chevron">
              <a:avLst>
                <a:gd name="adj" fmla="val 50000"/>
              </a:avLst>
            </a:prstGeom>
            <a:solidFill>
              <a:srgbClr val="888888"/>
            </a:solidFill>
            <a:ln>
              <a:noFill/>
            </a:ln>
          </p:spPr>
          <p:txBody>
            <a:bodyPr spcFirstLastPara="1" wrap="square" lIns="62200" tIns="31100" rIns="62200" bIns="31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rgbClr val="00775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0780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8" y="1021271"/>
            <a:ext cx="8025813" cy="829475"/>
          </a:xfrm>
          <a:prstGeom prst="rect">
            <a:avLst/>
          </a:prstGeom>
        </p:spPr>
      </p:pic>
      <p:sp>
        <p:nvSpPr>
          <p:cNvPr id="11267" name="Заголовок 1"/>
          <p:cNvSpPr txBox="1">
            <a:spLocks noGrp="1"/>
          </p:cNvSpPr>
          <p:nvPr>
            <p:ph type="title"/>
          </p:nvPr>
        </p:nvSpPr>
        <p:spPr>
          <a:xfrm>
            <a:off x="294968" y="90697"/>
            <a:ext cx="7447935" cy="599515"/>
          </a:xfrm>
        </p:spPr>
        <p:txBody>
          <a:bodyPr>
            <a:noAutofit/>
          </a:bodyPr>
          <a:lstStyle/>
          <a:p>
            <a:r>
              <a:rPr lang="ru-RU" altLang="ru-RU" sz="1800" b="1" dirty="0">
                <a:solidFill>
                  <a:srgbClr val="3E2B2E"/>
                </a:solidFill>
                <a:cs typeface="Calibri Light" pitchFamily="34" charset="0"/>
              </a:rPr>
              <a:t>Эколого-культурологический потенциал культурных ландшафтов </a:t>
            </a:r>
            <a:endParaRPr lang="ru-RU" altLang="ru-RU" sz="1800" b="1" dirty="0">
              <a:solidFill>
                <a:srgbClr val="3E2B2E"/>
              </a:solidFill>
              <a:latin typeface="+mj-lt"/>
              <a:cs typeface="Calibri Ligh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5829" y="1110932"/>
            <a:ext cx="6915987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600" dirty="0"/>
              <a:t>Культурный ландшафт </a:t>
            </a:r>
            <a:r>
              <a:rPr lang="ru-RU" sz="1600" dirty="0" smtClean="0"/>
              <a:t>материализует </a:t>
            </a:r>
            <a:r>
              <a:rPr lang="ru-RU" sz="1600" dirty="0"/>
              <a:t>идею сотворчества человека и природы, национальные ценности и традиции народов страны. </a:t>
            </a:r>
            <a:endParaRPr lang="ru-RU" altLang="ru-RU" sz="1600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12" y="1092599"/>
            <a:ext cx="447746" cy="4175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17142" y="3892408"/>
            <a:ext cx="29349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 smtClean="0"/>
              <a:t> </a:t>
            </a:r>
            <a:endParaRPr lang="ru-RU" altLang="ru-RU" dirty="0"/>
          </a:p>
        </p:txBody>
      </p:sp>
      <p:pic>
        <p:nvPicPr>
          <p:cNvPr id="20" name="Google Shape;11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9008" y="90697"/>
            <a:ext cx="894268" cy="5279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630638" y="4747515"/>
            <a:ext cx="5368777" cy="307777"/>
          </a:xfrm>
          <a:prstGeom prst="rect">
            <a:avLst/>
          </a:prstGeom>
          <a:solidFill>
            <a:srgbClr val="F7EEE5"/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Культурный ландшафт гармонично </a:t>
            </a: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вписан в окружающую среду. </a:t>
            </a:r>
            <a:endParaRPr lang="ru-RU" dirty="0"/>
          </a:p>
        </p:txBody>
      </p:sp>
      <p:pic>
        <p:nvPicPr>
          <p:cNvPr id="7170" name="Picture 2" descr="https://www.travel-oniks.ru/assets/images/russia/kazan/svijagsk/800-500/sviyazhsk-800-500-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019" y="2253420"/>
            <a:ext cx="3691549" cy="233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62147" y="3972140"/>
            <a:ext cx="859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Свияжск</a:t>
            </a:r>
            <a:endParaRPr lang="ru-RU" dirty="0"/>
          </a:p>
        </p:txBody>
      </p:sp>
      <p:sp>
        <p:nvSpPr>
          <p:cNvPr id="13" name="Скругленный прямоугольник 10"/>
          <p:cNvSpPr/>
          <p:nvPr/>
        </p:nvSpPr>
        <p:spPr bwMode="auto">
          <a:xfrm>
            <a:off x="0" y="891052"/>
            <a:ext cx="7775803" cy="145649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3A664C"/>
          </a:solidFill>
          <a:ln w="25402">
            <a:solidFill>
              <a:srgbClr val="3A664C"/>
            </a:solidFill>
            <a:prstDash val="solid"/>
          </a:ln>
        </p:spPr>
        <p:txBody>
          <a:bodyPr anchor="ctr" anchorCtr="1"/>
          <a:lstStyle/>
          <a:p>
            <a:pPr algn="ctr" eaLnBrk="1" hangingPunct="1"/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14" name="Picture 2" descr="https://funart.pro/uploads/posts/2021-04/1618669178_12-funart_pro-p-istoricheskii-tsentr-sankt-peterburga-kras-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01" y="2253419"/>
            <a:ext cx="3525473" cy="237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35212" y="4279917"/>
            <a:ext cx="27783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BCB7A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Исторический центр Санкт-Петербурга</a:t>
            </a:r>
            <a:endParaRPr lang="ru-RU" sz="1200" dirty="0">
              <a:solidFill>
                <a:srgbClr val="BCB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463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" y="-18755"/>
            <a:ext cx="9138618" cy="807794"/>
          </a:xfrm>
          <a:prstGeom prst="rect">
            <a:avLst/>
          </a:prstGeom>
        </p:spPr>
      </p:pic>
      <p:sp>
        <p:nvSpPr>
          <p:cNvPr id="11267" name="Заголовок 1"/>
          <p:cNvSpPr txBox="1">
            <a:spLocks noGrp="1"/>
          </p:cNvSpPr>
          <p:nvPr>
            <p:ph type="title"/>
          </p:nvPr>
        </p:nvSpPr>
        <p:spPr>
          <a:xfrm>
            <a:off x="294968" y="90698"/>
            <a:ext cx="7447935" cy="479840"/>
          </a:xfrm>
        </p:spPr>
        <p:txBody>
          <a:bodyPr>
            <a:noAutofit/>
          </a:bodyPr>
          <a:lstStyle/>
          <a:p>
            <a:r>
              <a:rPr lang="ru-RU" altLang="ru-RU" sz="1800" b="1" dirty="0">
                <a:solidFill>
                  <a:srgbClr val="3E2B2E"/>
                </a:solidFill>
                <a:cs typeface="Calibri Light" pitchFamily="34" charset="0"/>
              </a:rPr>
              <a:t>Эколого-культурологический потенциал культурных</a:t>
            </a:r>
            <a:endParaRPr lang="ru-RU" altLang="ru-RU" sz="1800" b="1" dirty="0">
              <a:solidFill>
                <a:srgbClr val="3E2B2E"/>
              </a:solidFill>
              <a:latin typeface="+mj-lt"/>
              <a:cs typeface="Calibri Light" pitchFamily="34" charset="0"/>
            </a:endParaRPr>
          </a:p>
        </p:txBody>
      </p:sp>
      <p:pic>
        <p:nvPicPr>
          <p:cNvPr id="20" name="Google Shape;11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9008" y="90697"/>
            <a:ext cx="894268" cy="5279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18681" y="1198933"/>
            <a:ext cx="3956010" cy="3293209"/>
          </a:xfrm>
          <a:prstGeom prst="rect">
            <a:avLst/>
          </a:prstGeom>
          <a:solidFill>
            <a:srgbClr val="EBE5D9"/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Культурный ландшафт содержит </a:t>
            </a:r>
            <a:r>
              <a:rPr lang="ru-RU" sz="16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спрессованный и оформленный опыт </a:t>
            </a:r>
            <a:r>
              <a:rPr lang="ru-RU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предшествующих поколений, </a:t>
            </a:r>
          </a:p>
          <a:p>
            <a:endParaRPr lang="ru-RU" sz="16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хранит в себе материальные и духовные ценности </a:t>
            </a:r>
            <a:r>
              <a:rPr lang="ru-RU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различных эпох, память об историко-культурных и природных событиях и процессах, </a:t>
            </a:r>
          </a:p>
          <a:p>
            <a:endParaRPr lang="ru-RU" sz="16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содержит </a:t>
            </a:r>
            <a:r>
              <a:rPr lang="ru-RU" sz="16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опыт </a:t>
            </a:r>
            <a:r>
              <a:rPr lang="ru-RU" sz="1600" b="1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культуросообразного</a:t>
            </a:r>
            <a:r>
              <a:rPr lang="ru-RU" sz="16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взаимодействия человека </a:t>
            </a:r>
            <a:r>
              <a:rPr lang="ru-RU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вмещающим ландшафтом на протяжении всей истории их существования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1" y="1198933"/>
            <a:ext cx="447746" cy="4175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0" y="2273668"/>
            <a:ext cx="447746" cy="4175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6" y="3538539"/>
            <a:ext cx="447746" cy="417501"/>
          </a:xfrm>
          <a:prstGeom prst="rect">
            <a:avLst/>
          </a:prstGeom>
        </p:spPr>
      </p:pic>
      <p:sp>
        <p:nvSpPr>
          <p:cNvPr id="16" name="Скругленный прямоугольник 10"/>
          <p:cNvSpPr/>
          <p:nvPr/>
        </p:nvSpPr>
        <p:spPr bwMode="auto">
          <a:xfrm>
            <a:off x="5382" y="643390"/>
            <a:ext cx="7880404" cy="145649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3A664C"/>
          </a:solidFill>
          <a:ln w="25402">
            <a:solidFill>
              <a:srgbClr val="3A664C"/>
            </a:solidFill>
            <a:prstDash val="solid"/>
          </a:ln>
        </p:spPr>
        <p:txBody>
          <a:bodyPr anchor="ctr" anchorCtr="1"/>
          <a:lstStyle/>
          <a:p>
            <a:pPr algn="ctr" eaLnBrk="1" hangingPunct="1"/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60791" y="4137231"/>
            <a:ext cx="4024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Научная школа теории и методики  </a:t>
            </a:r>
            <a:r>
              <a:rPr lang="ru-RU" sz="1600" dirty="0" err="1" smtClean="0"/>
              <a:t>геоэкологического</a:t>
            </a:r>
            <a:r>
              <a:rPr lang="ru-RU" sz="1600" dirty="0" smtClean="0"/>
              <a:t> образования НГПУ им. К. Минина (рук. Н.Ф. </a:t>
            </a:r>
            <a:r>
              <a:rPr lang="ru-RU" sz="1600" dirty="0" err="1" smtClean="0"/>
              <a:t>Винокурова</a:t>
            </a:r>
            <a:r>
              <a:rPr lang="ru-RU" sz="1600" dirty="0" smtClean="0"/>
              <a:t>) </a:t>
            </a:r>
            <a:endParaRPr lang="ru-RU" sz="1600" dirty="0"/>
          </a:p>
        </p:txBody>
      </p:sp>
      <p:pic>
        <p:nvPicPr>
          <p:cNvPr id="19" name="Picture 4" descr="https://blog.ostrovok.ru/wp-content/uploads/2019/04/nino_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73" y="1198933"/>
            <a:ext cx="3642832" cy="246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8906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15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5080"/>
            <a:ext cx="7915047" cy="6046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</a:t>
            </a:fld>
            <a:endParaRPr lang="ru"/>
          </a:p>
        </p:txBody>
      </p:sp>
      <p:sp>
        <p:nvSpPr>
          <p:cNvPr id="3" name="Прямоугольник 2"/>
          <p:cNvSpPr/>
          <p:nvPr/>
        </p:nvSpPr>
        <p:spPr>
          <a:xfrm>
            <a:off x="222739" y="143022"/>
            <a:ext cx="29346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АКТУАЛЬНОСТЬ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89123" y="3490196"/>
            <a:ext cx="201068" cy="1567267"/>
          </a:xfrm>
          <a:prstGeom prst="rect">
            <a:avLst/>
          </a:prstGeom>
          <a:solidFill>
            <a:srgbClr val="3A664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E5DFCC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2453" y="3650455"/>
            <a:ext cx="320571" cy="393501"/>
            <a:chOff x="474436" y="383211"/>
            <a:chExt cx="741389" cy="472825"/>
          </a:xfrm>
        </p:grpSpPr>
        <p:sp>
          <p:nvSpPr>
            <p:cNvPr id="11" name="Google Shape;122;p28"/>
            <p:cNvSpPr/>
            <p:nvPr/>
          </p:nvSpPr>
          <p:spPr>
            <a:xfrm rot="10800000">
              <a:off x="805125" y="383236"/>
              <a:ext cx="410700" cy="472800"/>
            </a:xfrm>
            <a:prstGeom prst="chevron">
              <a:avLst>
                <a:gd name="adj" fmla="val 50000"/>
              </a:avLst>
            </a:prstGeom>
            <a:solidFill>
              <a:srgbClr val="888888"/>
            </a:solidFill>
            <a:ln>
              <a:noFill/>
            </a:ln>
          </p:spPr>
          <p:txBody>
            <a:bodyPr spcFirstLastPara="1" wrap="square" lIns="62200" tIns="31100" rIns="62200" bIns="31100" anchor="ctr" anchorCtr="0">
              <a:noAutofit/>
            </a:bodyPr>
            <a:lstStyle/>
            <a:p>
              <a:pPr algn="ctr"/>
              <a:endParaRPr sz="1000">
                <a:solidFill>
                  <a:srgbClr val="00775B"/>
                </a:solidFill>
              </a:endParaRPr>
            </a:p>
          </p:txBody>
        </p:sp>
        <p:sp>
          <p:nvSpPr>
            <p:cNvPr id="12" name="Google Shape;123;p28"/>
            <p:cNvSpPr/>
            <p:nvPr/>
          </p:nvSpPr>
          <p:spPr>
            <a:xfrm rot="10800000">
              <a:off x="474436" y="383211"/>
              <a:ext cx="410700" cy="472800"/>
            </a:xfrm>
            <a:prstGeom prst="chevron">
              <a:avLst>
                <a:gd name="adj" fmla="val 50000"/>
              </a:avLst>
            </a:prstGeom>
            <a:solidFill>
              <a:srgbClr val="888888"/>
            </a:solidFill>
            <a:ln>
              <a:noFill/>
            </a:ln>
          </p:spPr>
          <p:txBody>
            <a:bodyPr spcFirstLastPara="1" wrap="square" lIns="62200" tIns="31100" rIns="62200" bIns="31100" anchor="ctr" anchorCtr="0">
              <a:noAutofit/>
            </a:bodyPr>
            <a:lstStyle/>
            <a:p>
              <a:pPr algn="ctr"/>
              <a:endParaRPr sz="1000">
                <a:solidFill>
                  <a:srgbClr val="00775B"/>
                </a:solidFill>
              </a:endParaRPr>
            </a:p>
          </p:txBody>
        </p:sp>
      </p:grpSp>
      <p:sp>
        <p:nvSpPr>
          <p:cNvPr id="14" name="Google Shape;164;p30"/>
          <p:cNvSpPr txBox="1"/>
          <p:nvPr/>
        </p:nvSpPr>
        <p:spPr>
          <a:xfrm>
            <a:off x="561923" y="956378"/>
            <a:ext cx="3871089" cy="923299"/>
          </a:xfrm>
          <a:prstGeom prst="rect">
            <a:avLst/>
          </a:prstGeom>
          <a:solidFill>
            <a:srgbClr val="EBE5D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1600" b="1" dirty="0">
                <a:solidFill>
                  <a:srgbClr val="6E6259"/>
                </a:solidFill>
                <a:latin typeface="Montserrat"/>
                <a:ea typeface="Montserrat"/>
                <a:cs typeface="Montserrat"/>
                <a:sym typeface="Montserrat"/>
              </a:rPr>
              <a:t>Экологическая культура– стратегический национальный приоритет </a:t>
            </a:r>
            <a:endParaRPr sz="1600" b="1" dirty="0">
              <a:solidFill>
                <a:srgbClr val="6E62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168;p30"/>
          <p:cNvSpPr txBox="1"/>
          <p:nvPr/>
        </p:nvSpPr>
        <p:spPr>
          <a:xfrm>
            <a:off x="561923" y="1949212"/>
            <a:ext cx="3871089" cy="1415742"/>
          </a:xfrm>
          <a:prstGeom prst="rect">
            <a:avLst/>
          </a:prstGeom>
          <a:solidFill>
            <a:srgbClr val="EBE5D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1600" b="1" dirty="0">
                <a:solidFill>
                  <a:srgbClr val="3E2B2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Опережающая функция </a:t>
            </a:r>
            <a:r>
              <a:rPr lang="ru-RU" sz="1600" dirty="0">
                <a:solidFill>
                  <a:srgbClr val="3E2B2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достижении устойчивого, безопасного будущего, национальной безопасности России, её социально-экономического развития</a:t>
            </a:r>
          </a:p>
        </p:txBody>
      </p:sp>
      <p:pic>
        <p:nvPicPr>
          <p:cNvPr id="16" name="Google Shape;17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58" y="977692"/>
            <a:ext cx="412541" cy="38467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64;p30"/>
          <p:cNvSpPr txBox="1"/>
          <p:nvPr/>
        </p:nvSpPr>
        <p:spPr>
          <a:xfrm>
            <a:off x="4978400" y="947150"/>
            <a:ext cx="4043001" cy="4124176"/>
          </a:xfrm>
          <a:prstGeom prst="rect">
            <a:avLst/>
          </a:prstGeom>
          <a:ln>
            <a:solidFill>
              <a:srgbClr val="3A664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285743" indent="-285743">
              <a:buFont typeface="Arial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Конституции РФ(статья 114, п.е6)</a:t>
            </a:r>
            <a:endParaRPr lang="ru-RU" sz="1600" dirty="0">
              <a:solidFill>
                <a:srgbClr val="3E2B2E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285743" indent="-285743">
              <a:buFont typeface="Arial" pitchFamily="34" charset="0"/>
              <a:buChar char="•"/>
            </a:pPr>
            <a:r>
              <a:rPr lang="ru-RU" sz="1600" dirty="0">
                <a:solidFill>
                  <a:srgbClr val="3E2B2E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Стратегия развития воспитания в Российской Федерации на период до 2025 года;</a:t>
            </a:r>
          </a:p>
          <a:p>
            <a:pPr marL="285743" indent="-285743">
              <a:buFont typeface="Arial" pitchFamily="34" charset="0"/>
              <a:buChar char="•"/>
            </a:pPr>
            <a:r>
              <a:rPr lang="ru-RU" sz="1600" dirty="0">
                <a:solidFill>
                  <a:srgbClr val="3E2B2E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Федеральный проект «Экология»;</a:t>
            </a:r>
          </a:p>
          <a:p>
            <a:pPr marL="285743" indent="-285743">
              <a:buFont typeface="Arial" pitchFamily="34" charset="0"/>
              <a:buChar char="•"/>
            </a:pPr>
            <a:endParaRPr lang="ru-RU" sz="1600" dirty="0">
              <a:solidFill>
                <a:srgbClr val="3E2B2E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285743" indent="-285743">
              <a:buFont typeface="Arial" pitchFamily="34" charset="0"/>
              <a:buChar char="•"/>
            </a:pPr>
            <a:r>
              <a:rPr lang="ru-RU" sz="1600" dirty="0">
                <a:solidFill>
                  <a:srgbClr val="3E2B2E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Указ Президента РФ от 02.07.2021 N 400 "О Стратегии национальной безопасности Российской Федерации;</a:t>
            </a:r>
          </a:p>
          <a:p>
            <a:pPr marL="285743" indent="-285743">
              <a:buFont typeface="Arial" pitchFamily="34" charset="0"/>
              <a:buChar char="•"/>
            </a:pPr>
            <a:endParaRPr lang="ru-RU" sz="1600" dirty="0">
              <a:solidFill>
                <a:srgbClr val="3E2B2E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285743" indent="-285743">
              <a:buFont typeface="Arial" pitchFamily="34" charset="0"/>
              <a:buChar char="•"/>
            </a:pPr>
            <a:r>
              <a:rPr lang="ru-RU" sz="1600" dirty="0">
                <a:solidFill>
                  <a:srgbClr val="3E2B2E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Указ президента РФ от 09.11.2022 №809 «Об утверждении Основ государственной политики по сохранению и укреплению традиционных российских духовно-нравственных ценностей»</a:t>
            </a:r>
          </a:p>
        </p:txBody>
      </p:sp>
      <p:pic>
        <p:nvPicPr>
          <p:cNvPr id="21" name="Google Shape;11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9008" y="25463"/>
            <a:ext cx="894268" cy="5279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46846" y="3490195"/>
            <a:ext cx="38792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rgbClr val="3A664C"/>
                </a:solidFill>
              </a:rPr>
              <a:t>«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не может произрастать без экологической культуры, а экологическая культура вовсе не может состояться в условиях бескультурья»</a:t>
            </a:r>
          </a:p>
          <a:p>
            <a:endParaRPr lang="ru-RU" sz="1050" dirty="0"/>
          </a:p>
          <a:p>
            <a:r>
              <a:rPr lang="ru-RU" sz="1050" dirty="0"/>
              <a:t>Данилов-</a:t>
            </a:r>
            <a:r>
              <a:rPr lang="ru-RU" sz="1050" dirty="0" err="1"/>
              <a:t>Данильян</a:t>
            </a:r>
            <a:r>
              <a:rPr lang="ru-RU" sz="1050" dirty="0"/>
              <a:t> Виктор Иванович</a:t>
            </a:r>
          </a:p>
          <a:p>
            <a:pPr algn="just"/>
            <a:r>
              <a:rPr lang="ru-RU" sz="1200" dirty="0">
                <a:solidFill>
                  <a:srgbClr val="1A1A1A"/>
                </a:solidFill>
                <a:latin typeface="PT Serif"/>
              </a:rPr>
              <a:t>В.В.).</a:t>
            </a:r>
            <a:endParaRPr lang="ru-RU" sz="1200" dirty="0"/>
          </a:p>
        </p:txBody>
      </p:sp>
      <p:pic>
        <p:nvPicPr>
          <p:cNvPr id="20" name="Google Shape;17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68" y="2209024"/>
            <a:ext cx="412541" cy="384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295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Теоретико-методологические основы  и концепция реализации ландшафтно- средового подхода в эколого-географическом образовании на основе изучения культурных ландшафтов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20</a:t>
            </a:fld>
            <a:endParaRPr lang="ru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479" y="1081098"/>
            <a:ext cx="2865664" cy="3822931"/>
          </a:xfrm>
          <a:prstGeom prst="rect">
            <a:avLst/>
          </a:prstGeom>
        </p:spPr>
      </p:pic>
      <p:pic>
        <p:nvPicPr>
          <p:cNvPr id="7" name="Рисунок 6" descr="C:\Users\Наталья\Downloads\нгпу обложка 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22" y="1289957"/>
            <a:ext cx="3306539" cy="3546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95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культурно-экологические модули и проекты для школьников, реализующие ландшафтно-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средовый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при формировании экологической культуры личности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21</a:t>
            </a:fld>
            <a:endParaRPr lang="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893" y="1653559"/>
            <a:ext cx="4544736" cy="30976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1700" y="1289958"/>
            <a:ext cx="2521307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образовательно-воспитательного потенциала культурных ландшафтов: учебные культурно-экологические модули и проекты: 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чебно-методическое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/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Демидова Н.Н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Винокурова Н.Ф.,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Зулхарнаева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Лощилова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/Под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ред. Н.Н. Демидовой. Н. Новгород: Гладкова О.В., 2021</a:t>
            </a:r>
          </a:p>
        </p:txBody>
      </p:sp>
    </p:spTree>
    <p:extLst>
      <p:ext uri="{BB962C8B-B14F-4D97-AF65-F5344CB8AC3E}">
        <p14:creationId xmlns:p14="http://schemas.microsoft.com/office/powerpoint/2010/main" val="246965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Ландшафтно-</a:t>
            </a:r>
            <a:r>
              <a:rPr lang="ru-RU" sz="1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средовый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при формировании экологической культуры будущего педагога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813" y="3172503"/>
            <a:ext cx="4045202" cy="1235199"/>
          </a:xfrm>
        </p:spPr>
        <p:txBody>
          <a:bodyPr/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Магистерская программа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«Геоэкологическое образование»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20000"/>
          </a:bodyPr>
          <a:lstStyle/>
          <a:p>
            <a:pPr marL="285750" lvl="0" indent="-28575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 об культурно-экологическом потенциале культурных ландшафтов и методических возможностях его реализации в школьной практике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</a:pPr>
            <a:r>
              <a:rPr lang="ru-RU" altLang="ru-RU" sz="1400" b="1" dirty="0">
                <a:solidFill>
                  <a:srgbClr val="3E2B2E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Ландшафтные воспитательные практики будущих </a:t>
            </a:r>
            <a:r>
              <a:rPr lang="ru-RU" altLang="ru-RU" sz="1400" b="1" dirty="0" smtClean="0">
                <a:solidFill>
                  <a:srgbClr val="3E2B2E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педагогов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SzTx/>
              <a:buNone/>
            </a:pPr>
            <a:endParaRPr lang="ru-RU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SzTx/>
              <a:buNone/>
            </a:pP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Винокурова Н.Ф., </a:t>
            </a:r>
            <a:r>
              <a:rPr lang="ru-RU" sz="1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Лощилова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А.А. Методология и технология ландшафтного воспитания будущих педагогов на основе культурного наследия// Непрерывное образование: XXI век. 2023. № 2 (42). С. 2-19.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SzTx/>
              <a:buNone/>
            </a:pP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Винокурова Н.Ф., </a:t>
            </a:r>
            <a:r>
              <a:rPr lang="ru-RU" sz="1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Лощилова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А.А. </a:t>
            </a:r>
            <a:r>
              <a:rPr lang="ru-RU" sz="1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Трансдисциплинарный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потенциал культурного ландшафта и его реализация в экологическом воспитании будущих педагогов//Непрерывное образование: XXI век. 2022. № 2 (38). С. 3-17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22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86709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23</a:t>
            </a:fld>
            <a:endParaRPr lang="ru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14645" y="98084"/>
            <a:ext cx="7309374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ru-RU" altLang="ru-RU" sz="1600" b="1" dirty="0" smtClean="0">
                <a:solidFill>
                  <a:srgbClr val="3E2B2E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Ландшафтные воспитательные практики будущих педагогов</a:t>
            </a:r>
            <a:endParaRPr lang="ru-RU" altLang="ru-RU" sz="1600" b="1" dirty="0">
              <a:solidFill>
                <a:srgbClr val="3E2B2E"/>
              </a:solidFill>
              <a:latin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pic>
        <p:nvPicPr>
          <p:cNvPr id="17" name="Google Shape;17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46" y="1176426"/>
            <a:ext cx="343110" cy="2996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23299" y="978869"/>
            <a:ext cx="7780043" cy="276999"/>
          </a:xfrm>
          <a:prstGeom prst="rect">
            <a:avLst/>
          </a:prstGeom>
          <a:ln>
            <a:solidFill>
              <a:srgbClr val="EBE5D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ru-RU" sz="1200" dirty="0" smtClean="0"/>
              <a:t>Компоненты экологической культуры, их структура и условия формирования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14644" y="2052648"/>
            <a:ext cx="7877187" cy="738664"/>
          </a:xfrm>
          <a:prstGeom prst="rect">
            <a:avLst/>
          </a:prstGeom>
          <a:ln>
            <a:solidFill>
              <a:srgbClr val="EBE5D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ru-RU" dirty="0" smtClean="0"/>
              <a:t>Учения и концепции о типах рукотворных ландшафтов. Положения интегрального подхода в исследовании культурного ландшафта  М.В</a:t>
            </a:r>
            <a:r>
              <a:rPr lang="ru-RU" dirty="0"/>
              <a:t>. </a:t>
            </a:r>
            <a:r>
              <a:rPr lang="ru-RU" dirty="0" err="1" smtClean="0"/>
              <a:t>Рагулина</a:t>
            </a:r>
            <a:r>
              <a:rPr lang="ru-RU" dirty="0" smtClean="0"/>
              <a:t>, </a:t>
            </a:r>
            <a:r>
              <a:rPr lang="ru-RU" dirty="0" err="1" smtClean="0"/>
              <a:t>ноосферная</a:t>
            </a:r>
            <a:r>
              <a:rPr lang="ru-RU" dirty="0" smtClean="0"/>
              <a:t> концепция культурного ландшафта Ю.А. </a:t>
            </a:r>
            <a:r>
              <a:rPr lang="ru-RU" dirty="0" err="1" smtClean="0"/>
              <a:t>Веденина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74151" y="3112736"/>
            <a:ext cx="7904405" cy="1169551"/>
          </a:xfrm>
          <a:prstGeom prst="rect">
            <a:avLst/>
          </a:prstGeom>
          <a:ln>
            <a:solidFill>
              <a:srgbClr val="EBE5D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/>
              <a:t>Психолого- педагогические положения </a:t>
            </a:r>
            <a:r>
              <a:rPr lang="ru-RU" dirty="0"/>
              <a:t>о сущности и структуре воспитательных практик О.А. </a:t>
            </a:r>
            <a:r>
              <a:rPr lang="ru-RU" dirty="0" err="1" smtClean="0"/>
              <a:t>Фиофановой</a:t>
            </a:r>
            <a:r>
              <a:rPr lang="ru-RU" dirty="0" smtClean="0"/>
              <a:t> и специфике ландшафтных практик, которые характеризуются </a:t>
            </a:r>
            <a:r>
              <a:rPr lang="ru-RU" dirty="0"/>
              <a:t>событийностью, </a:t>
            </a:r>
            <a:r>
              <a:rPr lang="ru-RU" dirty="0" err="1"/>
              <a:t>полисубъектностью</a:t>
            </a:r>
            <a:r>
              <a:rPr lang="ru-RU" dirty="0"/>
              <a:t>, задаются </a:t>
            </a:r>
            <a:r>
              <a:rPr lang="ru-RU" dirty="0" smtClean="0"/>
              <a:t>совместной </a:t>
            </a:r>
            <a:r>
              <a:rPr lang="ru-RU" dirty="0"/>
              <a:t>творческо-созидательной деятельности и её рефлексии, </a:t>
            </a:r>
            <a:r>
              <a:rPr lang="ru-RU" dirty="0" smtClean="0">
                <a:ea typeface="Times New Roman" panose="02020603050405020304" pitchFamily="18" charset="0"/>
              </a:rPr>
              <a:t>субъект-порождающий </a:t>
            </a:r>
            <a:r>
              <a:rPr lang="ru-RU" dirty="0">
                <a:ea typeface="Times New Roman" panose="02020603050405020304" pitchFamily="18" charset="0"/>
              </a:rPr>
              <a:t>тип взаимодействия (по В.И. Панову).</a:t>
            </a:r>
          </a:p>
          <a:p>
            <a:pPr algn="just"/>
            <a:endParaRPr lang="ru-RU" dirty="0">
              <a:solidFill>
                <a:srgbClr val="252525"/>
              </a:solidFill>
              <a:latin typeface="Fira San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458" y="889564"/>
            <a:ext cx="464804" cy="467421"/>
          </a:xfrm>
          <a:prstGeom prst="rect">
            <a:avLst/>
          </a:prstGeom>
        </p:spPr>
      </p:pic>
      <p:pic>
        <p:nvPicPr>
          <p:cNvPr id="23" name="Google Shape;17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46" y="2129538"/>
            <a:ext cx="343110" cy="29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7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317" y="3613333"/>
            <a:ext cx="343110" cy="2996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23299" y="679280"/>
            <a:ext cx="4662039" cy="307777"/>
          </a:xfrm>
          <a:prstGeom prst="rect">
            <a:avLst/>
          </a:prstGeom>
          <a:solidFill>
            <a:srgbClr val="3A664C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Цель-Формирование экологической культуры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94" y="2983583"/>
            <a:ext cx="464804" cy="46742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46" y="4288985"/>
            <a:ext cx="451502" cy="45404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11" y="1990231"/>
            <a:ext cx="436472" cy="438929"/>
          </a:xfrm>
          <a:prstGeom prst="rect">
            <a:avLst/>
          </a:prstGeom>
        </p:spPr>
      </p:pic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6386052" y="3912955"/>
            <a:ext cx="25460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.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pic>
        <p:nvPicPr>
          <p:cNvPr id="37" name="Google Shape;11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4129" y="133423"/>
            <a:ext cx="894268" cy="5279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23299" y="1754285"/>
            <a:ext cx="3503011" cy="307777"/>
          </a:xfrm>
          <a:prstGeom prst="rect">
            <a:avLst/>
          </a:prstGeom>
          <a:solidFill>
            <a:srgbClr val="3A664C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Научно-географические </a:t>
            </a:r>
            <a:r>
              <a:rPr lang="ru-RU" dirty="0">
                <a:solidFill>
                  <a:schemeClr val="bg1"/>
                </a:solidFill>
              </a:rPr>
              <a:t>основы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14645" y="2792230"/>
            <a:ext cx="3079689" cy="307777"/>
          </a:xfrm>
          <a:prstGeom prst="rect">
            <a:avLst/>
          </a:prstGeom>
          <a:solidFill>
            <a:srgbClr val="3A664C"/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Психолого-педагогические </a:t>
            </a:r>
            <a:r>
              <a:rPr lang="ru-RU" dirty="0">
                <a:solidFill>
                  <a:schemeClr val="bg1"/>
                </a:solidFill>
              </a:rPr>
              <a:t>основы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1035" y="4066843"/>
            <a:ext cx="3106907" cy="307777"/>
          </a:xfrm>
          <a:prstGeom prst="rect">
            <a:avLst/>
          </a:prstGeom>
          <a:solidFill>
            <a:srgbClr val="3A664C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Методические  </a:t>
            </a:r>
            <a:r>
              <a:rPr lang="ru-RU" dirty="0">
                <a:solidFill>
                  <a:schemeClr val="bg1"/>
                </a:solidFill>
              </a:rPr>
              <a:t>основы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81933" y="4362372"/>
            <a:ext cx="8087802" cy="738664"/>
          </a:xfrm>
          <a:prstGeom prst="rect">
            <a:avLst/>
          </a:prstGeom>
          <a:ln>
            <a:solidFill>
              <a:srgbClr val="EBE5D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ru-RU" dirty="0" smtClean="0"/>
              <a:t>Положения об эколого-ориентированной жизнедеятельности личности в культурном ландшафте Н.Ф. </a:t>
            </a:r>
            <a:r>
              <a:rPr lang="ru-RU" dirty="0" err="1" smtClean="0"/>
              <a:t>Винокурова</a:t>
            </a:r>
            <a:r>
              <a:rPr lang="ru-RU" dirty="0" smtClean="0"/>
              <a:t>, Н.Н. Демидова, А.В. </a:t>
            </a:r>
            <a:r>
              <a:rPr lang="ru-RU" dirty="0" err="1" smtClean="0"/>
              <a:t>Зулхарнаева,Лощилова</a:t>
            </a:r>
            <a:r>
              <a:rPr lang="ru-RU" dirty="0" smtClean="0"/>
              <a:t> А.А,. структурно-логическая </a:t>
            </a:r>
            <a:r>
              <a:rPr lang="ru-RU" dirty="0"/>
              <a:t>модель видов интеграции знаний (по Н.Ф. </a:t>
            </a:r>
            <a:r>
              <a:rPr lang="ru-RU" dirty="0" err="1" smtClean="0"/>
              <a:t>Винокурова</a:t>
            </a:r>
            <a:r>
              <a:rPr lang="ru-RU" dirty="0" smtClean="0"/>
              <a:t>)</a:t>
            </a:r>
            <a:endParaRPr lang="ru-RU" sz="1200" dirty="0"/>
          </a:p>
        </p:txBody>
      </p:sp>
      <p:pic>
        <p:nvPicPr>
          <p:cNvPr id="30" name="Google Shape;17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46" y="4531958"/>
            <a:ext cx="343110" cy="299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54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1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262" y="19177"/>
            <a:ext cx="81338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1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7644" y="148946"/>
            <a:ext cx="872715" cy="5279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416724" y="4128607"/>
            <a:ext cx="2231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6E62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200" dirty="0">
              <a:solidFill>
                <a:srgbClr val="6E6259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180304" y="19177"/>
            <a:ext cx="8613835" cy="47984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600" b="1" dirty="0" smtClean="0"/>
              <a:t>Содержательная основа ландшафтных</a:t>
            </a:r>
          </a:p>
          <a:p>
            <a:pPr algn="ctr"/>
            <a:r>
              <a:rPr lang="ru-RU" sz="1600" b="1" dirty="0" smtClean="0"/>
              <a:t>воспитательных практик</a:t>
            </a:r>
            <a:endParaRPr lang="ru-RU" altLang="ru-RU" sz="1600" b="1" dirty="0">
              <a:solidFill>
                <a:srgbClr val="3E2B2E"/>
              </a:solidFill>
              <a:latin typeface="+mj-lt"/>
              <a:cs typeface="Calibri Light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0" y="2263252"/>
            <a:ext cx="549724" cy="454189"/>
            <a:chOff x="474436" y="383211"/>
            <a:chExt cx="741389" cy="472825"/>
          </a:xfrm>
        </p:grpSpPr>
        <p:sp>
          <p:nvSpPr>
            <p:cNvPr id="19" name="Google Shape;122;p28"/>
            <p:cNvSpPr/>
            <p:nvPr/>
          </p:nvSpPr>
          <p:spPr>
            <a:xfrm rot="10800000">
              <a:off x="805125" y="383236"/>
              <a:ext cx="410700" cy="472800"/>
            </a:xfrm>
            <a:prstGeom prst="chevron">
              <a:avLst>
                <a:gd name="adj" fmla="val 50000"/>
              </a:avLst>
            </a:prstGeom>
            <a:solidFill>
              <a:srgbClr val="888888"/>
            </a:solidFill>
            <a:ln>
              <a:noFill/>
            </a:ln>
          </p:spPr>
          <p:txBody>
            <a:bodyPr spcFirstLastPara="1" wrap="square" lIns="62200" tIns="31100" rIns="62200" bIns="31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rgbClr val="00775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23;p28"/>
            <p:cNvSpPr/>
            <p:nvPr/>
          </p:nvSpPr>
          <p:spPr>
            <a:xfrm rot="10800000">
              <a:off x="474436" y="383211"/>
              <a:ext cx="410700" cy="472800"/>
            </a:xfrm>
            <a:prstGeom prst="chevron">
              <a:avLst>
                <a:gd name="adj" fmla="val 50000"/>
              </a:avLst>
            </a:prstGeom>
            <a:solidFill>
              <a:srgbClr val="888888"/>
            </a:solidFill>
            <a:ln>
              <a:noFill/>
            </a:ln>
          </p:spPr>
          <p:txBody>
            <a:bodyPr spcFirstLastPara="1" wrap="square" lIns="62200" tIns="31100" rIns="62200" bIns="31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rgbClr val="00775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Скругленный прямоугольник 10"/>
          <p:cNvSpPr/>
          <p:nvPr/>
        </p:nvSpPr>
        <p:spPr bwMode="auto">
          <a:xfrm>
            <a:off x="152262" y="595017"/>
            <a:ext cx="7775803" cy="145649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3A664C"/>
          </a:solidFill>
          <a:ln w="25402">
            <a:solidFill>
              <a:srgbClr val="3A664C"/>
            </a:solidFill>
            <a:prstDash val="solid"/>
          </a:ln>
        </p:spPr>
        <p:txBody>
          <a:bodyPr anchor="ctr" anchorCtr="1"/>
          <a:lstStyle/>
          <a:p>
            <a:pPr algn="ctr" eaLnBrk="1" hangingPunct="1"/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526" y="2159320"/>
            <a:ext cx="4550278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Содержательная основа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rgbClr val="3A6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rgbClr val="3A6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человекоразмерные</a:t>
            </a:r>
            <a:r>
              <a:rPr lang="ru-RU" b="1" dirty="0">
                <a:solidFill>
                  <a:srgbClr val="3A6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модели познания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которых человек, его социоприродное окружение рассматриваются как подсистемы единой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ландшафтной системы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отражающие сотворчество человека и природы, аккумулирующие и транслирующие коэволюционные ценности, традиции, нормы и способы эколого-ориентированной жизнедеятельности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3A6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Культурные ландшафты  - объекты 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культурного наследия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Этнокультурные ландшафты-  национальные ценности и культурные традиции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средства окультуривания рукотворных ландшафтов</a:t>
            </a: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685377" y="859809"/>
            <a:ext cx="5132691" cy="938719"/>
          </a:xfrm>
          <a:prstGeom prst="rect">
            <a:avLst/>
          </a:prstGeom>
          <a:ln>
            <a:solidFill>
              <a:srgbClr val="BCB7A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100" i="1" dirty="0" smtClean="0"/>
              <a:t>«</a:t>
            </a:r>
            <a:r>
              <a:rPr lang="ru-RU" sz="1100" i="1" dirty="0"/>
              <a:t>Ландшафт создавался, с одной стороны, природой, готовой освоить и прикрыть все, что так или иначе нарушил человек, и с другой - человеком, мягчившим землю своим трудом и смягчавшим пейзаж. Обе культуры как бы поправляли друг друга и создавали ее человечность и приволье</a:t>
            </a:r>
            <a:r>
              <a:rPr lang="ru-RU" sz="1100" i="1" dirty="0" smtClean="0"/>
              <a:t>» </a:t>
            </a:r>
            <a:r>
              <a:rPr lang="ru-RU" sz="1100" dirty="0" smtClean="0"/>
              <a:t>(Д.С. Лихачев).</a:t>
            </a:r>
            <a:endParaRPr lang="ru-RU" sz="1100" dirty="0"/>
          </a:p>
        </p:txBody>
      </p:sp>
      <p:pic>
        <p:nvPicPr>
          <p:cNvPr id="13" name="Picture 4" descr="https://vladmuseum.ru/upload/medialibrary/8a3/%D0%A1%D1%83%D0%B7%D0%B4%D0%B0%D0%BB%D1%8C.%20%D0%A1%D0%BF%D0%B0%D1%81%D0%BE-%D0%95%D0%B2%D1%84%D0%B8%D0%BC%D0%B8%D0%B5%D0%B2%20%D0%BC%D0%BE%D0%BD%D0%B0%D1%81%D1%82%D1%8B%D1%80%D1%8C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723" y="2159321"/>
            <a:ext cx="2946329" cy="212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37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82AD2-CAFE-4B8B-B629-E60D3FB39C50}" type="slidenum">
              <a:rPr lang="ru-RU" altLang="ru-RU" smtClean="0"/>
              <a:pPr/>
              <a:t>25</a:t>
            </a:fld>
            <a:endParaRPr lang="ru-RU" altLang="ru-RU"/>
          </a:p>
        </p:txBody>
      </p:sp>
      <p:pic>
        <p:nvPicPr>
          <p:cNvPr id="6" name="Google Shape;11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0" cy="69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5749" y="46139"/>
            <a:ext cx="894268" cy="5279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98408" y="10929"/>
            <a:ext cx="7530860" cy="45221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3A6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и преемственность ландшафтных воспитательных практик </a:t>
            </a:r>
          </a:p>
          <a:p>
            <a:pPr algn="ctr"/>
            <a:endParaRPr lang="ru-RU" sz="1800" b="1" dirty="0">
              <a:solidFill>
                <a:srgbClr val="3E2B2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45544" y="3359516"/>
            <a:ext cx="40421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E2B2E"/>
                </a:solidFill>
              </a:rPr>
              <a:t>Этапы  последовательного  </a:t>
            </a:r>
            <a:r>
              <a:rPr lang="ru-RU" b="1" dirty="0">
                <a:solidFill>
                  <a:srgbClr val="3E2B2E"/>
                </a:solidFill>
              </a:rPr>
              <a:t>культурного </a:t>
            </a:r>
            <a:r>
              <a:rPr lang="ru-RU" b="1" dirty="0" smtClean="0">
                <a:solidFill>
                  <a:srgbClr val="3E2B2E"/>
                </a:solidFill>
              </a:rPr>
              <a:t>освоения культурно-цивилизационного  </a:t>
            </a:r>
            <a:r>
              <a:rPr lang="ru-RU" b="1" dirty="0">
                <a:solidFill>
                  <a:srgbClr val="3E2B2E"/>
                </a:solidFill>
              </a:rPr>
              <a:t>пространства </a:t>
            </a:r>
            <a:r>
              <a:rPr lang="ru-RU" b="1" dirty="0" smtClean="0">
                <a:solidFill>
                  <a:srgbClr val="3E2B2E"/>
                </a:solidFill>
              </a:rPr>
              <a:t>(по Н.Ф</a:t>
            </a:r>
            <a:r>
              <a:rPr lang="ru-RU" sz="1800" b="1" dirty="0" smtClean="0">
                <a:solidFill>
                  <a:srgbClr val="3E2B2E"/>
                </a:solidFill>
              </a:rPr>
              <a:t>. </a:t>
            </a:r>
            <a:r>
              <a:rPr lang="ru-RU" b="1" dirty="0" smtClean="0">
                <a:solidFill>
                  <a:srgbClr val="3E2B2E"/>
                </a:solidFill>
              </a:rPr>
              <a:t>Винокуровой)</a:t>
            </a:r>
            <a:r>
              <a:rPr lang="ru-RU" b="1" i="1" dirty="0" smtClean="0">
                <a:solidFill>
                  <a:srgbClr val="3A664C"/>
                </a:solidFill>
              </a:rPr>
              <a:t>: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17497"/>
              </p:ext>
            </p:extLst>
          </p:nvPr>
        </p:nvGraphicFramePr>
        <p:xfrm>
          <a:off x="618064" y="808184"/>
          <a:ext cx="6691548" cy="3761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/>
          </p:nvPr>
        </p:nvGraphicFramePr>
        <p:xfrm>
          <a:off x="167521" y="4330460"/>
          <a:ext cx="8945592" cy="543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1801087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Культурно-экологическая среда как педагогическое условие формирования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экологической культуры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26</a:t>
            </a:fld>
            <a:endParaRPr lang="ru"/>
          </a:p>
        </p:txBody>
      </p:sp>
      <p:sp>
        <p:nvSpPr>
          <p:cNvPr id="4" name="Прямоугольник 3"/>
          <p:cNvSpPr/>
          <p:nvPr/>
        </p:nvSpPr>
        <p:spPr>
          <a:xfrm>
            <a:off x="4261104" y="1280160"/>
            <a:ext cx="4636008" cy="2537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ru-RU" sz="12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К-Э ОС - </a:t>
            </a:r>
            <a:r>
              <a:rPr lang="ru-RU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 педагогических и психологических  условий и влияний, которые создают возможность  для формирования культурной личности в соответствии с </a:t>
            </a:r>
            <a:r>
              <a:rPr lang="ru-RU" sz="1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постнеклассическими</a:t>
            </a:r>
            <a:r>
              <a:rPr lang="ru-RU" sz="1200" b="1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моделями познания, коэволюционными ценностями, сотворчеством с природой.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1.Формирование культурно-экологической образовательной среды региона: Коллективная монография/ Научный редактор Н.Ф. Винокурова</a:t>
            </a:r>
            <a:r>
              <a:rPr lang="ru-RU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  <a:endParaRPr lang="ru-RU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2.Технология коэволюционного взаимодействия субъектов в условиях формирования культурно-экологической образовательной среды региона. Учебное пособие / Научный редактор </a:t>
            </a:r>
            <a:r>
              <a:rPr lang="ru-RU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Н.Ф.Винокурова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1254266"/>
            <a:ext cx="3825279" cy="202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469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590" y="304800"/>
            <a:ext cx="8607678" cy="834189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группа- ландшафтно-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средовый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в эколого-географическом образовании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27</a:t>
            </a:fld>
            <a:endParaRPr lang="ru"/>
          </a:p>
        </p:txBody>
      </p:sp>
      <p:pic>
        <p:nvPicPr>
          <p:cNvPr id="4" name="Рисунок 3" descr="https://lll21.petrsu.ru/files/authors/1685017792_1_202_av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61" y="1534435"/>
            <a:ext cx="1567997" cy="160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455" y="1534435"/>
            <a:ext cx="1251629" cy="1606074"/>
          </a:xfrm>
          <a:prstGeom prst="rect">
            <a:avLst/>
          </a:prstGeom>
        </p:spPr>
      </p:pic>
      <p:pic>
        <p:nvPicPr>
          <p:cNvPr id="8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55" y="1534436"/>
            <a:ext cx="1595403" cy="16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mininuniver.ru/media/com_wmart/catalog/2017-03-14-11-09-30-5021-Zulharnaev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855" y="1608091"/>
            <a:ext cx="1458762" cy="14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ininuniver.ru/media/remote/284817526395dc0de7a6f28c5122fcb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05" y="3314397"/>
            <a:ext cx="1563416" cy="156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ininuniver.ru/media/com_wmart/catalog/2016-06-28-09-39-20-4730-martilov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02" y="3314397"/>
            <a:ext cx="1550407" cy="155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ininuniver.ru/media/com_wmart/catalog/2016-06-28-10-23-54-4736-shevchenk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90" y="3314397"/>
            <a:ext cx="1545607" cy="154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188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9397" y="321255"/>
            <a:ext cx="1305206" cy="84666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7"/>
          <p:cNvSpPr txBox="1"/>
          <p:nvPr/>
        </p:nvSpPr>
        <p:spPr>
          <a:xfrm>
            <a:off x="514350" y="2425908"/>
            <a:ext cx="7924800" cy="72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375" rIns="0" bIns="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ru-RU" sz="2400" b="1" dirty="0" smtClean="0">
                <a:solidFill>
                  <a:srgbClr val="3E2B2E"/>
                </a:solidFill>
                <a:latin typeface="Oswald"/>
                <a:ea typeface="Oswald"/>
                <a:cs typeface="Oswald"/>
                <a:sym typeface="Oswald"/>
              </a:rPr>
              <a:t>СПАСИБО ЗА ВНИМАНИЕ!</a:t>
            </a:r>
          </a:p>
          <a:p>
            <a:pPr lvl="0" algn="ctr">
              <a:lnSpc>
                <a:spcPct val="90000"/>
              </a:lnSpc>
              <a:buClr>
                <a:schemeClr val="dk1"/>
              </a:buClr>
              <a:buSzPts val="2800"/>
            </a:pPr>
            <a:endParaRPr lang="ru-RU" sz="2400" b="1" dirty="0">
              <a:solidFill>
                <a:srgbClr val="3E2B2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20329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4354" y="180689"/>
            <a:ext cx="7719648" cy="693965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Региональная программа непрерывного </a:t>
            </a:r>
            <a:r>
              <a:rPr lang="ru-RU" sz="1800" b="1" dirty="0" smtClean="0">
                <a:solidFill>
                  <a:prstClr val="black"/>
                </a:solidFill>
                <a:ea typeface="Tahoma" panose="020B0604030504040204" pitchFamily="34" charset="0"/>
              </a:rPr>
              <a:t>О</a:t>
            </a:r>
            <a:r>
              <a:rPr lang="ru-RU" sz="1800" b="1" dirty="0" smtClean="0">
                <a:solidFill>
                  <a:prstClr val="black"/>
                </a:solidFill>
              </a:rPr>
              <a:t>пределение </a:t>
            </a:r>
            <a:r>
              <a:rPr lang="ru-RU" sz="1800" b="1" dirty="0">
                <a:solidFill>
                  <a:prstClr val="black"/>
                </a:solidFill>
              </a:rPr>
              <a:t>экологической культуры (Н.Ф.Винокурова, </a:t>
            </a:r>
            <a:r>
              <a:rPr lang="ru-RU" sz="1800" b="1" dirty="0" smtClean="0">
                <a:solidFill>
                  <a:prstClr val="black"/>
                </a:solidFill>
              </a:rPr>
              <a:t>В.В.Николина-1992)</a:t>
            </a:r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(-1992(--образования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372" y="1012372"/>
            <a:ext cx="4408714" cy="4016828"/>
          </a:xfrm>
        </p:spPr>
        <p:txBody>
          <a:bodyPr>
            <a:no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авторское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экологической культуры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(Н.Ф.Винокурова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В.В.Николина),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контексте единства всех сфер сознания личности,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взаимосвязанные когерентные компоненты:</a:t>
            </a:r>
          </a:p>
          <a:p>
            <a:pPr marL="214313" indent="-214313">
              <a:buFontTx/>
              <a:buChar char="-"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экологических знаний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естественно-научных , ценностно-нормативным, практических; </a:t>
            </a:r>
          </a:p>
          <a:p>
            <a:pPr marL="214313" indent="-214313">
              <a:buFontTx/>
              <a:buChar char="-"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мышление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установление причинно-следственных вероятностных , прогностических и других видов связей; свойства мышления- глобальность,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экогуманизм,территориальность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системность;</a:t>
            </a:r>
          </a:p>
          <a:p>
            <a:pPr marL="214313" indent="-214313">
              <a:buFontTx/>
              <a:buChar char="-"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чувств: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«эмоционально-нравственный резонанс», ценности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оценки,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отношения, переживания,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экологический императив, этические нормы, правила, экологические традиции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14313" indent="-214313">
              <a:buFontTx/>
              <a:buChar char="-"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экологически оправданного поведения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характеризующийся степенью превращения экологических знаний, мышления в повседневную норму поступка.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35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663" y="874654"/>
            <a:ext cx="3438242" cy="42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6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Методологические основания экологической культуры</a:t>
            </a:r>
            <a:b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постиндустриального общества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4</a:t>
            </a:fld>
            <a:endParaRPr lang="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0" y="825780"/>
            <a:ext cx="8596105" cy="34140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51369" y="2225310"/>
            <a:ext cx="17316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Человековключающие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познания постнеклассической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52404" y="1909720"/>
            <a:ext cx="2192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/>
              <a:t>Коэволюционные ценности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96198" y="2225310"/>
            <a:ext cx="2249586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Проектирование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созидание, сотворчество,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окультуривание,гармоничное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природопользование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926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691502" y="142721"/>
            <a:ext cx="8236598" cy="63001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sz="19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Методологические основания  и структура экологической культуры</a:t>
            </a:r>
            <a:br>
              <a:rPr lang="ru-RU" sz="19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9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постиндустриального </a:t>
            </a:r>
            <a:r>
              <a:rPr lang="ru-RU" sz="19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39751" y="844154"/>
            <a:ext cx="8135938" cy="0"/>
          </a:xfrm>
          <a:prstGeom prst="line">
            <a:avLst/>
          </a:prstGeom>
          <a:ln w="25400" cmpd="thickThin">
            <a:solidFill>
              <a:srgbClr val="CE16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1" name="Picture 2" descr="E:\!romik\минин\10_present\PRESENTACIYA2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6" y="4786314"/>
            <a:ext cx="1597025" cy="31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Объект 4"/>
          <p:cNvSpPr>
            <a:spLocks noGrp="1"/>
          </p:cNvSpPr>
          <p:nvPr>
            <p:ph idx="1"/>
          </p:nvPr>
        </p:nvSpPr>
        <p:spPr>
          <a:xfrm>
            <a:off x="396240" y="1143000"/>
            <a:ext cx="8531860" cy="3373042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нновационные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человековключающие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модели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познания современной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постнеклассической науки, в которых человек вписывается в социоприродное окружение;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-коэволюционные ценности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отношениях общества и природы, ориентированные на искусстве жить вместе, гармонизации отношений;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-экологическое проектирование,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созидание,сотворчество,бережливость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гармоничное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природопользование</a:t>
            </a:r>
          </a:p>
          <a:p>
            <a:pPr marL="11430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экологической культуры:</a:t>
            </a:r>
          </a:p>
          <a:p>
            <a:pPr marL="11430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Онтологический компонент</a:t>
            </a:r>
          </a:p>
          <a:p>
            <a:pPr marL="11430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Гносеологический компонент,</a:t>
            </a:r>
          </a:p>
          <a:p>
            <a:pPr marL="11430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Аксиологический компонент</a:t>
            </a:r>
          </a:p>
          <a:p>
            <a:pPr marL="11430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Праксиологический компонент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Clr>
                <a:srgbClr val="C00000"/>
              </a:buClr>
              <a:buNone/>
            </a:pPr>
            <a:endParaRPr lang="ru-RU" b="1" dirty="0">
              <a:latin typeface="Arial" charset="0"/>
              <a:cs typeface="Arial" charset="0"/>
            </a:endParaRPr>
          </a:p>
        </p:txBody>
      </p:sp>
      <p:pic>
        <p:nvPicPr>
          <p:cNvPr id="7" name="Picture 2" descr="E:\!romik\минин\10_present\PRESENTACIYA2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5" y="4714891"/>
            <a:ext cx="1597025" cy="31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8171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82AD2-CAFE-4B8B-B629-E60D3FB39C50}" type="slidenum">
              <a:rPr lang="ru-RU" altLang="ru-RU" smtClean="0"/>
              <a:pPr/>
              <a:t>6</a:t>
            </a:fld>
            <a:endParaRPr lang="ru-RU" altLang="ru-RU"/>
          </a:p>
        </p:txBody>
      </p:sp>
      <p:pic>
        <p:nvPicPr>
          <p:cNvPr id="6" name="Google Shape;11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8408" y="0"/>
            <a:ext cx="9144000" cy="643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5749" y="46139"/>
            <a:ext cx="894268" cy="5279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99235" y="762106"/>
            <a:ext cx="7562817" cy="323165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500" dirty="0">
              <a:solidFill>
                <a:srgbClr val="3A664C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98408" y="10929"/>
            <a:ext cx="7530860" cy="45221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800" b="1" dirty="0" smtClean="0">
                <a:solidFill>
                  <a:srgbClr val="3E2B2E"/>
                </a:solidFill>
              </a:rPr>
              <a:t>Структура экологической культуры</a:t>
            </a:r>
            <a:endParaRPr lang="ru-RU" sz="1800" b="1" dirty="0">
              <a:solidFill>
                <a:srgbClr val="3E2B2E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20951432"/>
              </p:ext>
            </p:extLst>
          </p:nvPr>
        </p:nvGraphicFramePr>
        <p:xfrm>
          <a:off x="2295331" y="1415262"/>
          <a:ext cx="6614686" cy="3727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783395141"/>
              </p:ext>
            </p:extLst>
          </p:nvPr>
        </p:nvGraphicFramePr>
        <p:xfrm>
          <a:off x="198408" y="1415262"/>
          <a:ext cx="2096923" cy="656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160772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276" y="532449"/>
            <a:ext cx="8230448" cy="70112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1400" b="1" dirty="0"/>
              <a:t>Культурно-экологический подход </a:t>
            </a:r>
            <a:r>
              <a:rPr lang="ru-RU" sz="1400" dirty="0"/>
              <a:t>- отражает процесс культурного освоения субъектом ценностно-смысловых доминант культурно-цивилизационного </a:t>
            </a:r>
            <a:r>
              <a:rPr lang="ru-RU" sz="1400" dirty="0" smtClean="0"/>
              <a:t>пространства</a:t>
            </a:r>
          </a:p>
          <a:p>
            <a:pPr marL="0" indent="0" algn="ctr">
              <a:lnSpc>
                <a:spcPct val="150000"/>
              </a:lnSpc>
              <a:buNone/>
            </a:pPr>
            <a:endParaRPr lang="ru-RU" sz="14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ru-RU" sz="1400" dirty="0" smtClean="0"/>
              <a:t>Процесс формирования экологической культуры</a:t>
            </a:r>
            <a:endParaRPr lang="ru-RU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7377" y="374013"/>
            <a:ext cx="6022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Процесс </a:t>
            </a:r>
            <a:r>
              <a:rPr lang="ru-RU" sz="1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</a:t>
            </a:r>
            <a:r>
              <a:rPr lang="ru-RU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экологической культуры</a:t>
            </a:r>
          </a:p>
        </p:txBody>
      </p:sp>
      <p:pic>
        <p:nvPicPr>
          <p:cNvPr id="15363" name="Picture 3" descr="D:\ПЕДАГОГИКА\Элементы для презентации\Инфографика\Инфографика_Монтажная область 1 копия 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7" y="1293605"/>
            <a:ext cx="8787365" cy="415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6954" y="2920659"/>
            <a:ext cx="214150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/>
              <a:t>Культурно-адаптационный этап</a:t>
            </a:r>
          </a:p>
          <a:p>
            <a:pPr algn="ctr"/>
            <a:r>
              <a:rPr lang="ru-RU" sz="1050" b="1" dirty="0"/>
              <a:t> </a:t>
            </a:r>
          </a:p>
          <a:p>
            <a:pPr algn="ctr"/>
            <a:r>
              <a:rPr lang="ru-RU" sz="1050" dirty="0"/>
              <a:t>(означивание пространства,</a:t>
            </a:r>
            <a:r>
              <a:rPr lang="ru-RU" sz="1050" dirty="0">
                <a:solidFill>
                  <a:prstClr val="black"/>
                </a:solidFill>
              </a:rPr>
              <a:t> </a:t>
            </a:r>
            <a:r>
              <a:rPr lang="ru-RU" sz="1050" dirty="0" err="1">
                <a:solidFill>
                  <a:prstClr val="black"/>
                </a:solidFill>
              </a:rPr>
              <a:t>адаптациия</a:t>
            </a:r>
            <a:r>
              <a:rPr lang="ru-RU" sz="1050" dirty="0"/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97216" y="2920659"/>
            <a:ext cx="21285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/>
              <a:t>Культурно-смысловой этап </a:t>
            </a:r>
          </a:p>
          <a:p>
            <a:endParaRPr lang="ru-RU" sz="1050" dirty="0"/>
          </a:p>
          <a:p>
            <a:pPr algn="ctr"/>
            <a:r>
              <a:rPr lang="ru-RU" sz="1050" dirty="0"/>
              <a:t>(осознание, осмысление, понимание)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08066" y="2920658"/>
            <a:ext cx="207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/>
              <a:t>Культурно-творческий этап</a:t>
            </a:r>
          </a:p>
          <a:p>
            <a:pPr lvl="0" algn="ctr"/>
            <a:endParaRPr lang="ru-RU" sz="1050" b="1" dirty="0"/>
          </a:p>
          <a:p>
            <a:pPr lvl="0" algn="ctr"/>
            <a:r>
              <a:rPr lang="ru-RU" sz="1050" dirty="0"/>
              <a:t> (окультуривание, творческое созидание).</a:t>
            </a:r>
          </a:p>
        </p:txBody>
      </p:sp>
    </p:spTree>
    <p:extLst>
      <p:ext uri="{BB962C8B-B14F-4D97-AF65-F5344CB8AC3E}">
        <p14:creationId xmlns:p14="http://schemas.microsoft.com/office/powerpoint/2010/main" val="83769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!romik\минин\10_present\PRESENTACIYA2-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73488" y="4714875"/>
            <a:ext cx="4799012" cy="428625"/>
          </a:xfrm>
        </p:spPr>
      </p:pic>
      <p:pic>
        <p:nvPicPr>
          <p:cNvPr id="8195" name="Picture 2" descr="E:\!romik\минин\10_present\PRESENTACIYA2-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1" y="86917"/>
            <a:ext cx="8640763" cy="66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000126" y="214313"/>
            <a:ext cx="55721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Приоритетные технологии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29756938"/>
              </p:ext>
            </p:extLst>
          </p:nvPr>
        </p:nvGraphicFramePr>
        <p:xfrm>
          <a:off x="1475656" y="897565"/>
          <a:ext cx="7344816" cy="3854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625910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ПЕДАГОГИКА\Элементы для презентации\Инфографика\Инфографика_Монтажная область 1 копия 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6" y="870811"/>
            <a:ext cx="9021074" cy="285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5821" y="68453"/>
            <a:ext cx="7154496" cy="99417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/>
              <a:t>Процессуально-технологический компонент</a:t>
            </a:r>
            <a:br>
              <a:rPr lang="ru-RU" sz="1800" b="1" dirty="0" smtClean="0"/>
            </a:br>
            <a:r>
              <a:rPr lang="ru-RU" sz="1800" b="1" dirty="0" smtClean="0"/>
              <a:t>экологической культуры</a:t>
            </a:r>
            <a:endParaRPr lang="ru-RU" sz="1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50708" y="1782537"/>
            <a:ext cx="17487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i="1" dirty="0"/>
              <a:t>Культурно-адаптационная интегральная ситуация</a:t>
            </a:r>
            <a:r>
              <a:rPr lang="ru-RU" sz="1050" b="1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86048" y="1782535"/>
            <a:ext cx="14948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i="1" dirty="0"/>
              <a:t>Культурно-смысловая интегральная ситуация</a:t>
            </a:r>
            <a:r>
              <a:rPr lang="ru-RU" sz="1050" b="1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90622" y="1784629"/>
            <a:ext cx="16135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i="1" dirty="0"/>
              <a:t>Культурно-созидательная интегральная ситуация</a:t>
            </a:r>
            <a:r>
              <a:rPr lang="ru-RU" sz="1050" b="1" dirty="0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0359" y="1044485"/>
            <a:ext cx="28057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Культурно-адаптационный этап</a:t>
            </a:r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22889" y="1021401"/>
            <a:ext cx="205537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schemeClr val="accent6">
                    <a:lumMod val="50000"/>
                  </a:schemeClr>
                </a:solidFill>
              </a:rPr>
              <a:t>Культурно-смысловой этап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63736" y="1023969"/>
            <a:ext cx="20874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50" b="1" dirty="0">
                <a:solidFill>
                  <a:schemeClr val="accent6">
                    <a:lumMod val="50000"/>
                  </a:schemeClr>
                </a:solidFill>
              </a:rPr>
              <a:t>Культурно-творческий этап </a:t>
            </a:r>
          </a:p>
        </p:txBody>
      </p:sp>
      <p:pic>
        <p:nvPicPr>
          <p:cNvPr id="11" name="Picture 2" descr="D:\ПЕДАГОГИКА\Элементы для презентации\Инфографика\Инфографика_Монтажная область 1 копия 3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8" y="3216298"/>
            <a:ext cx="9021074" cy="202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29839" y="3384486"/>
            <a:ext cx="1112805" cy="288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75" b="1" dirty="0"/>
              <a:t>Адаптация</a:t>
            </a:r>
            <a:r>
              <a:rPr lang="ru-RU" sz="1275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69099" y="3287196"/>
            <a:ext cx="1285929" cy="288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75" b="1" dirty="0"/>
              <a:t>Осмысление </a:t>
            </a:r>
            <a:endParaRPr lang="ru-RU" sz="1275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079961" y="3216299"/>
            <a:ext cx="2740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Конструктивно-созидательная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793892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12364</TotalTime>
  <Words>1673</Words>
  <Application>Microsoft Office PowerPoint</Application>
  <PresentationFormat>Экран (16:9)</PresentationFormat>
  <Paragraphs>199</Paragraphs>
  <Slides>28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45" baseType="lpstr">
      <vt:lpstr>Fira Sans</vt:lpstr>
      <vt:lpstr>Helvetica</vt:lpstr>
      <vt:lpstr>PT Serif</vt:lpstr>
      <vt:lpstr>Calibri Light</vt:lpstr>
      <vt:lpstr>Calibri</vt:lpstr>
      <vt:lpstr>Montserrat Medium</vt:lpstr>
      <vt:lpstr>Courier New</vt:lpstr>
      <vt:lpstr>Wingdings</vt:lpstr>
      <vt:lpstr>Arial</vt:lpstr>
      <vt:lpstr>Times New Roman</vt:lpstr>
      <vt:lpstr>Oswald</vt:lpstr>
      <vt:lpstr>Montserrat</vt:lpstr>
      <vt:lpstr>Montserrat SemiBold</vt:lpstr>
      <vt:lpstr>Tahoma</vt:lpstr>
      <vt:lpstr>Arial Unicode MS</vt:lpstr>
      <vt:lpstr>Simple Light</vt:lpstr>
      <vt:lpstr>Simple Light</vt:lpstr>
      <vt:lpstr>Презентация PowerPoint</vt:lpstr>
      <vt:lpstr>Презентация PowerPoint</vt:lpstr>
      <vt:lpstr>Региональная программа непрерывного Определение экологической культуры (Н.Ф.Винокурова, В.В.Николина-1992) (-1992(--образования</vt:lpstr>
      <vt:lpstr>Методологические основания экологической культуры постиндустриального общества</vt:lpstr>
      <vt:lpstr>Методологические основания  и структура экологической культуры постиндустриального общества</vt:lpstr>
      <vt:lpstr>Презентация PowerPoint</vt:lpstr>
      <vt:lpstr>Презентация PowerPoint</vt:lpstr>
      <vt:lpstr>Презентация PowerPoint</vt:lpstr>
      <vt:lpstr>Процессуально-технологический компонент экологической культуры</vt:lpstr>
      <vt:lpstr>Презентация PowerPoint</vt:lpstr>
      <vt:lpstr>Презентация PowerPoint</vt:lpstr>
      <vt:lpstr>Ландшафтно-средовый подход в школьном эколого-географическом образовании</vt:lpstr>
      <vt:lpstr>Ландшафтно-средовый подход в школьном эколого-географическом образовании</vt:lpstr>
      <vt:lpstr>Презентация PowerPoint</vt:lpstr>
      <vt:lpstr>Презентация PowerPoint</vt:lpstr>
      <vt:lpstr>Презентация PowerPoint</vt:lpstr>
      <vt:lpstr>Эколого-культурологический потенциал культурных ландшафтов </vt:lpstr>
      <vt:lpstr>Эколого-культурологический потенциал культурных ландшафтов </vt:lpstr>
      <vt:lpstr>Эколого-культурологический потенциал культурных</vt:lpstr>
      <vt:lpstr>Теоретико-методологические основы  и концепция реализации ландшафтно- средового подхода в эколого-географическом образовании на основе изучения культурных ландшафтов</vt:lpstr>
      <vt:lpstr>Учебные культурно-экологические модули и проекты для школьников, реализующие ландшафтно-средовый подход при формировании экологической культуры личности</vt:lpstr>
      <vt:lpstr>Ландшафтно-средовый подход при формировании экологической культуры будущего педагога</vt:lpstr>
      <vt:lpstr>Презентация PowerPoint</vt:lpstr>
      <vt:lpstr>Презентация PowerPoint</vt:lpstr>
      <vt:lpstr>Презентация PowerPoint</vt:lpstr>
      <vt:lpstr>Культурно-экологическая среда как педагогическое условие формирования  экологической культуры </vt:lpstr>
      <vt:lpstr>Научная группа- ландшафтно-средовый подход в эколого-географическом образовании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Наталья</cp:lastModifiedBy>
  <cp:revision>377</cp:revision>
  <dcterms:modified xsi:type="dcterms:W3CDTF">2023-10-21T23:33:38Z</dcterms:modified>
</cp:coreProperties>
</file>