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20"/>
  </p:notesMasterIdLst>
  <p:sldIdLst>
    <p:sldId id="381" r:id="rId3"/>
    <p:sldId id="985" r:id="rId4"/>
    <p:sldId id="984" r:id="rId5"/>
    <p:sldId id="1001" r:id="rId6"/>
    <p:sldId id="711" r:id="rId7"/>
    <p:sldId id="983" r:id="rId8"/>
    <p:sldId id="991" r:id="rId9"/>
    <p:sldId id="994" r:id="rId10"/>
    <p:sldId id="993" r:id="rId11"/>
    <p:sldId id="995" r:id="rId12"/>
    <p:sldId id="992" r:id="rId13"/>
    <p:sldId id="996" r:id="rId14"/>
    <p:sldId id="997" r:id="rId15"/>
    <p:sldId id="998" r:id="rId16"/>
    <p:sldId id="999" r:id="rId17"/>
    <p:sldId id="1000" r:id="rId18"/>
    <p:sldId id="9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13" autoAdjust="0"/>
    <p:restoredTop sz="86410"/>
  </p:normalViewPr>
  <p:slideViewPr>
    <p:cSldViewPr snapToGrid="0">
      <p:cViewPr varScale="1">
        <p:scale>
          <a:sx n="107" d="100"/>
          <a:sy n="107" d="100"/>
        </p:scale>
        <p:origin x="11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5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06E07-88C8-43B9-AFD7-16CFE636857E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8180-8126-4EAB-859B-810BA93809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0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18A1B02-A55A-9DE4-B2B5-B597AC94E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1700C65-565C-E8E0-A13B-354127D03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DE50-9D91-4780-AAEB-5A2EB15245A5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CC07-5F68-409D-B183-AFEEC04AF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7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A5D-2427-446A-B710-C59B547A4268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CC07-5F68-409D-B183-AFEEC04AF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6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89C5-28D4-4ABE-AAA5-9C2CD948F9F4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CC07-5F68-409D-B183-AFEEC04AF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22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250017" y="548218"/>
            <a:ext cx="7685616" cy="960967"/>
          </a:xfrm>
          <a:prstGeom prst="rect">
            <a:avLst/>
          </a:prstGeom>
        </p:spPr>
        <p:txBody>
          <a:bodyPr lIns="121904" tIns="60952" rIns="121904" bIns="60952"/>
          <a:lstStyle>
            <a:lvl1pPr defTabSz="1219034" eaLnBrk="1" fontAlgn="auto" hangingPunct="1">
              <a:spcBef>
                <a:spcPts val="0"/>
              </a:spcBef>
              <a:spcAft>
                <a:spcPts val="0"/>
              </a:spcAft>
              <a:defRPr sz="3700" b="1">
                <a:solidFill>
                  <a:srgbClr val="00A6EB"/>
                </a:solidFill>
                <a:latin typeface="Cambria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Название презентации"/>
          <p:cNvSpPr txBox="1">
            <a:spLocks noGrp="1"/>
          </p:cNvSpPr>
          <p:nvPr>
            <p:ph type="body" sz="quarter" idx="21"/>
          </p:nvPr>
        </p:nvSpPr>
        <p:spPr>
          <a:xfrm>
            <a:off x="4667109" y="250518"/>
            <a:ext cx="7137156" cy="2308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r">
              <a:buSzTx/>
              <a:buNone/>
              <a:def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9706953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13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46ACE01-C304-4A28-82D0-AA8173F38E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2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6456FB8D-181F-B6B6-310F-BD409EAC9005}"/>
              </a:ext>
            </a:extLst>
          </p:cNvPr>
          <p:cNvCxnSpPr/>
          <p:nvPr/>
        </p:nvCxnSpPr>
        <p:spPr>
          <a:xfrm>
            <a:off x="1951567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F06104B-D4F3-06E0-2097-1E9E640051E8}"/>
              </a:ext>
            </a:extLst>
          </p:cNvPr>
          <p:cNvCxnSpPr/>
          <p:nvPr/>
        </p:nvCxnSpPr>
        <p:spPr>
          <a:xfrm>
            <a:off x="6278033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id="{94792488-9736-55ED-5FFD-34F2D0955413}"/>
              </a:ext>
            </a:extLst>
          </p:cNvPr>
          <p:cNvSpPr/>
          <p:nvPr/>
        </p:nvSpPr>
        <p:spPr>
          <a:xfrm>
            <a:off x="6053667" y="3525839"/>
            <a:ext cx="61384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4">
            <a:extLst>
              <a:ext uri="{FF2B5EF4-FFF2-40B4-BE49-F238E27FC236}">
                <a16:creationId xmlns:a16="http://schemas.microsoft.com/office/drawing/2014/main" id="{7746E9B2-3702-1EDF-86F5-4D4B09364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2297-9299-4424-8BD6-1A3EB2D2170C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6" name="Номер слайда 15">
            <a:extLst>
              <a:ext uri="{FF2B5EF4-FFF2-40B4-BE49-F238E27FC236}">
                <a16:creationId xmlns:a16="http://schemas.microsoft.com/office/drawing/2014/main" id="{4AC463C2-586C-80B2-1460-165F244477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64F32-9368-40C3-9BA0-D19C4A117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6">
            <a:extLst>
              <a:ext uri="{FF2B5EF4-FFF2-40B4-BE49-F238E27FC236}">
                <a16:creationId xmlns:a16="http://schemas.microsoft.com/office/drawing/2014/main" id="{94DBE615-BEED-5216-4402-C4177E83147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38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Дата 23">
            <a:extLst>
              <a:ext uri="{FF2B5EF4-FFF2-40B4-BE49-F238E27FC236}">
                <a16:creationId xmlns:a16="http://schemas.microsoft.com/office/drawing/2014/main" id="{600B2EE6-E93E-AE4B-8A1A-D3BDAFD25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A108-E5CB-4450-B539-6FDA2E04E3AB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3" name="Нижний колонтитул 9">
            <a:extLst>
              <a:ext uri="{FF2B5EF4-FFF2-40B4-BE49-F238E27FC236}">
                <a16:creationId xmlns:a16="http://schemas.microsoft.com/office/drawing/2014/main" id="{6F47F5A8-B8D9-F245-7B6F-481EF2CB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>
            <a:extLst>
              <a:ext uri="{FF2B5EF4-FFF2-40B4-BE49-F238E27FC236}">
                <a16:creationId xmlns:a16="http://schemas.microsoft.com/office/drawing/2014/main" id="{764A9049-3606-4B03-1967-C131734C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5B97D-C629-497E-8929-D25F1E375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7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5A3A151-D709-E1AB-8D49-F0FACE0C308E}"/>
              </a:ext>
            </a:extLst>
          </p:cNvPr>
          <p:cNvCxnSpPr/>
          <p:nvPr/>
        </p:nvCxnSpPr>
        <p:spPr>
          <a:xfrm>
            <a:off x="914400" y="4916488"/>
            <a:ext cx="105664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975EA72-D3D8-C622-F159-D9BC3F04E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95A1-D7B3-4828-92E2-8C8AA06C0D6A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D648FEC-21B9-CD28-80C0-3BE5324E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844EA1B-D7F4-E0FB-8D68-7BE87100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82FED-B11C-4096-989B-DE7261AD4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341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Дата 23">
            <a:extLst>
              <a:ext uri="{FF2B5EF4-FFF2-40B4-BE49-F238E27FC236}">
                <a16:creationId xmlns:a16="http://schemas.microsoft.com/office/drawing/2014/main" id="{F8B64A5A-E896-9801-11A9-91A6EED33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9874B-2722-4D55-82F3-9F282AB90F16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4" name="Нижний колонтитул 9">
            <a:extLst>
              <a:ext uri="{FF2B5EF4-FFF2-40B4-BE49-F238E27FC236}">
                <a16:creationId xmlns:a16="http://schemas.microsoft.com/office/drawing/2014/main" id="{6187C811-E6C8-553C-ADDE-C67D0FF9B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A536556B-4475-E147-0898-0C7F436B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60FC-62B8-4E7D-986C-3145ED3A7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9B56-01FB-4E89-9F18-F5FD3D82EC0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CC07-5F68-409D-B183-AFEEC04AF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359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26E82F4-25E7-B607-FB59-8CE2CCCB1F58}"/>
              </a:ext>
            </a:extLst>
          </p:cNvPr>
          <p:cNvCxnSpPr/>
          <p:nvPr/>
        </p:nvCxnSpPr>
        <p:spPr>
          <a:xfrm>
            <a:off x="751418" y="2179639"/>
            <a:ext cx="4997449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9F0FA40-1ECA-09B4-B0D7-16ADE3C1B6BC}"/>
              </a:ext>
            </a:extLst>
          </p:cNvPr>
          <p:cNvCxnSpPr/>
          <p:nvPr/>
        </p:nvCxnSpPr>
        <p:spPr>
          <a:xfrm>
            <a:off x="6339418" y="2179639"/>
            <a:ext cx="499956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8">
            <a:extLst>
              <a:ext uri="{FF2B5EF4-FFF2-40B4-BE49-F238E27FC236}">
                <a16:creationId xmlns:a16="http://schemas.microsoft.com/office/drawing/2014/main" id="{75761979-95C5-4203-46BC-A414EEF665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5A00-49E1-47BD-803E-2756DCF6B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7">
            <a:extLst>
              <a:ext uri="{FF2B5EF4-FFF2-40B4-BE49-F238E27FC236}">
                <a16:creationId xmlns:a16="http://schemas.microsoft.com/office/drawing/2014/main" id="{3AE83138-E9D1-D0BE-2898-3ACD6A85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Дата 6">
            <a:extLst>
              <a:ext uri="{FF2B5EF4-FFF2-40B4-BE49-F238E27FC236}">
                <a16:creationId xmlns:a16="http://schemas.microsoft.com/office/drawing/2014/main" id="{3345121C-71B4-018C-371A-AD32E018490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C6C5-AE0A-48D0-826E-901A4667156B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02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>
            <a:extLst>
              <a:ext uri="{FF2B5EF4-FFF2-40B4-BE49-F238E27FC236}">
                <a16:creationId xmlns:a16="http://schemas.microsoft.com/office/drawing/2014/main" id="{AA6E5412-75EF-C875-69CD-9C0EF270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FA168-A6E9-4A44-8EEB-9CCC48713769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4" name="Нижний колонтитул 9">
            <a:extLst>
              <a:ext uri="{FF2B5EF4-FFF2-40B4-BE49-F238E27FC236}">
                <a16:creationId xmlns:a16="http://schemas.microsoft.com/office/drawing/2014/main" id="{B1FD9227-12CF-2BD6-F572-B4F248AF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C54107BC-186C-3A9E-4068-FFCF8AF7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0F19-7895-41A4-A7A9-F6EFB8475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14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>
            <a:extLst>
              <a:ext uri="{FF2B5EF4-FFF2-40B4-BE49-F238E27FC236}">
                <a16:creationId xmlns:a16="http://schemas.microsoft.com/office/drawing/2014/main" id="{DDE00315-5689-0496-22D5-7F1CCBF1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BA41-2508-4457-B039-9B553F985BD0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3" name="Нижний колонтитул 9">
            <a:extLst>
              <a:ext uri="{FF2B5EF4-FFF2-40B4-BE49-F238E27FC236}">
                <a16:creationId xmlns:a16="http://schemas.microsoft.com/office/drawing/2014/main" id="{54F769D6-31F2-4290-2660-B4A31BDD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>
            <a:extLst>
              <a:ext uri="{FF2B5EF4-FFF2-40B4-BE49-F238E27FC236}">
                <a16:creationId xmlns:a16="http://schemas.microsoft.com/office/drawing/2014/main" id="{AC1B902B-2B50-546B-9CD4-36C6DCAA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9D08D-A2F7-4D4F-A6C4-4445E1DA4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32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Дата 23">
            <a:extLst>
              <a:ext uri="{FF2B5EF4-FFF2-40B4-BE49-F238E27FC236}">
                <a16:creationId xmlns:a16="http://schemas.microsoft.com/office/drawing/2014/main" id="{85227E2E-551C-C2D4-2E9F-8E9D134F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81A6-77B3-49BB-9A43-85740889C7FC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4" name="Нижний колонтитул 9">
            <a:extLst>
              <a:ext uri="{FF2B5EF4-FFF2-40B4-BE49-F238E27FC236}">
                <a16:creationId xmlns:a16="http://schemas.microsoft.com/office/drawing/2014/main" id="{9AE6F293-83C6-C4EF-1960-C439BE8B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E6FD58BC-34AC-8EDB-C97E-E0FC03D9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37BC3-1CBE-482C-AC22-C28C5AEDD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653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>
            <a:extLst>
              <a:ext uri="{FF2B5EF4-FFF2-40B4-BE49-F238E27FC236}">
                <a16:creationId xmlns:a16="http://schemas.microsoft.com/office/drawing/2014/main" id="{4F8F45C4-93D6-BD25-0C80-458EE4CD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6026F-FF34-4D60-8204-390BF9217901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6" name="Нижний колонтитул 9">
            <a:extLst>
              <a:ext uri="{FF2B5EF4-FFF2-40B4-BE49-F238E27FC236}">
                <a16:creationId xmlns:a16="http://schemas.microsoft.com/office/drawing/2014/main" id="{A00EF4C7-3B2C-5A2D-9E60-37305B8C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>
            <a:extLst>
              <a:ext uri="{FF2B5EF4-FFF2-40B4-BE49-F238E27FC236}">
                <a16:creationId xmlns:a16="http://schemas.microsoft.com/office/drawing/2014/main" id="{12188D0F-2D74-1682-EA3D-BF195A6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7D431-25E5-42AA-987B-2D5F0B790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15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0F60C529-474F-4AAD-E25E-D2CABA21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D4563-7434-4988-B16A-F7F879BC36B6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36FD8725-DC55-19C4-54F6-AA0E0126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8C8A0E9F-025B-B08F-34CC-CDE5E140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ADDA-8FF4-44DA-A96E-18264EC88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55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9B48E8F6-678A-FA5E-D16D-645E7F306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C0A2E-A7AC-4CF9-ADAE-DABBBC744E8E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C15E096A-9D3A-E218-3AF4-9498153C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647DF616-09A1-D4FC-C147-BA838490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E75AE-F3D9-4BC4-B76E-AD79AD45C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68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28085" y="930276"/>
            <a:ext cx="10949516" cy="53324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8DDCD9-41BB-0854-FF83-A3117405DC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0A2D57-318C-7F9D-4853-1E758F5A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31D2B4-FF9A-5D66-412C-283D0404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9C3C9-FD45-430B-9C64-255810470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76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D9C9-2E50-4967-8B37-51BC28F033C9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CC07-5F68-409D-B183-AFEEC04AF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6E59-0CA8-4907-AE7B-4B2F44BBDF8A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CC07-5F68-409D-B183-AFEEC04AF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2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A01F-AFC3-4C0E-BBFE-9EADB3712130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CC07-5F68-409D-B183-AFEEC04AF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1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65F7-D749-4CC1-BF90-B7CF8EDA02E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CC07-5F68-409D-B183-AFEEC04AF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0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B2A5-B77E-4C24-A5D7-26687D7DBAE5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CC07-5F68-409D-B183-AFEEC04AF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2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2E91-B0DE-4186-9576-69FF696E2A91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CC07-5F68-409D-B183-AFEEC04AF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3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DD2E-033A-40FE-887E-3A3646E5E251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CC07-5F68-409D-B183-AFEEC04AF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2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14000"/>
                <a:lumOff val="86000"/>
                <a:alpha val="7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2500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1B5FE-7A2A-436A-81DA-E467C3529FC1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9CC07-5F68-409D-B183-AFEEC04AF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21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>
            <a:extLst>
              <a:ext uri="{FF2B5EF4-FFF2-40B4-BE49-F238E27FC236}">
                <a16:creationId xmlns:a16="http://schemas.microsoft.com/office/drawing/2014/main" id="{89786697-1F75-32E6-6F36-C28AF61858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447800"/>
            <a:ext cx="109728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4" name="Дата 23">
            <a:extLst>
              <a:ext uri="{FF2B5EF4-FFF2-40B4-BE49-F238E27FC236}">
                <a16:creationId xmlns:a16="http://schemas.microsoft.com/office/drawing/2014/main" id="{D909D6F4-5EC4-CBB2-8B05-DB99E292C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21600" y="6203951"/>
            <a:ext cx="34544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44D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28256E-C6A6-4B80-9DF3-6F3D53A2CE8B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EA1ABF87-E8FF-922B-2EB5-07733C5CB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4800" y="6203951"/>
            <a:ext cx="47752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44D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00841974-88CD-C90E-6A03-89A4183E2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100" y="6181725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rgbClr val="444D2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30D38D-21FA-4B30-BED1-B5552EEDD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34BBB15-A324-FE1A-75F7-2650AC8C7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3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orgunDV@edu.mos.ru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1">
            <a:extLst>
              <a:ext uri="{FF2B5EF4-FFF2-40B4-BE49-F238E27FC236}">
                <a16:creationId xmlns:a16="http://schemas.microsoft.com/office/drawing/2014/main" id="{76CF34C3-A544-A5CC-5AA7-74786F61C5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1724025" y="409575"/>
            <a:ext cx="8404226" cy="2155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defTabSz="12170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2301" indent="-304792" defTabSz="12170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1886" indent="-304792" defTabSz="12170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81470" indent="-304792" defTabSz="12170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705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ДОПОЛНИТЕЛЬНОГО ЭКОЛОГИЧЕСКОГО ОБРАЗОВАНИЯ В ФОРМИРОВАНИИ ДУХОВНО-НРАВСТВЕННЫХ ЦЕННОСТЕЙ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C3DBC6E-28A4-783D-C8A1-070903930E8B}"/>
              </a:ext>
            </a:extLst>
          </p:cNvPr>
          <p:cNvSpPr/>
          <p:nvPr/>
        </p:nvSpPr>
        <p:spPr>
          <a:xfrm>
            <a:off x="0" y="3045885"/>
            <a:ext cx="12192000" cy="38121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0" name="Рисунок 1">
            <a:extLst>
              <a:ext uri="{FF2B5EF4-FFF2-40B4-BE49-F238E27FC236}">
                <a16:creationId xmlns:a16="http://schemas.microsoft.com/office/drawing/2014/main" id="{1B52B930-0CD4-4D63-0B40-CB2C3F3504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260351"/>
            <a:ext cx="1837267" cy="18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">
            <a:extLst>
              <a:ext uri="{FF2B5EF4-FFF2-40B4-BE49-F238E27FC236}">
                <a16:creationId xmlns:a16="http://schemas.microsoft.com/office/drawing/2014/main" id="{97FBAA71-ECD1-EFD1-7E31-A2EEA93106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7" y="1600200"/>
            <a:ext cx="1168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>
            <a:extLst>
              <a:ext uri="{FF2B5EF4-FFF2-40B4-BE49-F238E27FC236}">
                <a16:creationId xmlns:a16="http://schemas.microsoft.com/office/drawing/2014/main" id="{0C768A7A-264A-CDF5-47DF-ACE79C7C3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1" y="3731792"/>
            <a:ext cx="1036955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i="1" dirty="0" err="1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Аргунова</a:t>
            </a:r>
            <a:r>
              <a:rPr lang="ru-RU" altLang="ru-RU" sz="3200" b="1" i="1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Марина Вячеславовна, д.п.н., к.б.н.,</a:t>
            </a:r>
            <a:endParaRPr lang="ru-RU" altLang="ru-RU" sz="3200" dirty="0"/>
          </a:p>
          <a:p>
            <a:pPr algn="ctr"/>
            <a:r>
              <a:rPr lang="ru-RU" altLang="ru-RU" sz="3200" b="1" i="1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Моргун Дмитрий Владимирович, к.ф.н., к.б.н.</a:t>
            </a:r>
            <a:endParaRPr lang="ru-RU" altLang="ru-RU" sz="3200" dirty="0"/>
          </a:p>
          <a:p>
            <a:pPr algn="ctr"/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Московский детско-юношеский центр экологии, краеведения и туризма, </a:t>
            </a:r>
          </a:p>
          <a:p>
            <a:pPr algn="ctr"/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Россия, г. Москва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307" y="245659"/>
            <a:ext cx="11637417" cy="784830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дополнительного  экологического образования  для устойчивого развития  (ДЭОУР):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744" y="1199213"/>
            <a:ext cx="5189328" cy="5386090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опережающий характер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направленность на предотвращение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социо-эколого-экономических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проблем;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интегративность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объединение разрозненных экологических знаний из естественнонаучных, гуманитарных и технических дисциплин с целью синтеза нового учебного содержания;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метапредметность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школьных дисциплин и программ на основе идей УР  и современных педагогических технологий;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характер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эколого-гуманистических ценностей, основанных на осознанном ограничении потребностей и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биосферосовместимых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принципах деятельности;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новых целей и задач с предшествующими в    экологическом образовании.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5704763" y="1855693"/>
            <a:ext cx="6306736" cy="3914947"/>
            <a:chOff x="683568" y="1484784"/>
            <a:chExt cx="9220758" cy="5096132"/>
          </a:xfrm>
        </p:grpSpPr>
        <p:sp>
          <p:nvSpPr>
            <p:cNvPr id="7" name="Shape 4"/>
            <p:cNvSpPr/>
            <p:nvPr/>
          </p:nvSpPr>
          <p:spPr>
            <a:xfrm>
              <a:off x="683568" y="1484784"/>
              <a:ext cx="8065501" cy="5041207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477960" y="5232944"/>
              <a:ext cx="185492" cy="18549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 rot="1800000">
              <a:off x="1736933" y="5642832"/>
              <a:ext cx="1935737" cy="9380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98289" tIns="0" rIns="0" bIns="0" spcCol="127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0539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постановка новых целей и задач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2788505" y="4060510"/>
              <a:ext cx="322595" cy="32259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grpSp>
          <p:nvGrpSpPr>
            <p:cNvPr id="11" name="Группа 10"/>
            <p:cNvGrpSpPr>
              <a:grpSpLocks/>
            </p:cNvGrpSpPr>
            <p:nvPr/>
          </p:nvGrpSpPr>
          <p:grpSpPr bwMode="auto">
            <a:xfrm>
              <a:off x="2912468" y="4221258"/>
              <a:ext cx="2906927" cy="2304733"/>
              <a:chOff x="2516932" y="2736474"/>
              <a:chExt cx="2906927" cy="2304733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2554817" y="2736474"/>
                <a:ext cx="1693739" cy="230473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 rot="1800000">
                <a:off x="2516932" y="3619486"/>
                <a:ext cx="2906927" cy="6523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0937" tIns="0" rIns="0" bIns="0" spcCol="127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005395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инновационное содержание</a:t>
                </a:r>
              </a:p>
            </p:txBody>
          </p:sp>
        </p:grpSp>
        <p:sp>
          <p:nvSpPr>
            <p:cNvPr id="12" name="Овал 11"/>
            <p:cNvSpPr/>
            <p:nvPr/>
          </p:nvSpPr>
          <p:spPr>
            <a:xfrm>
              <a:off x="4461971" y="3196558"/>
              <a:ext cx="427439" cy="42743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grpSp>
          <p:nvGrpSpPr>
            <p:cNvPr id="13" name="Группа 12"/>
            <p:cNvGrpSpPr>
              <a:grpSpLocks/>
            </p:cNvGrpSpPr>
            <p:nvPr/>
          </p:nvGrpSpPr>
          <p:grpSpPr bwMode="auto">
            <a:xfrm>
              <a:off x="4437972" y="3349841"/>
              <a:ext cx="3213704" cy="3114247"/>
              <a:chOff x="4042436" y="1865057"/>
              <a:chExt cx="3213704" cy="3114247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4280304" y="1865057"/>
                <a:ext cx="1692152" cy="311424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 rot="1800000">
                <a:off x="4042436" y="3070666"/>
                <a:ext cx="3213704" cy="9015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26491" tIns="0" rIns="0" bIns="0" spcCol="127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005395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современные образовательные технологии</a:t>
                </a:r>
              </a:p>
            </p:txBody>
          </p:sp>
        </p:grpSp>
        <p:sp>
          <p:nvSpPr>
            <p:cNvPr id="14" name="Овал 13"/>
            <p:cNvSpPr/>
            <p:nvPr/>
          </p:nvSpPr>
          <p:spPr>
            <a:xfrm>
              <a:off x="6284638" y="2624958"/>
              <a:ext cx="572607" cy="57260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grpSp>
          <p:nvGrpSpPr>
            <p:cNvPr id="15" name="Группа 14"/>
            <p:cNvGrpSpPr>
              <a:grpSpLocks/>
            </p:cNvGrpSpPr>
            <p:nvPr/>
          </p:nvGrpSpPr>
          <p:grpSpPr bwMode="auto">
            <a:xfrm>
              <a:off x="6267627" y="2911751"/>
              <a:ext cx="3636699" cy="3614240"/>
              <a:chOff x="5872091" y="1426967"/>
              <a:chExt cx="3636699" cy="3614240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6175641" y="1426967"/>
                <a:ext cx="1693740" cy="361424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 rot="1800000">
                <a:off x="5872091" y="2172529"/>
                <a:ext cx="3636699" cy="13645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03413" tIns="0" rIns="0" bIns="0" spcCol="127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005395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эффективные индикаторы оценивания результатов</a:t>
                </a: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 rot="20120521">
              <a:off x="1080660" y="2901091"/>
              <a:ext cx="5872645" cy="1231215"/>
            </a:xfrm>
            <a:prstGeom prst="rect">
              <a:avLst/>
            </a:prstGeom>
          </p:spPr>
          <p:txBody>
            <a:bodyPr spcFirstLastPara="1" numCol="1">
              <a:prstTxWarp prst="textArchUp">
                <a:avLst>
                  <a:gd name="adj" fmla="val 10808329"/>
                </a:avLst>
              </a:prstTxWarp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переход образовательного процесса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на качественно новый уровень</a:t>
              </a: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>
            <a:extLst>
              <a:ext uri="{FF2B5EF4-FFF2-40B4-BE49-F238E27FC236}">
                <a16:creationId xmlns:a16="http://schemas.microsoft.com/office/drawing/2014/main" id="{8E44B91B-A303-49D2-B62D-958B4A19654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98612" y="1184813"/>
            <a:ext cx="11887200" cy="48519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 предметного содержания программ естественнонаучной направленности введен в ЕСЗ (единый сервис записи) в функциональных целях, для регистрации в детские объединения дополнительного образования.</a:t>
            </a:r>
          </a:p>
          <a:p>
            <a:pPr algn="just"/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Введены основные предметные линии программ дополнительного экологического образования. С 2013 г. экологическое образование развивается в контексте естественнонаучной направленности дополнительного образования.</a:t>
            </a:r>
          </a:p>
          <a:p>
            <a:pPr algn="just"/>
            <a:endParaRPr lang="ru-RU" altLang="ru-RU" dirty="0"/>
          </a:p>
          <a:p>
            <a:pPr algn="just"/>
            <a:endParaRPr lang="ru-RU" altLang="ru-RU" dirty="0"/>
          </a:p>
        </p:txBody>
      </p:sp>
      <p:sp>
        <p:nvSpPr>
          <p:cNvPr id="9221" name="AutoShape 4">
            <a:extLst>
              <a:ext uri="{FF2B5EF4-FFF2-40B4-BE49-F238E27FC236}">
                <a16:creationId xmlns:a16="http://schemas.microsoft.com/office/drawing/2014/main" id="{65F0B555-E969-43DA-898F-BBB6ADE7C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06" y="3524251"/>
            <a:ext cx="4255995" cy="1524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 общей экологии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биоэкологии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(экология животных, растений;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натуралистическое дело и т.д.)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FC6B6004-EEBE-4EAC-AC9C-4F081312A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012" y="3278659"/>
            <a:ext cx="4460788" cy="1674342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Практико-ориентированные 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природоохранные программы, 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экотуризм,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экомониторинг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3983D96A-C8D5-4982-AC37-389CF7C88EC1}"/>
              </a:ext>
            </a:extLst>
          </p:cNvPr>
          <p:cNvSpPr/>
          <p:nvPr/>
        </p:nvSpPr>
        <p:spPr>
          <a:xfrm>
            <a:off x="4572001" y="4095751"/>
            <a:ext cx="9525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430D327E-8F85-43A0-B02F-EACFC178E04D}"/>
              </a:ext>
            </a:extLst>
          </p:cNvPr>
          <p:cNvSpPr/>
          <p:nvPr/>
        </p:nvSpPr>
        <p:spPr>
          <a:xfrm>
            <a:off x="10572751" y="4095751"/>
            <a:ext cx="9525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9225" name="AutoShape 7">
            <a:extLst>
              <a:ext uri="{FF2B5EF4-FFF2-40B4-BE49-F238E27FC236}">
                <a16:creationId xmlns:a16="http://schemas.microsoft.com/office/drawing/2014/main" id="{1BF2914F-4A57-411B-999C-7EFEF7732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5181600"/>
            <a:ext cx="5048251" cy="1524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Междисциплинарные и комплексные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(эколого-эстетические,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эколого-химические, 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эколого-технические и т.д.)</a:t>
            </a:r>
          </a:p>
        </p:txBody>
      </p:sp>
      <p:sp>
        <p:nvSpPr>
          <p:cNvPr id="10" name="Стрелка вправо 9">
            <a:extLst>
              <a:ext uri="{FF2B5EF4-FFF2-40B4-BE49-F238E27FC236}">
                <a16:creationId xmlns:a16="http://schemas.microsoft.com/office/drawing/2014/main" id="{5ABCFD36-801B-4501-93CD-CE2A26B9C074}"/>
              </a:ext>
            </a:extLst>
          </p:cNvPr>
          <p:cNvSpPr/>
          <p:nvPr/>
        </p:nvSpPr>
        <p:spPr>
          <a:xfrm>
            <a:off x="5656730" y="5715000"/>
            <a:ext cx="93232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F5B75A91-DAE7-49FD-B22B-B4994EEBA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288" y="5113866"/>
            <a:ext cx="5372100" cy="1591733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 социальной 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экологии и концепции УР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(экология человека, 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Москвы 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урбоэкология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т.д.)</a:t>
            </a:r>
            <a:endParaRPr lang="ru-RU" sz="1733" dirty="0">
              <a:latin typeface="Verdana" pitchFamily="34" charset="0"/>
              <a:cs typeface="Arial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76E5B4C-CDEA-4476-84AC-F953086381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02659" y="160350"/>
            <a:ext cx="10201835" cy="1024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содержания дополнительного экологического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10775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9428" y="161365"/>
            <a:ext cx="11617924" cy="103990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экологическое образование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9428" y="1201272"/>
            <a:ext cx="8425984" cy="56567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ответственное отношение к природе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эмоционально-эстетических переживаниях, в интеллектуально-познавательной работе, в практической деятельности;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деятельности, где есть возможность нравственного выбора,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объективной основы для преобразования повседневного взаимодействия детей с природой, друг другом, другими людьми в упорядоченную педагогическую систему с целью их духовно-нравственного развития;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формы и методы природоохранной, эколого-просветительской и волонтёрской деятельности детей и молодёжи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важную роль в развитии этичного отношения к природе и нравственных качеств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взаимопомощи, справедливости, сопереживания, экологической ответственности;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деятельность по охране окружающей среды и экологическому мониторингу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такие базовые ценности, как ответственность за судьбу страны, гражданственность, коллективизм.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5BC8D2-90E5-A5F0-4195-97339A1915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1822" y="1527316"/>
            <a:ext cx="2190750" cy="26098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747604-E342-C226-49FA-8717321B72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7931" y="4463211"/>
            <a:ext cx="2962913" cy="20911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6C7570-02E9-1266-D99F-60AC07C6B812}"/>
              </a:ext>
            </a:extLst>
          </p:cNvPr>
          <p:cNvSpPr txBox="1"/>
          <p:nvPr/>
        </p:nvSpPr>
        <p:spPr>
          <a:xfrm>
            <a:off x="3030071" y="412376"/>
            <a:ext cx="89378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детско-юношеский центр экологии, краеведения и туризма</a:t>
            </a: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007550CB-AE01-C87F-7121-D0AA224986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661" y="412376"/>
            <a:ext cx="1330961" cy="117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5F05CA-5783-787A-CEE7-44C07891C123}"/>
              </a:ext>
            </a:extLst>
          </p:cNvPr>
          <p:cNvSpPr txBox="1"/>
          <p:nvPr/>
        </p:nvSpPr>
        <p:spPr>
          <a:xfrm>
            <a:off x="134471" y="1757082"/>
            <a:ext cx="120575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200 разнообразных по тематике программ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охватывающих практически весь спектр направлений эколого-биологического знания, краеведения и туризма (например, </a:t>
            </a:r>
            <a:r>
              <a:rPr lang="ru-RU" sz="20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по экологическому проектированию и мониторингу, экологическим аспектам географии, москвоведению, комплексному исследованию экосистем, экспедиционному туризму и многие другие);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обучается около 6,5 тыс. школьников по различным направлениям экологии, естественных наук, краеведения.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F0A0DE-2C31-4AB6-4146-D55C7AC2A284}"/>
              </a:ext>
            </a:extLst>
          </p:cNvPr>
          <p:cNvSpPr txBox="1"/>
          <p:nvPr/>
        </p:nvSpPr>
        <p:spPr>
          <a:xfrm>
            <a:off x="3935507" y="3868149"/>
            <a:ext cx="80323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Системная работа по воспитанию базовых духовно-нравственных ценностей и экологически ориентированного мышления и поведения учащихся в рамках программ дополнительного образования осуществляется с учетом специфики содержания экологической проблематики и ценностных установок, предусмотренных традиционными нравственными ориентирами.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4DCAC39-0F71-B155-26C3-677D83BA6E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105" y="4014786"/>
            <a:ext cx="3424110" cy="23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83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6C7570-02E9-1266-D99F-60AC07C6B812}"/>
              </a:ext>
            </a:extLst>
          </p:cNvPr>
          <p:cNvSpPr txBox="1"/>
          <p:nvPr/>
        </p:nvSpPr>
        <p:spPr>
          <a:xfrm>
            <a:off x="448235" y="149680"/>
            <a:ext cx="85433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детско-юношеский центр экологии, краеведения и туризма</a:t>
            </a: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007550CB-AE01-C87F-7121-D0AA224986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6485" y="149679"/>
            <a:ext cx="1330961" cy="117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49123C-AE9A-F7C6-21AB-A6B106EE8F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90" y="1739154"/>
            <a:ext cx="3794834" cy="2285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022952-C0D4-E4B9-E6CB-CA7659897253}"/>
              </a:ext>
            </a:extLst>
          </p:cNvPr>
          <p:cNvSpPr txBox="1"/>
          <p:nvPr/>
        </p:nvSpPr>
        <p:spPr>
          <a:xfrm>
            <a:off x="4294094" y="1322310"/>
            <a:ext cx="778931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8163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Школьники, взаимодействуя в командах, демонстрируют работу в малых коллективах – группах сотрудничества в решении локальных экологических проблем, экологически ответственное поведение в природной среде.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Квесты, конкурсы и акции фестиваля «Природа России» призваны обобщить итоги воспитательной работы и при оценке деятельности индивидуальных участников или команд школьников оценить направленность ценностных ориентаций в ходе решения поставленных перед участниками экологических проблем и в ходе практической деятельности по изучению, мониторингу и охране природных комплексов.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557CB3-B28E-D696-E804-09D0445ECE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90" y="4195925"/>
            <a:ext cx="3676207" cy="242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30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6C7570-02E9-1266-D99F-60AC07C6B812}"/>
              </a:ext>
            </a:extLst>
          </p:cNvPr>
          <p:cNvSpPr txBox="1"/>
          <p:nvPr/>
        </p:nvSpPr>
        <p:spPr>
          <a:xfrm>
            <a:off x="331694" y="412376"/>
            <a:ext cx="90409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детско-юношеский центр экологии, краеведения и туризма   </a:t>
            </a: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007550CB-AE01-C87F-7121-D0AA224986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6155" y="196735"/>
            <a:ext cx="1330961" cy="117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A9A3E-CF36-4CF3-7D1A-0375609F56C3}"/>
              </a:ext>
            </a:extLst>
          </p:cNvPr>
          <p:cNvSpPr txBox="1"/>
          <p:nvPr/>
        </p:nvSpPr>
        <p:spPr>
          <a:xfrm>
            <a:off x="242048" y="1369366"/>
            <a:ext cx="9027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авторских программ педагогического коллектива </a:t>
            </a:r>
            <a:endParaRPr lang="ru-RU" sz="2000" b="1" u="sng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1E524C-475C-2C17-AC2C-5DE14DF0A82F}"/>
              </a:ext>
            </a:extLst>
          </p:cNvPr>
          <p:cNvSpPr txBox="1"/>
          <p:nvPr/>
        </p:nvSpPr>
        <p:spPr>
          <a:xfrm>
            <a:off x="62753" y="1769476"/>
            <a:ext cx="887474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целостного мировоззрения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соответствующего современному уровню развития науки и общественной практики, учитывающего социальное, культурное, духовное многообразие современного мира;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нравственного поведения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осознанного и ответственного отношения к собственным поступкам;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ценности здорового и безопасного образа жизни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правил индивидуального и коллективного безопасного поведения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чрезвычайных ситуациях, угрожающих жизни и здоровью людей;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экологической культуры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опыта экологически ориентированной рефлексивно-оценочной и практической деятельности;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в экологическом просвещении сверстников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родителей, населения; экологических акциях и в благоустройстве школы, класса, города; волонтёрском экологическом движении;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решении местных экологических проблем, выполнении социально-значимых проектов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4B39E4-5C54-34F2-31CF-2E2DF2CD7F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70893" y="4543163"/>
            <a:ext cx="2833159" cy="18670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F9BB0E-3951-F80C-F7CB-1395A66B83A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70894" y="1895469"/>
            <a:ext cx="2833159" cy="206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37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6C7570-02E9-1266-D99F-60AC07C6B812}"/>
              </a:ext>
            </a:extLst>
          </p:cNvPr>
          <p:cNvSpPr txBox="1"/>
          <p:nvPr/>
        </p:nvSpPr>
        <p:spPr>
          <a:xfrm>
            <a:off x="2859741" y="310922"/>
            <a:ext cx="91081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детско-юношеский центр экологии, краеведения и туризма</a:t>
            </a: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007550CB-AE01-C87F-7121-D0AA224986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661" y="412376"/>
            <a:ext cx="1330961" cy="117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9E885E-DF37-D539-596F-F2E311353D74}"/>
              </a:ext>
            </a:extLst>
          </p:cNvPr>
          <p:cNvSpPr txBox="1"/>
          <p:nvPr/>
        </p:nvSpPr>
        <p:spPr>
          <a:xfrm>
            <a:off x="188259" y="2330824"/>
            <a:ext cx="485887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Ответственное отношение к окружающей среде – сложная характеристика личности: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ответственному поведению, деятельности по защите окружающей среды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моральным долгом и нормами общества;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осуществлять экологически грамотные действия в отношениях с природой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активной жизненной позиции;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нетерпимости к проявлениям безответственного отношения к окружающей среде.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199E5-D608-7A68-BD0F-AFE894F397C5}"/>
              </a:ext>
            </a:extLst>
          </p:cNvPr>
          <p:cNvSpPr txBox="1"/>
          <p:nvPr/>
        </p:nvSpPr>
        <p:spPr>
          <a:xfrm>
            <a:off x="5477434" y="1304808"/>
            <a:ext cx="649044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задач: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формирующих систему знаний об экологических проблемах современности и о путях их разрешения;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воспитательных,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формирующих мотивы, потребности и привычки экологически целесообразного поведения и деятельности здорового образа жизни;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способных развить системы интеллектуальных и практических умений по изучению, оценке состояния и улучшению окружающей среды своей местности, активизации деятельности по охране окружающей среды.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B9AE7F-93D8-DEEE-456A-AB0B07297A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5720" y="4913207"/>
            <a:ext cx="2375647" cy="16338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6A0DBD7-17BC-CE05-0131-0CE7FE34F0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7129" y="4913207"/>
            <a:ext cx="2528048" cy="16338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92CF7D-6E96-CFCD-DA80-A8A462028C2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4873" y="4913206"/>
            <a:ext cx="2070847" cy="16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51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6BF43E-28B5-904F-A5EB-F0FB265240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15526">
            <a:off x="8526624" y="4357957"/>
            <a:ext cx="2290061" cy="20162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AF026F-A9EC-F051-E251-362FE19AB550}"/>
              </a:ext>
            </a:extLst>
          </p:cNvPr>
          <p:cNvSpPr txBox="1"/>
          <p:nvPr/>
        </p:nvSpPr>
        <p:spPr>
          <a:xfrm>
            <a:off x="2794000" y="250880"/>
            <a:ext cx="58724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DE6E5E-8D6A-709D-4D9E-2DBD05E61067}"/>
              </a:ext>
            </a:extLst>
          </p:cNvPr>
          <p:cNvSpPr txBox="1"/>
          <p:nvPr/>
        </p:nvSpPr>
        <p:spPr>
          <a:xfrm>
            <a:off x="5676900" y="1020321"/>
            <a:ext cx="6291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Контакты для сотрудничества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18967D-589F-B147-CEAC-160162F49507}"/>
              </a:ext>
            </a:extLst>
          </p:cNvPr>
          <p:cNvSpPr txBox="1"/>
          <p:nvPr/>
        </p:nvSpPr>
        <p:spPr>
          <a:xfrm>
            <a:off x="371475" y="1756000"/>
            <a:ext cx="11393805" cy="4647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Дмитрий Владимирович Моргун             Марина Вячеславовна Аргунова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MorgunDV@edu.mos.ru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m.v.argunova@gmail.com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образовательное учреждение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дополнительного образования детей города Москвы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«Московский детско-юношеский центр экологии, краеведения и туризма»</a:t>
            </a:r>
            <a:endParaRPr kumimoji="0" lang="ru-RU" sz="24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(ГБОУДО МДЮЦ ЭКТ)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117303 Москва, ул. Одесская, 12/А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Тел: (495)318-00-03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http://mducekt.mskobr.ru/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http://vk.com/moscow.eco.center</a:t>
            </a:r>
          </a:p>
        </p:txBody>
      </p:sp>
      <p:pic>
        <p:nvPicPr>
          <p:cNvPr id="10" name="Рисунок 1">
            <a:extLst>
              <a:ext uri="{FF2B5EF4-FFF2-40B4-BE49-F238E27FC236}">
                <a16:creationId xmlns:a16="http://schemas.microsoft.com/office/drawing/2014/main" id="{A32060E8-E19E-E5F6-B618-F822ABD2BB5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555" y="346334"/>
            <a:ext cx="1330961" cy="117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31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Вертикальный свиток 1">
            <a:extLst>
              <a:ext uri="{FF2B5EF4-FFF2-40B4-BE49-F238E27FC236}">
                <a16:creationId xmlns:a16="http://schemas.microsoft.com/office/drawing/2014/main" id="{139492CC-1EF7-74B3-BCF0-B605D168F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6" y="3429001"/>
            <a:ext cx="9001125" cy="2771775"/>
          </a:xfrm>
          <a:prstGeom prst="verticalScroll">
            <a:avLst>
              <a:gd name="adj" fmla="val 7593"/>
            </a:avLst>
          </a:prstGeom>
          <a:solidFill>
            <a:schemeClr val="bg1"/>
          </a:solidFill>
          <a:ln w="9525">
            <a:solidFill>
              <a:srgbClr val="B4A654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«…Я не только верю, но и убежден: не выродится отечественная культура и просвещение, ибо не выродится наш народ, а с ним и просвещённая Россия. В русском народе глубоко заложена тяга к образованию, и она передаётся из поколения в поколение, несмотря на всю нашу трудную историю. И сейчас, в наше столь непростое время, что касается образования, культуры, верю, всё больше и больше будет преобладать здравый смысл и духовно-нравственные скрепы…»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Геннадий Алексеевич Ягодин, </a:t>
            </a: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доктор химических наук, профессор, член-корреспондент РАН,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академик РАО      (03.06.1927 –  04.01.2015) </a:t>
            </a:r>
            <a:endParaRPr lang="ru-RU" altLang="ru-RU" sz="2000" i="1" dirty="0">
              <a:solidFill>
                <a:srgbClr val="000000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4" descr="C:\РАБОТА\Ягодин_некролог\Фото_с компа\подборка\июнь_2010.jpg">
            <a:extLst>
              <a:ext uri="{FF2B5EF4-FFF2-40B4-BE49-F238E27FC236}">
                <a16:creationId xmlns:a16="http://schemas.microsoft.com/office/drawing/2014/main" id="{CB5A5449-A2A8-DE58-A6BC-3C6519DA1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1703512" y="548680"/>
            <a:ext cx="2880320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EB0C7B-77E0-041E-10D7-353C296223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0040" y="560287"/>
            <a:ext cx="2111678" cy="29359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0A0154-C98F-27F0-923A-A46B81D35B94}"/>
              </a:ext>
            </a:extLst>
          </p:cNvPr>
          <p:cNvSpPr txBox="1"/>
          <p:nvPr/>
        </p:nvSpPr>
        <p:spPr>
          <a:xfrm>
            <a:off x="206189" y="206188"/>
            <a:ext cx="852543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«…К традиционным ценностям относятся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России…»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09.11.2022 г. № 809 «Об утверждении Основ государственной политики по сохранению и укреплению традиционных российских духовно-нравственных ценностей», http://publication.pravo.gov.ru/Document/View/0001202211090019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F08DE342-6F7D-6B30-2009-88D24CEEF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25" y="4796117"/>
            <a:ext cx="2188288" cy="830997"/>
          </a:xfrm>
          <a:prstGeom prst="roundRect">
            <a:avLst>
              <a:gd name="adj" fmla="val 134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 Вернадский</a:t>
            </a:r>
          </a:p>
          <a:p>
            <a:pPr algn="ctr"/>
            <a:r>
              <a:rPr lang="ru-RU" alt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(1863 – 1945)</a:t>
            </a:r>
          </a:p>
          <a:p>
            <a:pPr algn="ctr"/>
            <a:endParaRPr lang="ru-RU" altLang="ru-RU" sz="1867" dirty="0">
              <a:solidFill>
                <a:schemeClr val="bg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3CAA88-F916-4D0E-C187-214C21811B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2472453" y="5074019"/>
            <a:ext cx="869579" cy="457201"/>
          </a:xfrm>
          <a:prstGeom prst="rect">
            <a:avLst/>
          </a:prstGeom>
        </p:spPr>
      </p:pic>
      <p:sp>
        <p:nvSpPr>
          <p:cNvPr id="5" name="Стрелка вправо 6">
            <a:extLst>
              <a:ext uri="{FF2B5EF4-FFF2-40B4-BE49-F238E27FC236}">
                <a16:creationId xmlns:a16="http://schemas.microsoft.com/office/drawing/2014/main" id="{E02BCB28-4D33-3D6C-86CA-232CC770BBC4}"/>
              </a:ext>
            </a:extLst>
          </p:cNvPr>
          <p:cNvSpPr/>
          <p:nvPr/>
        </p:nvSpPr>
        <p:spPr>
          <a:xfrm flipV="1">
            <a:off x="9072282" y="5074019"/>
            <a:ext cx="941293" cy="457198"/>
          </a:xfrm>
          <a:prstGeom prst="rightArrow">
            <a:avLst>
              <a:gd name="adj1" fmla="val 50000"/>
              <a:gd name="adj2" fmla="val 52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6" name="Стрелка вправо 6">
            <a:extLst>
              <a:ext uri="{FF2B5EF4-FFF2-40B4-BE49-F238E27FC236}">
                <a16:creationId xmlns:a16="http://schemas.microsoft.com/office/drawing/2014/main" id="{86A54B1B-7E1A-68F8-6985-179F2AF76EB9}"/>
              </a:ext>
            </a:extLst>
          </p:cNvPr>
          <p:cNvSpPr/>
          <p:nvPr/>
        </p:nvSpPr>
        <p:spPr>
          <a:xfrm flipV="1">
            <a:off x="5948951" y="5154706"/>
            <a:ext cx="953871" cy="376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6B654429-66C0-A048-37AD-0C11244E639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33483" y="4921624"/>
            <a:ext cx="2316475" cy="830997"/>
          </a:xfrm>
          <a:prstGeom prst="roundRect">
            <a:avLst>
              <a:gd name="adj" fmla="val 134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Н.Н. Моисеев</a:t>
            </a:r>
          </a:p>
          <a:p>
            <a:pPr algn="ctr"/>
            <a:r>
              <a:rPr lang="ru-RU" alt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(1917 – 2000)</a:t>
            </a:r>
          </a:p>
          <a:p>
            <a:pPr algn="ctr"/>
            <a:endParaRPr lang="ru-RU" altLang="ru-RU" sz="1867" dirty="0">
              <a:solidFill>
                <a:schemeClr val="bg2"/>
              </a:solidFill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ED311BC4-12F7-5053-B40D-29F6E9D222D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90663" y="4921623"/>
            <a:ext cx="1900521" cy="830997"/>
          </a:xfrm>
          <a:prstGeom prst="roundRect">
            <a:avLst>
              <a:gd name="adj" fmla="val 134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УР</a:t>
            </a:r>
          </a:p>
          <a:p>
            <a:pPr algn="ctr"/>
            <a:r>
              <a:rPr lang="ru-RU" alt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(1992, 2015)</a:t>
            </a:r>
          </a:p>
          <a:p>
            <a:pPr algn="ctr"/>
            <a:endParaRPr lang="ru-RU" altLang="ru-RU" sz="1867" dirty="0">
              <a:solidFill>
                <a:schemeClr val="bg2"/>
              </a:solidFill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94B5CC25-08B2-BF1F-CEF8-773C9DCB43B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31889" y="4921622"/>
            <a:ext cx="1853922" cy="830997"/>
          </a:xfrm>
          <a:prstGeom prst="roundRect">
            <a:avLst>
              <a:gd name="adj" fmla="val 134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</a:t>
            </a:r>
          </a:p>
          <a:p>
            <a:pPr algn="ctr"/>
            <a:r>
              <a:rPr lang="ru-RU" alt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</a:t>
            </a:r>
          </a:p>
          <a:p>
            <a:pPr algn="ctr"/>
            <a:r>
              <a:rPr lang="ru-RU" alt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ценности, 2022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C76627-9D71-A8C6-A6C9-B5188B126D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0938" y="2584071"/>
            <a:ext cx="869575" cy="762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912285-0321-3487-7974-E55292453E95}"/>
              </a:ext>
            </a:extLst>
          </p:cNvPr>
          <p:cNvSpPr txBox="1"/>
          <p:nvPr/>
        </p:nvSpPr>
        <p:spPr>
          <a:xfrm>
            <a:off x="206188" y="5925671"/>
            <a:ext cx="11860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аксиологических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парадигм 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(историческая 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социокультурная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детерминация, все подходы остаются актуальными). </a:t>
            </a:r>
          </a:p>
        </p:txBody>
      </p:sp>
    </p:spTree>
    <p:extLst>
      <p:ext uri="{BB962C8B-B14F-4D97-AF65-F5344CB8AC3E}">
        <p14:creationId xmlns:p14="http://schemas.microsoft.com/office/powerpoint/2010/main" val="6846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CC07-5F68-409D-B183-AFEEC04AF75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B9333-890A-2201-6441-C3DC860CE845}"/>
              </a:ext>
            </a:extLst>
          </p:cNvPr>
          <p:cNvSpPr txBox="1"/>
          <p:nvPr/>
        </p:nvSpPr>
        <p:spPr>
          <a:xfrm flipH="1">
            <a:off x="6866964" y="412377"/>
            <a:ext cx="539675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1813" indent="-449263">
              <a:buClr>
                <a:srgbClr val="5FA326"/>
              </a:buClr>
              <a:buSzPct val="150000"/>
              <a:buFont typeface="Wingdings" panose="05000000000000000000" pitchFamily="2" charset="2"/>
              <a:buChar char=""/>
            </a:pP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Опора в обучении и жизни на ценностно-смысловые ориентиры </a:t>
            </a: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(познание как ценность, «Я» как ценность, другие люди как ценность, природа как ценность, социально-значимая деятельность как ценность, ответственность как ценность)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936A8-1B26-5EEE-18C9-A0BFB51C8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14" y="0"/>
            <a:ext cx="5998984" cy="27800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622E72-DBB9-9DB7-8A59-2D6DCAA87547}"/>
              </a:ext>
            </a:extLst>
          </p:cNvPr>
          <p:cNvSpPr txBox="1"/>
          <p:nvPr/>
        </p:nvSpPr>
        <p:spPr>
          <a:xfrm>
            <a:off x="174014" y="2886635"/>
            <a:ext cx="66929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НАДПРОФЕССИОНАЛЬНЫЕ   НАВЫКИ –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 БУДУЩЕГО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навыки XXI века – ориентация на образование в интересах устойчивого развития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558F17-9AA3-4FA9-78E1-0182DAA63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04" y="3916583"/>
            <a:ext cx="7041578" cy="20781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D5BD5E-CC05-8129-73B4-4CE5B6A06C5D}"/>
              </a:ext>
            </a:extLst>
          </p:cNvPr>
          <p:cNvSpPr txBox="1"/>
          <p:nvPr/>
        </p:nvSpPr>
        <p:spPr>
          <a:xfrm>
            <a:off x="0" y="628422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Универсальные компетентности и новая грамотность: от лозунгов реальности / под ред. М. С. Добряковой, И. Д. Фрумина. М. : Изд. дом Высшей школы экономики, 2020. 472 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19804F5-D0AF-49F9-9892-38D0A511EE4B}"/>
              </a:ext>
            </a:extLst>
          </p:cNvPr>
          <p:cNvSpPr txBox="1"/>
          <p:nvPr/>
        </p:nvSpPr>
        <p:spPr>
          <a:xfrm>
            <a:off x="7248525" y="228600"/>
            <a:ext cx="4581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 BANI (2016)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DA431-E147-F1FD-C0A3-A8D66EA0ABF3}"/>
              </a:ext>
            </a:extLst>
          </p:cNvPr>
          <p:cNvSpPr txBox="1"/>
          <p:nvPr/>
        </p:nvSpPr>
        <p:spPr>
          <a:xfrm>
            <a:off x="66676" y="762000"/>
            <a:ext cx="555353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Volatility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(Изменчивость) ← Vision (Видение)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иметь чёткое видение своих целей и удерживать их в фокусе.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(Неопределённость) ←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(Понимание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принимать любое решение, рекомендуется собрать как можно больше данных для глубокого понимания вопроса.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(Сложность) ←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Clarity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(Ясность)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стремиться к тому, чтобы любая проблема приобретала понятную основу или структуру.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Ambiguity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(двусмысленность) ←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Agility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(быстрота)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быстро меняющихся условий крайне важно поддерживать высокую скорость принятия решений.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D54788-0675-B1B9-9E76-45A03877F790}"/>
              </a:ext>
            </a:extLst>
          </p:cNvPr>
          <p:cNvSpPr txBox="1"/>
          <p:nvPr/>
        </p:nvSpPr>
        <p:spPr>
          <a:xfrm>
            <a:off x="5838826" y="762000"/>
            <a:ext cx="6286497" cy="6549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Brittle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(Хрупкий) ←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Resilience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(Гибкость и сопротивляемость)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все способно измениться внезапно, важно быть гибким и развивать сопротивляемость.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Anxious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(Тревожный) ←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Empathy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Mindfulness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 и осознанность)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ситуация нервная, важно быть чутким по отношению к людям и осознавать свои цели и ценности, ориентироваться на них.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Nonlinear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(Нелинейный) ←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(Контекст и гибкость)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последствия тех или иный действий неочевидны, рекомендовано  быть способным маневрировать.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Incomprehensible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(Непостижимый) ← Transparency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Intuition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(Прозрачность и интуиция)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Переизбыток поступающей информации делает мир непознаваемым, чтобы справиться с этим вызовом, стоит развивать интуицию.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01B68-FC09-A628-24A5-24A558EBA2EA}"/>
              </a:ext>
            </a:extLst>
          </p:cNvPr>
          <p:cNvSpPr txBox="1"/>
          <p:nvPr/>
        </p:nvSpPr>
        <p:spPr>
          <a:xfrm>
            <a:off x="361951" y="161925"/>
            <a:ext cx="5476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Концепт VUCA (1985)</a:t>
            </a:r>
            <a:endParaRPr lang="ru-RU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88AEAF-1725-559D-9B9F-376C4EC0433E}"/>
              </a:ext>
            </a:extLst>
          </p:cNvPr>
          <p:cNvSpPr txBox="1"/>
          <p:nvPr/>
        </p:nvSpPr>
        <p:spPr>
          <a:xfrm>
            <a:off x="66676" y="6505575"/>
            <a:ext cx="56483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https://trends.rbc.ru/trends/futurology/62866fde9a794701a4c38ae4</a:t>
            </a:r>
          </a:p>
        </p:txBody>
      </p:sp>
    </p:spTree>
    <p:extLst>
      <p:ext uri="{BB962C8B-B14F-4D97-AF65-F5344CB8AC3E}">
        <p14:creationId xmlns:p14="http://schemas.microsoft.com/office/powerpoint/2010/main" val="246046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A4FA6-76E6-C7F8-BC6B-2EADBD02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1926"/>
            <a:ext cx="5400676" cy="952500"/>
          </a:xfrm>
        </p:spPr>
        <p:txBody>
          <a:bodyPr>
            <a:noAutofit/>
          </a:bodyPr>
          <a:lstStyle/>
          <a:p>
            <a:r>
              <a:rPr lang="ru-RU" sz="32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 SHIVA (2022)</a:t>
            </a:r>
            <a:b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09090-64DD-CBC9-F8EC-729C3C72F7E0}"/>
              </a:ext>
            </a:extLst>
          </p:cNvPr>
          <p:cNvSpPr txBox="1"/>
          <p:nvPr/>
        </p:nvSpPr>
        <p:spPr>
          <a:xfrm>
            <a:off x="95250" y="609600"/>
            <a:ext cx="72485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расщеплённый: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привычные схемы и шаблоны больше не работают, а горизонт планирования короткий.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Horrible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ужасный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людей постоянно сопровождает чувство тревожности, которое мешает принимать верные решения оперативно.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Inconceivable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невообразимый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нет уверенности, что решение приведёт к какому-либо результату, строить прогнозы сложно, а иногда даже бессмысленно.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Vicious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беспощадный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невозможно до конца понять происходящие события, но после кризиса мир изменится, и наступит новый этап развития.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AF5BB-8DB6-57AA-1B88-D40DD0B55D15}"/>
              </a:ext>
            </a:extLst>
          </p:cNvPr>
          <p:cNvSpPr txBox="1"/>
          <p:nvPr/>
        </p:nvSpPr>
        <p:spPr>
          <a:xfrm>
            <a:off x="228600" y="6429375"/>
            <a:ext cx="11663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https://trends.rbc.ru/trends/futurology/62866fde9a794701a4c38ae4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1D6BFE-F733-6014-F785-F723460B9B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3774" y="210366"/>
            <a:ext cx="2433637" cy="1961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FC2534-D2A3-278D-96B0-7E1DA213C77F}"/>
              </a:ext>
            </a:extLst>
          </p:cNvPr>
          <p:cNvSpPr txBox="1"/>
          <p:nvPr/>
        </p:nvSpPr>
        <p:spPr>
          <a:xfrm>
            <a:off x="7343774" y="2230994"/>
            <a:ext cx="48482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концепции SHIVA назвал её в честь индуистского божества Шива, разрушающего Вселенную с целью создания пространства для нового творения. Один из признаков перехода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«чёрные лебеди»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трудно прогнозируемые, которые оказывают значительные последствия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6A5953-0EF3-321C-ABA1-ACFB6D354C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7437" y="414034"/>
            <a:ext cx="1914525" cy="14007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CCFAB3-8CEC-AF1A-5B45-73D7C178EC49}"/>
              </a:ext>
            </a:extLst>
          </p:cNvPr>
          <p:cNvSpPr txBox="1"/>
          <p:nvPr/>
        </p:nvSpPr>
        <p:spPr>
          <a:xfrm>
            <a:off x="1562100" y="4154497"/>
            <a:ext cx="9791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ИНОЕ БУДУЩЕЕ ЗАВТРА – ИНОЕ ОБРАЗОВАНИЕ СЕГОДНЯ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507050-F117-7CE6-C6BB-12499C77ED67}"/>
              </a:ext>
            </a:extLst>
          </p:cNvPr>
          <p:cNvSpPr txBox="1"/>
          <p:nvPr/>
        </p:nvSpPr>
        <p:spPr>
          <a:xfrm>
            <a:off x="95250" y="4659323"/>
            <a:ext cx="12001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/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отказаться от прежних представлений об образовании как процессе подготовки нового поколения к жизни в стабильном обществе, научиться 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решать проблемы не из прошлого, а из будущего с учётом системных вызовов</a:t>
            </a:r>
            <a:r>
              <a:rPr lang="ru-RU" sz="2400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Особую важность приобретают компетенции на стыке качеств личности и духовных ценностей.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1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0682" y="-268567"/>
            <a:ext cx="12398693" cy="1855321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как сфера свободного самоопределения личности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ABA91-3F3E-8010-3393-DAB2D403257E}"/>
              </a:ext>
            </a:extLst>
          </p:cNvPr>
          <p:cNvSpPr txBox="1"/>
          <p:nvPr/>
        </p:nvSpPr>
        <p:spPr>
          <a:xfrm>
            <a:off x="80681" y="726141"/>
            <a:ext cx="11435043" cy="5227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/>
            <a:r>
              <a:rPr lang="ru-RU" sz="2000" b="1" i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образовательных потребностей детей и их родителей за счёт вариативных и дифференцированных педагогических программ</a:t>
            </a:r>
          </a:p>
          <a:p>
            <a:pPr indent="540385" algn="just"/>
            <a:endParaRPr lang="ru-RU" sz="2000" b="1" i="1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/>
            <a:r>
              <a:rPr lang="ru-RU" sz="20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творческие потребности</a:t>
            </a:r>
            <a:r>
              <a:rPr lang="ru-RU" sz="20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обусловленные как желанием родителей развить индивидуальные способности детей, так и стремлением детей к самореализации в избранном виде деятельности;</a:t>
            </a:r>
          </a:p>
          <a:p>
            <a:pPr indent="540385" algn="just"/>
            <a:r>
              <a:rPr lang="ru-RU" sz="20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познавательные потребности</a:t>
            </a:r>
            <a:r>
              <a:rPr lang="ru-RU" sz="20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определяемые стремлением к расширению объёма знаний, в том числе и в области выходящих за рамки программы школьного образования;</a:t>
            </a:r>
          </a:p>
          <a:p>
            <a:pPr indent="540385" algn="just"/>
            <a:r>
              <a:rPr lang="ru-RU" sz="20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0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коммуникативные потребности </a:t>
            </a:r>
            <a:r>
              <a:rPr lang="ru-RU" sz="20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и подростков в общении со сверстниками, взрослыми, педагогами;</a:t>
            </a:r>
          </a:p>
          <a:p>
            <a:pPr indent="540385" algn="just"/>
            <a:r>
              <a:rPr lang="ru-RU" sz="20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0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компенсаторные потребности детей</a:t>
            </a:r>
            <a:r>
              <a:rPr lang="ru-RU" sz="20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вызванные желанием за счёт дополнительных знаний решить личные проблемы, лежащие в сфере обучения или общения;</a:t>
            </a:r>
          </a:p>
          <a:p>
            <a:pPr indent="540385" algn="just"/>
            <a:r>
              <a:rPr lang="ru-RU" sz="20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0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профориентированные</a:t>
            </a:r>
            <a:r>
              <a:rPr lang="ru-RU" sz="20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прагматические потребности </a:t>
            </a:r>
            <a:r>
              <a:rPr lang="ru-RU" sz="20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школьников, связанные с установкой на </a:t>
            </a:r>
            <a:r>
              <a:rPr lang="ru-RU" sz="20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</a:t>
            </a:r>
            <a:r>
              <a:rPr lang="ru-RU" sz="20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профессиональную</a:t>
            </a:r>
            <a:r>
              <a:rPr lang="ru-RU" sz="20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подготовку;</a:t>
            </a:r>
          </a:p>
          <a:p>
            <a:pPr indent="540385" algn="just"/>
            <a:r>
              <a:rPr lang="ru-RU" sz="20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0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досуговые потребности детей</a:t>
            </a:r>
            <a:r>
              <a:rPr lang="ru-RU" sz="20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различных возрастных категорий, обусловленные стремлением к содержательной организации свободного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362927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082496-D3A9-6F68-4824-A9618E2CF5FB}"/>
              </a:ext>
            </a:extLst>
          </p:cNvPr>
          <p:cNvSpPr txBox="1"/>
          <p:nvPr/>
        </p:nvSpPr>
        <p:spPr>
          <a:xfrm>
            <a:off x="80683" y="0"/>
            <a:ext cx="119320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7550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экологическое образование предоставляет широкие возможности для углублённого изучения экологических вопросов и развития ценностей, что дополняет формальное образование, может служить мощным инструментом для формирования у обучающихся духовно-нравственных ценностей, способствуя гармоничному и ответственному отношению к природе и обществу.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2F3EBC-4801-CE3D-B4D7-1441D6ABF2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5298" y="2400292"/>
            <a:ext cx="2176884" cy="1533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4B597C-C1FB-441A-9320-9CA451F36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84" y="2093041"/>
            <a:ext cx="2378313" cy="1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0AA410-CE09-C24D-CD3F-C9998224AE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836" y="2067513"/>
            <a:ext cx="2764015" cy="15335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10" name="Рисунок 18">
            <a:extLst>
              <a:ext uri="{FF2B5EF4-FFF2-40B4-BE49-F238E27FC236}">
                <a16:creationId xmlns:a16="http://schemas.microsoft.com/office/drawing/2014/main" id="{FD9CB7DF-94C9-8602-374C-59E340667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/>
          <a:stretch>
            <a:fillRect/>
          </a:stretch>
        </p:blipFill>
        <p:spPr bwMode="auto">
          <a:xfrm>
            <a:off x="6452612" y="2400292"/>
            <a:ext cx="2176884" cy="153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8CED6C-DBC6-93AE-9FE8-B7D0E4D18A5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6950" y="3841377"/>
            <a:ext cx="1700984" cy="2940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33E16A-87C9-61B5-03A7-FE5129C2D733}"/>
              </a:ext>
            </a:extLst>
          </p:cNvPr>
          <p:cNvSpPr txBox="1"/>
          <p:nvPr/>
        </p:nvSpPr>
        <p:spPr>
          <a:xfrm rot="10800000" flipV="1">
            <a:off x="2106706" y="4457708"/>
            <a:ext cx="990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«…Духовная жизнь ребёнка полноценна лишь тогда, когда он живёт в мире природы, игры, сказки, музыки, фантазии, творчества. Без этого он засушенный цветок…»                  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В. А. Сухомлинский (1918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1970)                       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8155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1285" y="1"/>
            <a:ext cx="11607239" cy="1169893"/>
          </a:xfrm>
        </p:spPr>
        <p:txBody>
          <a:bodyPr vert="horz" wrap="square" lIns="91441" tIns="45720" rIns="91441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Дополнительное экологическое образование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устойчивого развития (ДЭОУР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2936694" y="296863"/>
            <a:ext cx="7731572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07" tIns="60904" rIns="121807" bIns="60904" anchor="b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188259" y="1076120"/>
            <a:ext cx="115510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надпредметное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направление образования, ориентированное на решение современных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социо-эколого-экономических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проблем, создающее условия для самореализации и развития личности.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285" y="2353456"/>
            <a:ext cx="89013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Ведущим ориентиром выступает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компетенций школьников по управлению качеством жизни, по осознанию существующих экологических возможностей и ограничений экономического развития и необходимости адаптации к ним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(поиск и выбор решений в условиях быстро меняющегося мира). Важным становится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жизненных ценностей, ориентиров,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осознанной мотивации школьников к проектно-исследовательской и социально-значимой деятельности, направленной на выбор будущей профессии, на улучшение состояния окружающей среды и повышение качества жизни.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023" name="AutoShape 7" descr="Дети, которые любят прогулки, становятся защитниками природы - МЕТЕОВЕСТИ  от ФОБ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025" name="AutoShape 9" descr="Дети, которые любят прогулки, становятся защитниками природы - МЕТЕОВЕСТИ  от ФОБ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B70CCE-6614-8AB7-D32F-06EAE88B5E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9762" y="3853627"/>
            <a:ext cx="2001599" cy="2678399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5325" y="2066084"/>
            <a:ext cx="2150690" cy="1641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258719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2021</Words>
  <Application>Microsoft Office PowerPoint</Application>
  <PresentationFormat>Широкоэкранный</PresentationFormat>
  <Paragraphs>146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Constantia</vt:lpstr>
      <vt:lpstr>Roboto</vt:lpstr>
      <vt:lpstr>Times New Roman</vt:lpstr>
      <vt:lpstr>Verdana</vt:lpstr>
      <vt:lpstr>Wingdings</vt:lpstr>
      <vt:lpstr>Wingdings 2</vt:lpstr>
      <vt:lpstr>Тема Office</vt:lpstr>
      <vt:lpstr>2_Бумажная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Концепт SHIVA (2022) </vt:lpstr>
      <vt:lpstr>Дополнительное образование как сфера свободного самоопределения личности</vt:lpstr>
      <vt:lpstr>Презентация PowerPoint</vt:lpstr>
      <vt:lpstr>Дополнительное экологическое образование  для устойчивого развития (ДЭОУР)</vt:lpstr>
      <vt:lpstr>Презентация PowerPoint</vt:lpstr>
      <vt:lpstr>Эволюция содержания дополнительного экологического образования</vt:lpstr>
      <vt:lpstr>Дополнительное экологическое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Марина Аргунова</cp:lastModifiedBy>
  <cp:revision>93</cp:revision>
  <dcterms:created xsi:type="dcterms:W3CDTF">2021-09-17T07:29:28Z</dcterms:created>
  <dcterms:modified xsi:type="dcterms:W3CDTF">2023-10-23T14:06:12Z</dcterms:modified>
</cp:coreProperties>
</file>