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95A"/>
    <a:srgbClr val="B8B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AF3A-BDC6-468F-A038-47E0C801D77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1D26-93F4-4875-8435-9BAEA237B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949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AF3A-BDC6-468F-A038-47E0C801D77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1D26-93F4-4875-8435-9BAEA237B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86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AF3A-BDC6-468F-A038-47E0C801D77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1D26-93F4-4875-8435-9BAEA237B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9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AF3A-BDC6-468F-A038-47E0C801D77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1D26-93F4-4875-8435-9BAEA237B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42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AF3A-BDC6-468F-A038-47E0C801D77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1D26-93F4-4875-8435-9BAEA237B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39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AF3A-BDC6-468F-A038-47E0C801D77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1D26-93F4-4875-8435-9BAEA237B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40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AF3A-BDC6-468F-A038-47E0C801D77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1D26-93F4-4875-8435-9BAEA237B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78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AF3A-BDC6-468F-A038-47E0C801D77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1D26-93F4-4875-8435-9BAEA237B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50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AF3A-BDC6-468F-A038-47E0C801D77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1D26-93F4-4875-8435-9BAEA237B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59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AF3A-BDC6-468F-A038-47E0C801D77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1D26-93F4-4875-8435-9BAEA237B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72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AF3A-BDC6-468F-A038-47E0C801D77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1D26-93F4-4875-8435-9BAEA237B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06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1AF3A-BDC6-468F-A038-47E0C801D77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51D26-93F4-4875-8435-9BAEA237B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43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7376" y="77002"/>
            <a:ext cx="12050829" cy="6708809"/>
          </a:xfrm>
          <a:prstGeom prst="rect">
            <a:avLst/>
          </a:prstGeom>
          <a:solidFill>
            <a:srgbClr val="B8BA6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977794" y="1317323"/>
            <a:ext cx="0" cy="362872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977794" y="4917172"/>
            <a:ext cx="4355860" cy="2887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61559">
            <a:off x="1029495" y="1477127"/>
            <a:ext cx="4365015" cy="3279217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5333654" y="1317323"/>
            <a:ext cx="0" cy="362872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77794" y="1306093"/>
            <a:ext cx="4355860" cy="1123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1197" b="77717"/>
          <a:stretch/>
        </p:blipFill>
        <p:spPr>
          <a:xfrm>
            <a:off x="8961121" y="194354"/>
            <a:ext cx="2926080" cy="1188416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292652" y="2318772"/>
            <a:ext cx="55921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Название идеи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устойчивого развития и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художественного произведения</a:t>
            </a:r>
          </a:p>
          <a:p>
            <a:pPr algn="ctr"/>
            <a:endParaRPr lang="ru-RU" sz="2400" b="1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ФИО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 место работы/учебы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авторов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8333161" y="3586723"/>
            <a:ext cx="151116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8333161" y="4382703"/>
            <a:ext cx="151116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Рисунок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745" y="230899"/>
            <a:ext cx="1381376" cy="84131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312301" y="5361046"/>
            <a:ext cx="57994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358775" algn="ctr">
              <a:spcAft>
                <a:spcPts val="0"/>
              </a:spcAft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«Литературные образы в экологическом образовании для устойчивого развития»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580" y="4295320"/>
            <a:ext cx="668102" cy="383707"/>
          </a:xfrm>
          <a:prstGeom prst="rect">
            <a:avLst/>
          </a:prstGeom>
        </p:spPr>
      </p:pic>
      <p:pic>
        <p:nvPicPr>
          <p:cNvPr id="1024" name="Рисунок 10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178" y="4679027"/>
            <a:ext cx="455968" cy="45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56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7376" y="77002"/>
            <a:ext cx="12050829" cy="6708809"/>
          </a:xfrm>
          <a:prstGeom prst="rect">
            <a:avLst/>
          </a:prstGeom>
          <a:solidFill>
            <a:srgbClr val="B8BA6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1197" b="77717"/>
          <a:stretch/>
        </p:blipFill>
        <p:spPr>
          <a:xfrm>
            <a:off x="8961121" y="194354"/>
            <a:ext cx="2926080" cy="1188416"/>
          </a:xfrm>
          <a:prstGeom prst="rect">
            <a:avLst/>
          </a:prstGeom>
        </p:spPr>
      </p:pic>
      <p:cxnSp>
        <p:nvCxnSpPr>
          <p:cNvPr id="25" name="Прямая соединительная линия 24"/>
          <p:cNvCxnSpPr/>
          <p:nvPr/>
        </p:nvCxnSpPr>
        <p:spPr>
          <a:xfrm>
            <a:off x="5233827" y="2290812"/>
            <a:ext cx="151116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745" y="230899"/>
            <a:ext cx="1381376" cy="84131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421870" y="1361105"/>
            <a:ext cx="93418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358775" algn="ctr">
              <a:spcAft>
                <a:spcPts val="0"/>
              </a:spcAft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«Литературные образы в экологическом образовании</a:t>
            </a:r>
          </a:p>
          <a:p>
            <a:pPr marL="180340" marR="358775" algn="ctr">
              <a:spcAft>
                <a:spcPts val="0"/>
              </a:spcAft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для устойчивого развития»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0531" y="2979270"/>
            <a:ext cx="2245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b="1" dirty="0" smtClean="0">
                <a:solidFill>
                  <a:srgbClr val="87895A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Актуальность:</a:t>
            </a:r>
            <a:endParaRPr lang="ru-RU" sz="1600" b="1" dirty="0">
              <a:solidFill>
                <a:srgbClr val="87895A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686827" y="3467548"/>
            <a:ext cx="10781082" cy="3440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7376" y="4587441"/>
            <a:ext cx="4511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b="1" dirty="0" smtClean="0">
                <a:solidFill>
                  <a:srgbClr val="87895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и задачи выполненной работы:</a:t>
            </a:r>
            <a:endParaRPr lang="ru-RU" sz="1600" b="1" dirty="0">
              <a:solidFill>
                <a:srgbClr val="87895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686827" y="5109749"/>
            <a:ext cx="10781082" cy="3440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021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7376" y="77002"/>
            <a:ext cx="12050829" cy="6708809"/>
          </a:xfrm>
          <a:prstGeom prst="rect">
            <a:avLst/>
          </a:prstGeom>
          <a:solidFill>
            <a:srgbClr val="B8BA6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1197" b="77717"/>
          <a:stretch/>
        </p:blipFill>
        <p:spPr>
          <a:xfrm>
            <a:off x="8961121" y="194354"/>
            <a:ext cx="2926080" cy="1188416"/>
          </a:xfrm>
          <a:prstGeom prst="rect">
            <a:avLst/>
          </a:prstGeom>
        </p:spPr>
      </p:pic>
      <p:cxnSp>
        <p:nvCxnSpPr>
          <p:cNvPr id="25" name="Прямая соединительная линия 24"/>
          <p:cNvCxnSpPr/>
          <p:nvPr/>
        </p:nvCxnSpPr>
        <p:spPr>
          <a:xfrm>
            <a:off x="5233827" y="2290812"/>
            <a:ext cx="151116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745" y="230899"/>
            <a:ext cx="1381376" cy="84131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421870" y="1361105"/>
            <a:ext cx="93418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358775" algn="ctr">
              <a:spcAft>
                <a:spcPts val="0"/>
              </a:spcAft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«Литературные образы в экологическом образовании</a:t>
            </a:r>
          </a:p>
          <a:p>
            <a:pPr marL="180340" marR="358775" algn="ctr">
              <a:spcAft>
                <a:spcPts val="0"/>
              </a:spcAft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для устойчивого развития»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7376" y="3024445"/>
            <a:ext cx="32629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b="1" dirty="0" smtClean="0">
                <a:solidFill>
                  <a:srgbClr val="87895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Методика </a:t>
            </a:r>
            <a:r>
              <a:rPr lang="ru-RU" b="1" dirty="0" smtClean="0">
                <a:solidFill>
                  <a:srgbClr val="87895A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  <a:endParaRPr lang="ru-RU" sz="1600" b="1" dirty="0">
              <a:solidFill>
                <a:srgbClr val="87895A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686827" y="3467548"/>
            <a:ext cx="10781082" cy="3440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7376" y="4669223"/>
            <a:ext cx="3972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b="1" dirty="0" smtClean="0">
                <a:solidFill>
                  <a:srgbClr val="87895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Изложение содержания работы:</a:t>
            </a:r>
            <a:endParaRPr lang="ru-RU" sz="1600" b="1" dirty="0">
              <a:solidFill>
                <a:srgbClr val="87895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686827" y="5109749"/>
            <a:ext cx="10781082" cy="3440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540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7376" y="77002"/>
            <a:ext cx="12050829" cy="6708809"/>
          </a:xfrm>
          <a:prstGeom prst="rect">
            <a:avLst/>
          </a:prstGeom>
          <a:solidFill>
            <a:srgbClr val="B8BA6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1197" b="77717"/>
          <a:stretch/>
        </p:blipFill>
        <p:spPr>
          <a:xfrm>
            <a:off x="8961121" y="194354"/>
            <a:ext cx="2926080" cy="1188416"/>
          </a:xfrm>
          <a:prstGeom prst="rect">
            <a:avLst/>
          </a:prstGeom>
        </p:spPr>
      </p:pic>
      <p:cxnSp>
        <p:nvCxnSpPr>
          <p:cNvPr id="25" name="Прямая соединительная линия 24"/>
          <p:cNvCxnSpPr/>
          <p:nvPr/>
        </p:nvCxnSpPr>
        <p:spPr>
          <a:xfrm>
            <a:off x="5233827" y="2290812"/>
            <a:ext cx="151116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745" y="230899"/>
            <a:ext cx="1381376" cy="84131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421870" y="1361105"/>
            <a:ext cx="93418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358775" algn="ctr">
              <a:spcAft>
                <a:spcPts val="0"/>
              </a:spcAft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«Литературные образы в экологическом образовании</a:t>
            </a:r>
          </a:p>
          <a:p>
            <a:pPr marL="180340" marR="358775" algn="ctr">
              <a:spcAft>
                <a:spcPts val="0"/>
              </a:spcAft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для устойчивого развития»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7376" y="3024445"/>
            <a:ext cx="32629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b="1" dirty="0" smtClean="0">
                <a:solidFill>
                  <a:srgbClr val="87895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</a:t>
            </a:r>
            <a:r>
              <a:rPr lang="ru-RU" b="1" dirty="0" smtClean="0">
                <a:solidFill>
                  <a:srgbClr val="87895A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  <a:endParaRPr lang="ru-RU" sz="1600" b="1" dirty="0">
              <a:solidFill>
                <a:srgbClr val="87895A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686827" y="3467548"/>
            <a:ext cx="10781082" cy="3440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702248" y="3853711"/>
            <a:ext cx="10781082" cy="3440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987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7376" y="77002"/>
            <a:ext cx="12050829" cy="6708809"/>
          </a:xfrm>
          <a:prstGeom prst="rect">
            <a:avLst/>
          </a:prstGeom>
          <a:solidFill>
            <a:srgbClr val="B8BA6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1197" b="77717"/>
          <a:stretch/>
        </p:blipFill>
        <p:spPr>
          <a:xfrm>
            <a:off x="8961121" y="194354"/>
            <a:ext cx="2926080" cy="1188416"/>
          </a:xfrm>
          <a:prstGeom prst="rect">
            <a:avLst/>
          </a:prstGeom>
        </p:spPr>
      </p:pic>
      <p:cxnSp>
        <p:nvCxnSpPr>
          <p:cNvPr id="25" name="Прямая соединительная линия 24"/>
          <p:cNvCxnSpPr/>
          <p:nvPr/>
        </p:nvCxnSpPr>
        <p:spPr>
          <a:xfrm>
            <a:off x="5233827" y="2290812"/>
            <a:ext cx="151116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745" y="230899"/>
            <a:ext cx="1381376" cy="84131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421870" y="1361105"/>
            <a:ext cx="93418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358775" algn="ctr">
              <a:spcAft>
                <a:spcPts val="0"/>
              </a:spcAft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«Литературные образы в экологическом образовании</a:t>
            </a:r>
          </a:p>
          <a:p>
            <a:pPr marL="180340" marR="358775" algn="ctr">
              <a:spcAft>
                <a:spcPts val="0"/>
              </a:spcAft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для устойчивого развития»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02458" y="2512389"/>
            <a:ext cx="10173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b="1" dirty="0" smtClean="0">
                <a:solidFill>
                  <a:srgbClr val="87895A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Информация </a:t>
            </a:r>
            <a:r>
              <a:rPr lang="ru-RU" b="1" dirty="0">
                <a:solidFill>
                  <a:srgbClr val="87895A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 внедрении в практическую деятельность / перспективах развития/ выводы</a:t>
            </a:r>
            <a:r>
              <a:rPr lang="ru-RU" b="1" dirty="0" smtClean="0">
                <a:solidFill>
                  <a:srgbClr val="87895A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  <a:endParaRPr lang="ru-RU" sz="1600" b="1" dirty="0">
              <a:solidFill>
                <a:srgbClr val="87895A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902458" y="3424793"/>
            <a:ext cx="503636" cy="458408"/>
            <a:chOff x="902458" y="3853710"/>
            <a:chExt cx="503636" cy="45840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902458" y="3946358"/>
              <a:ext cx="368077" cy="365760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1001027" y="4090737"/>
              <a:ext cx="77002" cy="10587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1070720" y="3853710"/>
              <a:ext cx="335374" cy="3525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Группа 18"/>
          <p:cNvGrpSpPr/>
          <p:nvPr/>
        </p:nvGrpSpPr>
        <p:grpSpPr>
          <a:xfrm>
            <a:off x="902458" y="4120101"/>
            <a:ext cx="503636" cy="458408"/>
            <a:chOff x="902458" y="3853710"/>
            <a:chExt cx="503636" cy="458408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902458" y="3946358"/>
              <a:ext cx="368077" cy="365760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001027" y="4090737"/>
              <a:ext cx="77002" cy="10587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V="1">
              <a:off x="1070720" y="3853710"/>
              <a:ext cx="335374" cy="3525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Группа 22"/>
          <p:cNvGrpSpPr/>
          <p:nvPr/>
        </p:nvGrpSpPr>
        <p:grpSpPr>
          <a:xfrm>
            <a:off x="902458" y="4819556"/>
            <a:ext cx="503636" cy="458408"/>
            <a:chOff x="902458" y="3853710"/>
            <a:chExt cx="503636" cy="458408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902458" y="3946358"/>
              <a:ext cx="368077" cy="365760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>
              <a:off x="1001027" y="4090737"/>
              <a:ext cx="77002" cy="10587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V="1">
              <a:off x="1070720" y="3853710"/>
              <a:ext cx="335374" cy="3525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Группа 28"/>
          <p:cNvGrpSpPr/>
          <p:nvPr/>
        </p:nvGrpSpPr>
        <p:grpSpPr>
          <a:xfrm>
            <a:off x="902458" y="5537976"/>
            <a:ext cx="503636" cy="458408"/>
            <a:chOff x="902458" y="3853710"/>
            <a:chExt cx="503636" cy="458408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902458" y="3946358"/>
              <a:ext cx="368077" cy="365760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>
              <a:off x="1001027" y="4090737"/>
              <a:ext cx="77002" cy="10587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1070720" y="3853710"/>
              <a:ext cx="335374" cy="3525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17173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7376" y="77002"/>
            <a:ext cx="12050829" cy="6708809"/>
          </a:xfrm>
          <a:prstGeom prst="rect">
            <a:avLst/>
          </a:prstGeom>
          <a:solidFill>
            <a:srgbClr val="B8BA6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1197" b="77717"/>
          <a:stretch/>
        </p:blipFill>
        <p:spPr>
          <a:xfrm>
            <a:off x="8961121" y="194354"/>
            <a:ext cx="2926080" cy="1188416"/>
          </a:xfrm>
          <a:prstGeom prst="rect">
            <a:avLst/>
          </a:prstGeom>
        </p:spPr>
      </p:pic>
      <p:cxnSp>
        <p:nvCxnSpPr>
          <p:cNvPr id="25" name="Прямая соединительная линия 24"/>
          <p:cNvCxnSpPr/>
          <p:nvPr/>
        </p:nvCxnSpPr>
        <p:spPr>
          <a:xfrm>
            <a:off x="5233827" y="2290812"/>
            <a:ext cx="151116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745" y="230899"/>
            <a:ext cx="1381376" cy="84131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421870" y="1361105"/>
            <a:ext cx="93418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358775" algn="ctr">
              <a:spcAft>
                <a:spcPts val="0"/>
              </a:spcAft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«Литературные образы в экологическом образовании</a:t>
            </a:r>
          </a:p>
          <a:p>
            <a:pPr marL="180340" marR="358775" algn="ctr">
              <a:spcAft>
                <a:spcPts val="0"/>
              </a:spcAft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для устойчивого развития»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9805" y="2426470"/>
            <a:ext cx="10173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dirty="0" smtClean="0">
                <a:solidFill>
                  <a:srgbClr val="87895A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Литература</a:t>
            </a:r>
            <a:r>
              <a:rPr lang="ru-RU" dirty="0">
                <a:solidFill>
                  <a:srgbClr val="87895A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dirty="0" err="1" smtClean="0">
                <a:solidFill>
                  <a:srgbClr val="87895A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вебинары</a:t>
            </a:r>
            <a:r>
              <a:rPr lang="ru-RU" dirty="0" smtClean="0">
                <a:solidFill>
                  <a:srgbClr val="87895A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ru-RU" sz="1600" b="1" dirty="0">
              <a:solidFill>
                <a:srgbClr val="87895A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892832" y="3030170"/>
            <a:ext cx="368077" cy="329418"/>
            <a:chOff x="902458" y="3853710"/>
            <a:chExt cx="503636" cy="45840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902458" y="3946358"/>
              <a:ext cx="368077" cy="365760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1001027" y="4090737"/>
              <a:ext cx="77002" cy="10587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1070720" y="3853710"/>
              <a:ext cx="335374" cy="3525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Группа 32"/>
          <p:cNvGrpSpPr/>
          <p:nvPr/>
        </p:nvGrpSpPr>
        <p:grpSpPr>
          <a:xfrm>
            <a:off x="892832" y="3584820"/>
            <a:ext cx="368077" cy="329418"/>
            <a:chOff x="902458" y="3853710"/>
            <a:chExt cx="503636" cy="458408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902458" y="3946358"/>
              <a:ext cx="368077" cy="365760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5" name="Прямая соединительная линия 34"/>
            <p:cNvCxnSpPr/>
            <p:nvPr/>
          </p:nvCxnSpPr>
          <p:spPr>
            <a:xfrm>
              <a:off x="1001027" y="4090737"/>
              <a:ext cx="77002" cy="10587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V="1">
              <a:off x="1070720" y="3853710"/>
              <a:ext cx="335374" cy="3525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Группа 36"/>
          <p:cNvGrpSpPr/>
          <p:nvPr/>
        </p:nvGrpSpPr>
        <p:grpSpPr>
          <a:xfrm>
            <a:off x="892832" y="4139470"/>
            <a:ext cx="368077" cy="329418"/>
            <a:chOff x="902458" y="3853710"/>
            <a:chExt cx="503636" cy="458408"/>
          </a:xfrm>
        </p:grpSpPr>
        <p:sp>
          <p:nvSpPr>
            <p:cNvPr id="38" name="Прямоугольник 37"/>
            <p:cNvSpPr/>
            <p:nvPr/>
          </p:nvSpPr>
          <p:spPr>
            <a:xfrm>
              <a:off x="902458" y="3946358"/>
              <a:ext cx="368077" cy="365760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9" name="Прямая соединительная линия 38"/>
            <p:cNvCxnSpPr/>
            <p:nvPr/>
          </p:nvCxnSpPr>
          <p:spPr>
            <a:xfrm>
              <a:off x="1001027" y="4090737"/>
              <a:ext cx="77002" cy="10587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1070720" y="3853710"/>
              <a:ext cx="335374" cy="3525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Группа 40"/>
          <p:cNvGrpSpPr/>
          <p:nvPr/>
        </p:nvGrpSpPr>
        <p:grpSpPr>
          <a:xfrm>
            <a:off x="892832" y="4705239"/>
            <a:ext cx="368077" cy="329418"/>
            <a:chOff x="902458" y="3853710"/>
            <a:chExt cx="503636" cy="458408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902458" y="3946358"/>
              <a:ext cx="368077" cy="365760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>
              <a:off x="1001027" y="4090737"/>
              <a:ext cx="77002" cy="10587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flipV="1">
              <a:off x="1070720" y="3853710"/>
              <a:ext cx="335374" cy="3525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Группа 44"/>
          <p:cNvGrpSpPr/>
          <p:nvPr/>
        </p:nvGrpSpPr>
        <p:grpSpPr>
          <a:xfrm>
            <a:off x="892832" y="5271008"/>
            <a:ext cx="368077" cy="329418"/>
            <a:chOff x="902458" y="3853710"/>
            <a:chExt cx="503636" cy="458408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902458" y="3946358"/>
              <a:ext cx="368077" cy="365760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>
              <a:off x="1001027" y="4090737"/>
              <a:ext cx="77002" cy="10587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flipV="1">
              <a:off x="1070720" y="3853710"/>
              <a:ext cx="335374" cy="3525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251361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104</Words>
  <Application>Microsoft Office PowerPoint</Application>
  <PresentationFormat>Широкоэкранный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Golod</dc:creator>
  <cp:lastModifiedBy>Ирина Алекса Примакова</cp:lastModifiedBy>
  <cp:revision>10</cp:revision>
  <dcterms:created xsi:type="dcterms:W3CDTF">2023-10-03T04:09:56Z</dcterms:created>
  <dcterms:modified xsi:type="dcterms:W3CDTF">2023-10-04T03:45:24Z</dcterms:modified>
</cp:coreProperties>
</file>