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8" r:id="rId1"/>
  </p:sldMasterIdLst>
  <p:notesMasterIdLst>
    <p:notesMasterId r:id="rId25"/>
  </p:notesMasterIdLst>
  <p:sldIdLst>
    <p:sldId id="432" r:id="rId2"/>
    <p:sldId id="576" r:id="rId3"/>
    <p:sldId id="618" r:id="rId4"/>
    <p:sldId id="619" r:id="rId5"/>
    <p:sldId id="616" r:id="rId6"/>
    <p:sldId id="574" r:id="rId7"/>
    <p:sldId id="638" r:id="rId8"/>
    <p:sldId id="591" r:id="rId9"/>
    <p:sldId id="609" r:id="rId10"/>
    <p:sldId id="626" r:id="rId11"/>
    <p:sldId id="655" r:id="rId12"/>
    <p:sldId id="642" r:id="rId13"/>
    <p:sldId id="654" r:id="rId14"/>
    <p:sldId id="631" r:id="rId15"/>
    <p:sldId id="653" r:id="rId16"/>
    <p:sldId id="652" r:id="rId17"/>
    <p:sldId id="612" r:id="rId18"/>
    <p:sldId id="634" r:id="rId19"/>
    <p:sldId id="635" r:id="rId20"/>
    <p:sldId id="533" r:id="rId21"/>
    <p:sldId id="534" r:id="rId22"/>
    <p:sldId id="649" r:id="rId23"/>
    <p:sldId id="431" r:id="rId24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99"/>
    <a:srgbClr val="640000"/>
    <a:srgbClr val="FDE7E3"/>
    <a:srgbClr val="FDEAE7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1" autoAdjust="0"/>
    <p:restoredTop sz="94638" autoAdjust="0"/>
  </p:normalViewPr>
  <p:slideViewPr>
    <p:cSldViewPr>
      <p:cViewPr>
        <p:scale>
          <a:sx n="46" d="100"/>
          <a:sy n="46" d="100"/>
        </p:scale>
        <p:origin x="-78" y="-4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E4339F-D5BD-455A-9125-804E468E875D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B6AF715-DBBA-4305-AC48-F30454DA21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28874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01150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7440A-6C32-477C-99D1-87A9411DD5C6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8CE65-93FD-402A-B170-2042565E6C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8F95A-5486-4F7A-A5D2-66F13CAC1254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4B91B-1D91-4E4F-B4B6-5EFAEA4485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F2B17-5B9E-4DA1-9D73-235E49B406F3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336C0-4E56-4763-A216-3231A16807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6ABBD-F109-4377-8B16-04E13156122F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9CE47-A49C-4A3A-B68A-153674EE17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04BB0-31DA-46F0-A7F6-B3AED4B8CD14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EA927-7E78-4E26-9833-246ACB262F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D8EC0-9228-45BE-A99D-04FCDFB404FE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4B40-2C67-4C2F-A79F-CB2039E0F7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E063-A707-4454-BCEF-490DEAEF3627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DEF08-4D8E-46A8-BD0C-ECBDAD12FB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F33AA-32A8-4677-A953-2DDAF34D43AF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35AC6-403F-48CA-B5B6-EFD04E5671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56B3F-A042-4011-BC84-9AA00A0FC280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E7D44-B482-4F09-914C-39682CAA69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3F9A0-7665-4D67-813B-5EE8C3DFEB9B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5496D-DA91-4287-8707-25BDE53B20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93603-FDC3-4231-AF3D-2B895C578B11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94245-3628-48C4-A148-B038847A7F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0775" y="4371975"/>
            <a:ext cx="86836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731838"/>
            <a:ext cx="85344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BD4D4D3-BE40-4623-8B5E-402A4DFBA36D}" type="datetimeFigureOut">
              <a:rPr lang="ru-RU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0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841E434-FDE0-46B2-8908-A077853ABA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3" r:id="rId2"/>
    <p:sldLayoutId id="2147483852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53" r:id="rId9"/>
    <p:sldLayoutId id="2147483849" r:id="rId10"/>
    <p:sldLayoutId id="214748385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1"/>
          <p:cNvCxnSpPr/>
          <p:nvPr/>
        </p:nvCxnSpPr>
        <p:spPr>
          <a:xfrm>
            <a:off x="1257301" y="2156462"/>
            <a:ext cx="10223500" cy="0"/>
          </a:xfrm>
          <a:prstGeom prst="straightConnector1">
            <a:avLst/>
          </a:prstGeom>
          <a:noFill/>
          <a:ln w="12700" cap="flat" cmpd="sng">
            <a:solidFill>
              <a:srgbClr val="604A7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5" name="Google Shape;85;p1"/>
          <p:cNvCxnSpPr/>
          <p:nvPr/>
        </p:nvCxnSpPr>
        <p:spPr>
          <a:xfrm>
            <a:off x="1257301" y="1963846"/>
            <a:ext cx="10223500" cy="0"/>
          </a:xfrm>
          <a:prstGeom prst="straightConnector1">
            <a:avLst/>
          </a:prstGeom>
          <a:noFill/>
          <a:ln w="82550" cap="flat" cmpd="sng">
            <a:solidFill>
              <a:srgbClr val="604A7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87" name="Google Shape;87;p1"/>
          <p:cNvSpPr txBox="1"/>
          <p:nvPr/>
        </p:nvSpPr>
        <p:spPr>
          <a:xfrm>
            <a:off x="1455699" y="502116"/>
            <a:ext cx="10704000" cy="41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ts val="1400"/>
            </a:pPr>
            <a:endParaRPr dirty="0"/>
          </a:p>
        </p:txBody>
      </p:sp>
      <p:sp>
        <p:nvSpPr>
          <p:cNvPr id="88" name="Google Shape;88;p1"/>
          <p:cNvSpPr txBox="1"/>
          <p:nvPr/>
        </p:nvSpPr>
        <p:spPr>
          <a:xfrm>
            <a:off x="946414" y="2420095"/>
            <a:ext cx="10585176" cy="1600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ru-RU" sz="3200" b="1" dirty="0" smtClean="0"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3200" b="1" i="1" dirty="0" smtClean="0"/>
              <a:t>Базовая модель экологической культуры личности и ее реализация в условиях единого образовательного пространства</a:t>
            </a:r>
            <a:r>
              <a:rPr lang="ru-RU" sz="3200" b="1" dirty="0" smtClean="0">
                <a:latin typeface="Calibri"/>
                <a:ea typeface="Calibri"/>
                <a:cs typeface="Calibri"/>
                <a:sym typeface="Calibri"/>
              </a:rPr>
              <a:t>» </a:t>
            </a:r>
            <a:endParaRPr lang="ru-RU"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271464" y="4582343"/>
            <a:ext cx="2996713" cy="4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ts val="1400"/>
            </a:pPr>
            <a:r>
              <a:rPr lang="ru-RU" sz="2000" b="1" dirty="0" smtClean="0">
                <a:solidFill>
                  <a:srgbClr val="984807"/>
                </a:solidFill>
                <a:latin typeface="Calibri"/>
                <a:ea typeface="Calibri"/>
                <a:cs typeface="Calibri"/>
                <a:sym typeface="Calibri"/>
              </a:rPr>
              <a:t>24.10.2023 </a:t>
            </a:r>
            <a:endParaRPr sz="2000"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1583267" y="5156399"/>
            <a:ext cx="863600" cy="0"/>
          </a:xfrm>
          <a:prstGeom prst="straightConnector1">
            <a:avLst/>
          </a:prstGeom>
          <a:noFill/>
          <a:ln w="82550" cap="flat" cmpd="sng">
            <a:solidFill>
              <a:srgbClr val="604A7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1" name="Google Shape;91;p1"/>
          <p:cNvCxnSpPr/>
          <p:nvPr/>
        </p:nvCxnSpPr>
        <p:spPr>
          <a:xfrm>
            <a:off x="9912424" y="5157192"/>
            <a:ext cx="863600" cy="0"/>
          </a:xfrm>
          <a:prstGeom prst="straightConnector1">
            <a:avLst/>
          </a:prstGeom>
          <a:noFill/>
          <a:ln w="82550" cap="flat" cmpd="sng">
            <a:solidFill>
              <a:srgbClr val="604A7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2" name="Google Shape;92;p1"/>
          <p:cNvSpPr txBox="1"/>
          <p:nvPr/>
        </p:nvSpPr>
        <p:spPr>
          <a:xfrm>
            <a:off x="983432" y="5301208"/>
            <a:ext cx="10477926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ts val="1400"/>
            </a:pPr>
            <a:r>
              <a:rPr lang="ru-RU" sz="1600" b="1" dirty="0" err="1" smtClean="0"/>
              <a:t>Дзятковская</a:t>
            </a:r>
            <a:r>
              <a:rPr lang="ru-RU" sz="1600" b="1" dirty="0" smtClean="0"/>
              <a:t> Е.Н., д.б.н., профессор</a:t>
            </a:r>
            <a:endParaRPr sz="1600" b="1" dirty="0"/>
          </a:p>
        </p:txBody>
      </p:sp>
      <p:cxnSp>
        <p:nvCxnSpPr>
          <p:cNvPr id="93" name="Google Shape;93;p1"/>
          <p:cNvCxnSpPr/>
          <p:nvPr/>
        </p:nvCxnSpPr>
        <p:spPr>
          <a:xfrm>
            <a:off x="1257301" y="6381328"/>
            <a:ext cx="10223500" cy="0"/>
          </a:xfrm>
          <a:prstGeom prst="straightConnector1">
            <a:avLst/>
          </a:prstGeom>
          <a:noFill/>
          <a:ln w="12700" cap="flat" cmpd="sng">
            <a:solidFill>
              <a:srgbClr val="604A7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4" name="Google Shape;94;p1"/>
          <p:cNvCxnSpPr/>
          <p:nvPr/>
        </p:nvCxnSpPr>
        <p:spPr>
          <a:xfrm>
            <a:off x="1199456" y="6236519"/>
            <a:ext cx="10223500" cy="0"/>
          </a:xfrm>
          <a:prstGeom prst="straightConnector1">
            <a:avLst/>
          </a:prstGeom>
          <a:noFill/>
          <a:ln w="82550" cap="flat" cmpd="sng">
            <a:solidFill>
              <a:srgbClr val="604A7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520280" y="536195"/>
            <a:ext cx="71041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Научный совет по проблемам экологического образования                                                                 Отделения общего среднего образования                                                                                             Российской академии образования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52184" y="4653136"/>
            <a:ext cx="3632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err="1" smtClean="0">
                <a:solidFill>
                  <a:srgbClr val="640000"/>
                </a:solidFill>
              </a:rPr>
              <a:t>Руков</a:t>
            </a:r>
            <a:r>
              <a:rPr lang="ru-RU" sz="1400" b="1" i="1" dirty="0" smtClean="0">
                <a:solidFill>
                  <a:srgbClr val="640000"/>
                </a:solidFill>
              </a:rPr>
              <a:t>. Академик РАО А.Н. </a:t>
            </a:r>
            <a:r>
              <a:rPr lang="ru-RU" sz="1400" b="1" i="1" dirty="0" err="1" smtClean="0">
                <a:solidFill>
                  <a:srgbClr val="640000"/>
                </a:solidFill>
              </a:rPr>
              <a:t>Захлебный</a:t>
            </a:r>
            <a:endParaRPr lang="ru-RU" sz="1400" b="1" i="1" dirty="0" smtClean="0">
              <a:solidFill>
                <a:srgbClr val="64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63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2128" y="692696"/>
            <a:ext cx="10056440" cy="171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Задача</a:t>
            </a:r>
            <a:r>
              <a:rPr lang="ru-RU" sz="2400" dirty="0" smtClean="0">
                <a:latin typeface="Arial Narrow" pitchFamily="34" charset="0"/>
              </a:rPr>
              <a:t>: определить </a:t>
            </a:r>
            <a:r>
              <a:rPr lang="ru-RU" sz="2400" b="1" dirty="0" smtClean="0">
                <a:latin typeface="Arial Narrow" pitchFamily="34" charset="0"/>
              </a:rPr>
              <a:t>набор «ядерных» (базовых, «узловых») элементов</a:t>
            </a:r>
            <a:r>
              <a:rPr lang="ru-RU" sz="2400" dirty="0" smtClean="0">
                <a:latin typeface="Arial Narrow" pitchFamily="34" charset="0"/>
              </a:rPr>
              <a:t> экологической культуры личности (при всей вариативности их индивидуальных, этнокультурных, социальных проявлений) и как в них отражается инвариантная структура экологической культуры общества (как матрицы формирования личного опыта).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52056" y="5939988"/>
            <a:ext cx="7368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latin typeface="Arial Narrow" pitchFamily="34" charset="0"/>
              </a:rPr>
              <a:t>О.С. </a:t>
            </a:r>
            <a:r>
              <a:rPr lang="ru-RU" i="1" dirty="0" err="1" smtClean="0">
                <a:latin typeface="Arial Narrow" pitchFamily="34" charset="0"/>
              </a:rPr>
              <a:t>Газман</a:t>
            </a:r>
            <a:r>
              <a:rPr lang="ru-RU" i="1" dirty="0" smtClean="0">
                <a:latin typeface="Arial Narrow" pitchFamily="34" charset="0"/>
              </a:rPr>
              <a:t>, Е.Н. </a:t>
            </a:r>
            <a:r>
              <a:rPr lang="ru-RU" i="1" dirty="0" err="1" smtClean="0">
                <a:latin typeface="Arial Narrow" pitchFamily="34" charset="0"/>
              </a:rPr>
              <a:t>Шиянов,В.А</a:t>
            </a:r>
            <a:r>
              <a:rPr lang="ru-RU" i="1" dirty="0" smtClean="0">
                <a:latin typeface="Arial Narrow" pitchFamily="34" charset="0"/>
              </a:rPr>
              <a:t>. </a:t>
            </a:r>
            <a:r>
              <a:rPr lang="ru-RU" i="1" dirty="0" err="1" smtClean="0">
                <a:latin typeface="Arial Narrow" pitchFamily="34" charset="0"/>
              </a:rPr>
              <a:t>Сластенин</a:t>
            </a:r>
            <a:r>
              <a:rPr lang="ru-RU" i="1" dirty="0" smtClean="0">
                <a:latin typeface="Arial Narrow" pitchFamily="34" charset="0"/>
              </a:rPr>
              <a:t>, И.Ф. Исаев, А.И. Мищенко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271464" y="2519565"/>
            <a:ext cx="9865096" cy="304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БАЗОВАЯ КУЛЬТУРА ЛИЧНОСТИ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 Narrow" pitchFamily="34" charset="0"/>
              <a:ea typeface="Calibri" pitchFamily="34" charset="0"/>
              <a:cs typeface="Calibri" pitchFamily="34" charset="0"/>
            </a:endParaRPr>
          </a:p>
          <a:p>
            <a:pPr lvl="0" algn="just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 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необходимый минимум общих способностей человека, его  ценностных представлений и качеств, без которых невозможна как  социализация, так и оптимальное развитие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Arial Narrow" pitchFamily="34" charset="0"/>
              <a:ea typeface="Calibri" pitchFamily="34" charset="0"/>
              <a:cs typeface="Calibri" pitchFamily="34" charset="0"/>
            </a:endParaRPr>
          </a:p>
          <a:p>
            <a:pPr lvl="0" algn="just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 – </a:t>
            </a:r>
            <a:r>
              <a:rPr lang="ru-RU" sz="2400" dirty="0" smtClean="0">
                <a:latin typeface="Arial Narrow" pitchFamily="34" charset="0"/>
              </a:rPr>
              <a:t>средство гармонизации  знаний, чувств, умений познания,  общения и   творческой деятельности человека на основе базовых ценностных ориентаций </a:t>
            </a:r>
          </a:p>
          <a:p>
            <a:pPr lvl="0" eaLnBrk="1" hangingPunct="1">
              <a:lnSpc>
                <a:spcPct val="90000"/>
              </a:lnSpc>
            </a:pPr>
            <a:endParaRPr lang="ru-RU" sz="1400" dirty="0" smtClean="0">
              <a:latin typeface="Arial Narrow" pitchFamily="34" charset="0"/>
            </a:endParaRPr>
          </a:p>
          <a:p>
            <a:pPr lvl="0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 – </a:t>
            </a:r>
            <a:r>
              <a:rPr lang="ru-RU" sz="2400" dirty="0" smtClean="0">
                <a:latin typeface="Arial Narrow" pitchFamily="34" charset="0"/>
              </a:rPr>
              <a:t>основа внутренней позиции личности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456" y="908720"/>
            <a:ext cx="1065718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Narrow" pitchFamily="34" charset="0"/>
              </a:rPr>
              <a:t>Состав базовой культуры личности: </a:t>
            </a:r>
            <a:endParaRPr lang="ru-RU" b="1" dirty="0" smtClean="0">
              <a:latin typeface="Arial Narrow" pitchFamily="34" charset="0"/>
            </a:endParaRPr>
          </a:p>
          <a:p>
            <a:pPr algn="ctr"/>
            <a:endParaRPr lang="ru-RU" sz="1600" b="1" dirty="0" smtClean="0">
              <a:latin typeface="Arial Narrow" pitchFamily="34" charset="0"/>
            </a:endParaRPr>
          </a:p>
          <a:p>
            <a:pPr marL="450850" algn="just"/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– </a:t>
            </a:r>
            <a:r>
              <a:rPr lang="ru-RU" sz="3200" dirty="0" smtClean="0">
                <a:latin typeface="Arial Narrow" pitchFamily="34" charset="0"/>
              </a:rPr>
              <a:t>      </a:t>
            </a:r>
            <a:r>
              <a:rPr lang="ru-RU" sz="3600" i="1" dirty="0" err="1" smtClean="0">
                <a:latin typeface="Arial Narrow" pitchFamily="34" charset="0"/>
              </a:rPr>
              <a:t>аксиологический</a:t>
            </a:r>
            <a:r>
              <a:rPr lang="ru-RU" sz="3200" i="1" dirty="0" smtClean="0">
                <a:latin typeface="Arial Narrow" pitchFamily="34" charset="0"/>
              </a:rPr>
              <a:t> (</a:t>
            </a:r>
            <a:r>
              <a:rPr lang="ru-RU" sz="2800" dirty="0" smtClean="0">
                <a:latin typeface="Arial Narrow" pitchFamily="34" charset="0"/>
              </a:rPr>
              <a:t>ценностный</a:t>
            </a:r>
            <a:r>
              <a:rPr lang="ru-RU" sz="3200" i="1" dirty="0" smtClean="0">
                <a:latin typeface="Arial Narrow" pitchFamily="34" charset="0"/>
              </a:rPr>
              <a:t>)</a:t>
            </a:r>
            <a:r>
              <a:rPr lang="ru-RU" sz="3200" dirty="0" smtClean="0">
                <a:latin typeface="Arial Narrow" pitchFamily="34" charset="0"/>
              </a:rPr>
              <a:t>;</a:t>
            </a:r>
          </a:p>
          <a:p>
            <a:pPr marL="450850" algn="just"/>
            <a:r>
              <a:rPr lang="ru-RU" sz="3200" dirty="0" smtClean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 –       </a:t>
            </a:r>
            <a:r>
              <a:rPr lang="ru-RU" sz="3600" i="1" dirty="0" smtClean="0">
                <a:latin typeface="Arial Narrow" pitchFamily="34" charset="0"/>
              </a:rPr>
              <a:t>технологический</a:t>
            </a:r>
            <a:r>
              <a:rPr lang="ru-RU" sz="3200" i="1" dirty="0" smtClean="0">
                <a:latin typeface="Arial Narrow" pitchFamily="34" charset="0"/>
              </a:rPr>
              <a:t> </a:t>
            </a:r>
            <a:r>
              <a:rPr lang="ru-RU" sz="2800" i="1" dirty="0" smtClean="0">
                <a:latin typeface="Arial Narrow" pitchFamily="34" charset="0"/>
              </a:rPr>
              <a:t>(</a:t>
            </a:r>
            <a:r>
              <a:rPr lang="ru-RU" sz="2800" dirty="0" smtClean="0">
                <a:latin typeface="Arial Narrow" pitchFamily="34" charset="0"/>
              </a:rPr>
              <a:t>практическая готовность к решению </a:t>
            </a:r>
          </a:p>
          <a:p>
            <a:pPr marL="450850" algn="just"/>
            <a:r>
              <a:rPr lang="ru-RU" sz="2800" dirty="0" smtClean="0">
                <a:latin typeface="Arial Narrow" pitchFamily="34" charset="0"/>
              </a:rPr>
              <a:t>            жизненных задач и ситуаций), </a:t>
            </a:r>
            <a:endParaRPr lang="ru-RU" sz="3200" dirty="0" smtClean="0">
              <a:latin typeface="Arial Narrow" pitchFamily="34" charset="0"/>
            </a:endParaRPr>
          </a:p>
          <a:p>
            <a:pPr marL="450850" algn="just"/>
            <a:r>
              <a:rPr lang="ru-RU" sz="3200" dirty="0" smtClean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 – </a:t>
            </a:r>
            <a:r>
              <a:rPr lang="ru-RU" sz="3200" dirty="0" smtClean="0">
                <a:latin typeface="Arial Narrow" pitchFamily="34" charset="0"/>
              </a:rPr>
              <a:t>      </a:t>
            </a:r>
            <a:r>
              <a:rPr lang="ru-RU" sz="3600" i="1" dirty="0" smtClean="0">
                <a:latin typeface="Arial Narrow" pitchFamily="34" charset="0"/>
              </a:rPr>
              <a:t>личностно-творческий</a:t>
            </a:r>
            <a:r>
              <a:rPr lang="ru-RU" sz="3200" dirty="0" smtClean="0">
                <a:latin typeface="Arial Narrow" pitchFamily="34" charset="0"/>
              </a:rPr>
              <a:t> </a:t>
            </a:r>
            <a:r>
              <a:rPr lang="ru-RU" sz="2800" dirty="0" smtClean="0">
                <a:latin typeface="Arial Narrow" pitchFamily="34" charset="0"/>
              </a:rPr>
              <a:t>(самореализация личностного </a:t>
            </a:r>
          </a:p>
          <a:p>
            <a:pPr marL="450850" algn="just"/>
            <a:r>
              <a:rPr lang="ru-RU" sz="2800" dirty="0" smtClean="0">
                <a:latin typeface="Arial Narrow" pitchFamily="34" charset="0"/>
              </a:rPr>
              <a:t>            потенциала)</a:t>
            </a:r>
            <a:endParaRPr lang="ru-RU" sz="3200" dirty="0" smtClean="0">
              <a:latin typeface="Arial Narrow" pitchFamily="34" charset="0"/>
            </a:endParaRPr>
          </a:p>
          <a:p>
            <a:pPr algn="just"/>
            <a:endParaRPr lang="ru-RU" dirty="0" smtClean="0">
              <a:latin typeface="Arial Narrow" pitchFamily="34" charset="0"/>
            </a:endParaRPr>
          </a:p>
          <a:p>
            <a:pPr algn="just"/>
            <a:endParaRPr lang="ru-RU" dirty="0" smtClean="0">
              <a:latin typeface="Arial Narrow" pitchFamily="34" charset="0"/>
            </a:endParaRPr>
          </a:p>
          <a:p>
            <a:pPr algn="just"/>
            <a:endParaRPr lang="ru-RU" dirty="0" smtClean="0">
              <a:latin typeface="Arial Narrow" pitchFamily="34" charset="0"/>
            </a:endParaRPr>
          </a:p>
          <a:p>
            <a:pPr algn="just"/>
            <a:endParaRPr lang="ru-RU" dirty="0" smtClean="0">
              <a:latin typeface="Arial Narrow" pitchFamily="34" charset="0"/>
            </a:endParaRPr>
          </a:p>
          <a:p>
            <a:pPr algn="just"/>
            <a:endParaRPr lang="ru-RU" dirty="0"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9616" y="4564285"/>
            <a:ext cx="7704856" cy="1384995"/>
          </a:xfrm>
          <a:prstGeom prst="rect">
            <a:avLst/>
          </a:prstGeom>
          <a:ln>
            <a:solidFill>
              <a:srgbClr val="3333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Narrow" pitchFamily="34" charset="0"/>
              </a:rPr>
              <a:t>отражают ядро транслируемой в образовании культуры , реализуя  преемственность культуры личности и общества</a:t>
            </a:r>
            <a:endParaRPr lang="ru-RU" sz="28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0080" y="641013"/>
            <a:ext cx="1041648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БАЗОВАЯ  МОДЕЛЬ  ЭКОЛОГИЧЕСКОЙ  КУЛЬТУРЫ  ЛИЧНОСТИ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 Narrow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два центра притяжения, два полюса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 Narrow" pitchFamily="34" charset="0"/>
              <a:ea typeface="Calibri" pitchFamily="34" charset="0"/>
              <a:cs typeface="Calibri" pitchFamily="34" charset="0"/>
            </a:endParaRPr>
          </a:p>
          <a:p>
            <a:pPr lvl="0" eaLnBrk="1" hangingPunct="1"/>
            <a:r>
              <a:rPr lang="ru-RU" sz="2800" dirty="0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структура ядра экологической                          </a:t>
            </a:r>
            <a:r>
              <a:rPr lang="ru-RU" sz="2800" dirty="0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базовая культура личности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lvl="0" eaLnBrk="1" hangingPunct="1"/>
            <a:r>
              <a:rPr lang="ru-RU" sz="2800" dirty="0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культуры общества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Cambria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7408" y="2132856"/>
            <a:ext cx="4464496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88088" y="2132856"/>
            <a:ext cx="4464496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5231904" y="3039929"/>
            <a:ext cx="1656184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79976" y="226061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?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20136" y="3501008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Arial Narrow" pitchFamily="34" charset="0"/>
              </a:rPr>
              <a:t>аксиологический</a:t>
            </a:r>
            <a:r>
              <a:rPr lang="ru-RU" sz="2000" dirty="0" smtClean="0">
                <a:latin typeface="Arial Narrow" pitchFamily="34" charset="0"/>
              </a:rPr>
              <a:t>  </a:t>
            </a:r>
          </a:p>
          <a:p>
            <a:r>
              <a:rPr lang="ru-RU" sz="2000" dirty="0" smtClean="0">
                <a:latin typeface="Arial Narrow" pitchFamily="34" charset="0"/>
              </a:rPr>
              <a:t>технологический </a:t>
            </a:r>
          </a:p>
          <a:p>
            <a:r>
              <a:rPr lang="ru-RU" sz="2000" dirty="0" smtClean="0">
                <a:latin typeface="Arial Narrow" pitchFamily="34" charset="0"/>
              </a:rPr>
              <a:t>личностно-творческий  компоненты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71464" y="3573016"/>
            <a:ext cx="38884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Arial Narrow" pitchFamily="34" charset="0"/>
              </a:rPr>
              <a:t>язык, </a:t>
            </a:r>
            <a:r>
              <a:rPr lang="ru-RU" sz="2000" i="1" dirty="0" smtClean="0">
                <a:latin typeface="Arial Narrow" pitchFamily="34" charset="0"/>
                <a:cs typeface="Calibri" pitchFamily="34" charset="0"/>
              </a:rPr>
              <a:t>архетипы</a:t>
            </a:r>
            <a:endParaRPr lang="ru-RU" sz="2000" i="1" dirty="0" smtClean="0">
              <a:latin typeface="Arial Narrow" pitchFamily="34" charset="0"/>
            </a:endParaRPr>
          </a:p>
          <a:p>
            <a:r>
              <a:rPr lang="ru-RU" sz="2000" i="1" dirty="0" smtClean="0">
                <a:latin typeface="Arial Narrow" pitchFamily="34" charset="0"/>
              </a:rPr>
              <a:t>ценности, </a:t>
            </a:r>
            <a:r>
              <a:rPr lang="ru-RU" sz="2000" i="1" dirty="0" smtClean="0">
                <a:latin typeface="Arial Narrow" pitchFamily="34" charset="0"/>
                <a:cs typeface="Calibri" pitchFamily="34" charset="0"/>
              </a:rPr>
              <a:t>мораль, нормы, </a:t>
            </a:r>
            <a:endParaRPr lang="ru-RU" sz="2000" i="1" dirty="0" smtClean="0">
              <a:latin typeface="Arial Narrow" pitchFamily="34" charset="0"/>
            </a:endParaRPr>
          </a:p>
          <a:p>
            <a:r>
              <a:rPr lang="ru-RU" sz="2000" i="1" dirty="0" smtClean="0">
                <a:latin typeface="Arial Narrow" pitchFamily="34" charset="0"/>
                <a:cs typeface="Calibri" pitchFamily="34" charset="0"/>
              </a:rPr>
              <a:t>традиции, обычаи, менталитет</a:t>
            </a:r>
          </a:p>
          <a:p>
            <a:r>
              <a:rPr lang="ru-RU" sz="2000" i="1" dirty="0" smtClean="0">
                <a:latin typeface="Arial Narrow" pitchFamily="34" charset="0"/>
                <a:cs typeface="Calibri" pitchFamily="34" charset="0"/>
              </a:rPr>
              <a:t>идеалы, миропонимание</a:t>
            </a:r>
          </a:p>
          <a:p>
            <a:r>
              <a:rPr lang="ru-RU" sz="2000" i="1" dirty="0" smtClean="0">
                <a:latin typeface="Arial Narrow" pitchFamily="34" charset="0"/>
              </a:rPr>
              <a:t>сознание, </a:t>
            </a:r>
            <a:r>
              <a:rPr lang="ru-RU" sz="2000" i="1" dirty="0" smtClean="0">
                <a:latin typeface="Arial Narrow" pitchFamily="34" charset="0"/>
                <a:cs typeface="Calibri" pitchFamily="34" charset="0"/>
              </a:rPr>
              <a:t>верования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19536" y="5373216"/>
            <a:ext cx="8808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структура ядра экологической культуры общества и структура базовой культуры личности не тождественны, их сложные отношения опосредуются сферой семиотики и личностным выбором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20115" y="4509120"/>
            <a:ext cx="2832378" cy="646331"/>
          </a:xfrm>
          <a:prstGeom prst="rect">
            <a:avLst/>
          </a:prstGeom>
          <a:ln>
            <a:solidFill>
              <a:srgbClr val="333399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семиотический </a:t>
            </a:r>
          </a:p>
          <a:p>
            <a:r>
              <a:rPr lang="ru-RU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рефлексивно-оценочный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40094" y="4305870"/>
            <a:ext cx="599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+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7"/>
          <p:cNvGrpSpPr/>
          <p:nvPr/>
        </p:nvGrpSpPr>
        <p:grpSpPr>
          <a:xfrm>
            <a:off x="623392" y="476673"/>
            <a:ext cx="11019662" cy="5588875"/>
            <a:chOff x="623392" y="476673"/>
            <a:chExt cx="11019662" cy="5588875"/>
          </a:xfrm>
        </p:grpSpPr>
        <p:sp>
          <p:nvSpPr>
            <p:cNvPr id="2" name="TextBox 1"/>
            <p:cNvSpPr txBox="1"/>
            <p:nvPr/>
          </p:nvSpPr>
          <p:spPr>
            <a:xfrm>
              <a:off x="1019633" y="476673"/>
              <a:ext cx="106234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БАЗОВАЯ  МОДЕЛЬ ЭКОЛОГИЧЕСКОЙ КУЛЬТУРЫ</a:t>
              </a:r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  личности </a:t>
              </a:r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–</a:t>
              </a:r>
            </a:p>
          </p:txBody>
        </p:sp>
        <p:grpSp>
          <p:nvGrpSpPr>
            <p:cNvPr id="4" name="Группа 15"/>
            <p:cNvGrpSpPr/>
            <p:nvPr/>
          </p:nvGrpSpPr>
          <p:grpSpPr>
            <a:xfrm>
              <a:off x="623392" y="1196753"/>
              <a:ext cx="11017224" cy="4868795"/>
              <a:chOff x="263352" y="1628800"/>
              <a:chExt cx="12331643" cy="492135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05434" y="2289646"/>
                <a:ext cx="4223293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400" b="1" dirty="0" smtClean="0"/>
                  <a:t>ИНВАРИАНТЫ</a:t>
                </a:r>
              </a:p>
              <a:p>
                <a:pPr algn="ctr"/>
                <a:r>
                  <a:rPr lang="ru-RU" sz="1400" b="1" dirty="0" smtClean="0"/>
                  <a:t>ЯДРА ЭКОЛОГИЧЕСКОЙ КУЛЬТУРЫ</a:t>
                </a:r>
              </a:p>
              <a:p>
                <a:pPr algn="ctr"/>
                <a:r>
                  <a:rPr lang="ru-RU" sz="1400" b="1" dirty="0" smtClean="0"/>
                  <a:t>ОБЩЕСТВА</a:t>
                </a:r>
                <a:endParaRPr lang="ru-RU" sz="1400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896847" y="2217638"/>
                <a:ext cx="3343047" cy="101122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b="1" dirty="0" smtClean="0"/>
                  <a:t>базовая модель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b="1" dirty="0" smtClean="0"/>
                  <a:t>экологической культуры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b="1" dirty="0" smtClean="0"/>
                  <a:t>личности</a:t>
                </a:r>
                <a:endParaRPr lang="ru-RU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651943" y="2217638"/>
                <a:ext cx="264422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400" b="1" dirty="0" smtClean="0"/>
                  <a:t>ИНВАРИАНТЫ</a:t>
                </a:r>
              </a:p>
              <a:p>
                <a:pPr algn="ctr"/>
                <a:r>
                  <a:rPr lang="ru-RU" sz="1400" b="1" dirty="0" smtClean="0"/>
                  <a:t>БАЗОВОЙ КУЛЬТУРЫ</a:t>
                </a:r>
              </a:p>
              <a:p>
                <a:pPr algn="ctr"/>
                <a:r>
                  <a:rPr lang="ru-RU" sz="1400" b="1" dirty="0" smtClean="0"/>
                  <a:t>ЛИЧНОСТИ</a:t>
                </a:r>
                <a:endParaRPr lang="ru-RU" sz="1400" b="1" dirty="0"/>
              </a:p>
            </p:txBody>
          </p:sp>
          <p:sp>
            <p:nvSpPr>
              <p:cNvPr id="22" name="Выгнутая вверх стрелка 21"/>
              <p:cNvSpPr/>
              <p:nvPr/>
            </p:nvSpPr>
            <p:spPr>
              <a:xfrm>
                <a:off x="3791744" y="1628800"/>
                <a:ext cx="5328592" cy="720080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Выгнутая вверх стрелка 22"/>
              <p:cNvSpPr/>
              <p:nvPr/>
            </p:nvSpPr>
            <p:spPr>
              <a:xfrm flipH="1" flipV="1">
                <a:off x="3719736" y="3068960"/>
                <a:ext cx="5328592" cy="720080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pic>
            <p:nvPicPr>
              <p:cNvPr id="24" name="Picture 3" descr="C:\Users\Elena\Documents\рисунки\линза 3 o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1365" t="8751" r="13107"/>
              <a:stretch>
                <a:fillRect/>
              </a:stretch>
            </p:blipFill>
            <p:spPr bwMode="auto">
              <a:xfrm>
                <a:off x="5447928" y="4509120"/>
                <a:ext cx="2081279" cy="1512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Группа 24"/>
              <p:cNvGrpSpPr/>
              <p:nvPr/>
            </p:nvGrpSpPr>
            <p:grpSpPr>
              <a:xfrm>
                <a:off x="3431704" y="3933056"/>
                <a:ext cx="1944216" cy="2016224"/>
                <a:chOff x="3286497" y="692696"/>
                <a:chExt cx="4954786" cy="4980979"/>
              </a:xfrm>
            </p:grpSpPr>
            <p:pic>
              <p:nvPicPr>
                <p:cNvPr id="30" name="Picture 2" descr="ÐÐ°ÑÑÐ¸Ð½ÐºÐ¸ Ð¿Ð¾ Ð·Ð°Ð¿ÑÐ¾ÑÑ ÑÐºÐ¾Ð»Ð¾Ð³Ð¸ÑÐµÑÐºÐ¸Ð¹ Ð¸Ð¼Ð¿ÐµÑÐ°ÑÐ¸Ð²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contrast="-10000"/>
                </a:blip>
                <a:srcRect l="44981" t="15131" r="8995" b="2611"/>
                <a:stretch>
                  <a:fillRect/>
                </a:stretch>
              </p:blipFill>
              <p:spPr bwMode="auto">
                <a:xfrm>
                  <a:off x="3286497" y="692696"/>
                  <a:ext cx="4954786" cy="49809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1" name="Прямоугольник 30"/>
                <p:cNvSpPr/>
                <p:nvPr/>
              </p:nvSpPr>
              <p:spPr>
                <a:xfrm>
                  <a:off x="6456040" y="4941168"/>
                  <a:ext cx="1728192" cy="64807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26" name="Picture 4" descr="https://ic.pics.livejournal.com/aleksey_verbov/77353759/250367/250367_1000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6871" t="37888" r="20621" b="29856"/>
              <a:stretch>
                <a:fillRect/>
              </a:stretch>
            </p:blipFill>
            <p:spPr bwMode="auto">
              <a:xfrm>
                <a:off x="531131" y="4005065"/>
                <a:ext cx="2612541" cy="1944216"/>
              </a:xfrm>
              <a:prstGeom prst="rect">
                <a:avLst/>
              </a:prstGeom>
              <a:noFill/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263352" y="6021288"/>
                <a:ext cx="12331643" cy="528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7030A0"/>
                    </a:solidFill>
                  </a:rPr>
                  <a:t>                    ЯЗЫК                                   ЦЕННОСТИ      МЫШЛЕНИЕ И ПОВЕДЕНИЕ  ЛИЧНОСТНО-ТВОРЧЕСКИЙ  ВЫБОР  И ОЦЕНКА </a:t>
                </a:r>
              </a:p>
              <a:p>
                <a:r>
                  <a:rPr lang="ru-RU" sz="1400" b="1" dirty="0" smtClean="0">
                    <a:solidFill>
                      <a:srgbClr val="7030A0"/>
                    </a:solidFill>
                  </a:rPr>
                  <a:t>                                                                                                                                                                                         </a:t>
                </a:r>
                <a:endParaRPr lang="ru-RU" sz="1400" b="1" dirty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28" name="Рисунок 3" descr="https://upload.wikimedia.org/wikipedia/commons/c/c4/Sustainable_Development_Goals_ru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996324" y="3933056"/>
                <a:ext cx="2664296" cy="2016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2" descr="https://drasler.ru/wp-content/uploads/2019/05/%D0%9A%D0%B0%D1%80%D1%82%D0%B8%D0%BD%D0%BA%D0%B8-%D1%81-%D0%B6%D0%B5%D0%BB%D0%B0%D0%BD%D0%B8%D1%8F%D0%BC%D0%B8-%D0%B8-%D1%81%D0%BC%D0%B0%D0%B9%D0%BB%D0%B8%D0%BA%D0%B0%D0%BC%D0%B8-%D0%BF%D0%BE%D0%B4%D0%B1%D0%BE%D1%80%D0%BA%D0%B0-006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6743" t="53941" r="60668" b="13095"/>
              <a:stretch>
                <a:fillRect/>
              </a:stretch>
            </p:blipFill>
            <p:spPr bwMode="auto">
              <a:xfrm>
                <a:off x="10902417" y="4869160"/>
                <a:ext cx="1233955" cy="936104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648072" y="297864"/>
            <a:ext cx="10416480" cy="595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2563" algn="ct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СОСТАВ  БАЗОВОЙ МОДЕЛИ ЭКОЛОГИЧЕСКОЙ КУЛЬТУРЫ ЛИЧНОСТИ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енностный компонент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включающий базовые экологические ценности-знания, ценности-качества, ценности-отношения; экологическое мировоззрение; внутреннюю позицию личности («экологическая арифметика», по Н.Н. Моисееву);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технологический компонент экологической культуры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выполняющий функцию воспроизводства культуры,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включая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внутренний (экологическое мышление) и внешний план деятельности в окружающей среде; их содержание, способы, принципы, опыт;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личностно-творческий (субъектный) компонент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экологической культуры, как функция ее расширенного воспроизводства,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показатель жизнеспособности личности в меняющемся мире, включая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освоение новых способов деятельности и социальных ролей; способность и готовность 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самоидентифицикации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культуре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культуротворчеству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изменению себя и мира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на основе осознанного применения ценностного и технологического компонентов;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также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компонент рефлексивно-оценочный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(решения противоречий экологического сознания: 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часть природа и 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часть общества);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семиотический компонент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объединяющий все остальные компоненты базовой модели, как средство коммуникации, накопления, сохранения экологической информации, передачи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социокультурных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значений и личностных смыслов.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767408" y="992917"/>
            <a:ext cx="107045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СТРУКТУРА БАЗОВОЙ МОДЕЛИ ЭКОЛОГИЧЕСКОЙ КУЛЬТУРЫ</a:t>
            </a:r>
          </a:p>
          <a:p>
            <a:pPr marL="0" marR="0" lvl="0" indent="182563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2563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инвариантные структурные компоненты </a:t>
            </a:r>
          </a:p>
          <a:p>
            <a:pPr marL="0" marR="0" lvl="0" indent="182563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600" b="1" i="1" dirty="0" smtClean="0"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lvl="0" indent="182563" algn="ctr">
              <a:lnSpc>
                <a:spcPct val="90000"/>
              </a:lnSpc>
            </a:pPr>
            <a:r>
              <a:rPr lang="ru-RU" b="1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- ценностный компонент</a:t>
            </a:r>
            <a:r>
              <a:rPr lang="ru-RU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 </a:t>
            </a:r>
          </a:p>
          <a:p>
            <a:pPr lvl="0" indent="182563" algn="ctr">
              <a:lnSpc>
                <a:spcPct val="90000"/>
              </a:lnSpc>
            </a:pPr>
            <a:endParaRPr lang="ru-RU" sz="700" b="1" i="1" dirty="0" smtClean="0"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lvl="0" indent="182563" algn="ctr">
              <a:lnSpc>
                <a:spcPct val="90000"/>
              </a:lnSpc>
            </a:pPr>
            <a:r>
              <a:rPr lang="ru-RU" b="1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- технологический компонент </a:t>
            </a:r>
          </a:p>
          <a:p>
            <a:pPr lvl="0" indent="182563" algn="ctr">
              <a:lnSpc>
                <a:spcPct val="90000"/>
              </a:lnSpc>
            </a:pPr>
            <a:endParaRPr lang="ru-RU" b="1" dirty="0" smtClean="0"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lvl="0" indent="182563" algn="ctr">
              <a:lnSpc>
                <a:spcPct val="90000"/>
              </a:lnSpc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lvl="0" indent="182563" algn="ctr">
              <a:lnSpc>
                <a:spcPct val="90000"/>
              </a:lnSpc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инвариантные функциональные компоненты  </a:t>
            </a:r>
          </a:p>
          <a:p>
            <a:pPr marL="0" marR="0" lvl="0" indent="182563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" b="1" i="1" dirty="0" smtClean="0"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lvl="0" indent="182563" algn="ctr">
              <a:lnSpc>
                <a:spcPct val="90000"/>
              </a:lnSpc>
            </a:pPr>
            <a:r>
              <a:rPr lang="ru-RU" b="1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- личностно-творческий компонент</a:t>
            </a:r>
            <a:r>
              <a:rPr lang="ru-RU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 </a:t>
            </a:r>
          </a:p>
          <a:p>
            <a:pPr marL="0" marR="0" lvl="0" indent="182563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marL="0" marR="0" lvl="0" indent="182563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marL="0" marR="0" lvl="0" indent="182563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объединяющие их компоненты</a:t>
            </a:r>
            <a:endParaRPr lang="ru-RU" sz="2400" b="1" i="1" dirty="0" smtClean="0"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marL="0" marR="0" lvl="0" indent="182563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lvl="0" indent="182563" algn="ctr">
              <a:lnSpc>
                <a:spcPct val="80000"/>
              </a:lnSpc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lvl="0" indent="182563" algn="ctr">
              <a:lnSpc>
                <a:spcPct val="80000"/>
              </a:lnSpc>
            </a:pPr>
            <a:r>
              <a:rPr lang="ru-RU" b="1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- рефлексивно-оценочный компонент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lvl="0" indent="182563" algn="ctr">
              <a:lnSpc>
                <a:spcPct val="80000"/>
              </a:lnSpc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lvl="0" indent="182563" algn="ctr">
              <a:lnSpc>
                <a:spcPct val="80000"/>
              </a:lnSpc>
            </a:pPr>
            <a:r>
              <a:rPr lang="ru-RU" b="1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- семиотический компонент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559496" y="476672"/>
            <a:ext cx="9073008" cy="5760640"/>
            <a:chOff x="2495600" y="742950"/>
            <a:chExt cx="8280920" cy="472069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5600" y="742950"/>
              <a:ext cx="8280920" cy="4720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672064" y="3861048"/>
              <a:ext cx="7537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/>
                <a:t>. . .</a:t>
              </a:r>
              <a:endParaRPr lang="ru-RU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28048" y="4653136"/>
              <a:ext cx="3853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(</a:t>
              </a:r>
              <a:r>
                <a:rPr lang="ru-RU" b="1" dirty="0" smtClean="0">
                  <a:latin typeface="Arial Narrow" pitchFamily="34" charset="0"/>
                </a:rPr>
                <a:t>подсистемы экологической культуры</a:t>
              </a:r>
            </a:p>
            <a:p>
              <a:pPr algn="ctr"/>
              <a:r>
                <a:rPr lang="ru-RU" b="1" dirty="0" smtClean="0">
                  <a:latin typeface="Arial Narrow" pitchFamily="34" charset="0"/>
                </a:rPr>
                <a:t>с разным функционалом</a:t>
              </a:r>
              <a:r>
                <a:rPr lang="ru-RU" sz="1400" dirty="0" smtClean="0"/>
                <a:t>)</a:t>
              </a:r>
              <a:endParaRPr lang="ru-RU" sz="1400" dirty="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71464" y="620688"/>
            <a:ext cx="9937104" cy="5513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БАЗОВАЯ МОДЕЛЬ ЭКОЛОГИЧЕСКОЙ КУЛЬТУРЫ ЛИЧНОСТИ – это </a:t>
            </a:r>
          </a:p>
          <a:p>
            <a:pPr>
              <a:lnSpc>
                <a:spcPct val="114000"/>
              </a:lnSpc>
            </a:pPr>
            <a:endParaRPr lang="ru-RU" sz="2400" dirty="0" smtClean="0">
              <a:latin typeface="Arial Narrow" pitchFamily="34" charset="0"/>
            </a:endParaRPr>
          </a:p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Arial Narrow" pitchFamily="34" charset="0"/>
              </a:rPr>
              <a:t>  система </a:t>
            </a:r>
            <a:r>
              <a:rPr lang="ru-RU" sz="2400" b="1" dirty="0" smtClean="0">
                <a:latin typeface="Arial Narrow" pitchFamily="34" charset="0"/>
              </a:rPr>
              <a:t>необходимых и достаточных </a:t>
            </a:r>
            <a:r>
              <a:rPr lang="ru-RU" sz="2400" dirty="0" smtClean="0">
                <a:latin typeface="Arial Narrow" pitchFamily="34" charset="0"/>
              </a:rPr>
              <a:t>инвариантных компонентов,</a:t>
            </a:r>
          </a:p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Arial Narrow" pitchFamily="34" charset="0"/>
              </a:rPr>
              <a:t>  отражение </a:t>
            </a:r>
            <a:r>
              <a:rPr lang="ru-RU" sz="2400" b="1" dirty="0" smtClean="0">
                <a:latin typeface="Arial Narrow" pitchFamily="34" charset="0"/>
              </a:rPr>
              <a:t>структуры ядра культуры, </a:t>
            </a:r>
          </a:p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Arial Narrow" pitchFamily="34" charset="0"/>
              </a:rPr>
              <a:t>  </a:t>
            </a:r>
            <a:r>
              <a:rPr lang="ru-RU" sz="2400" dirty="0" smtClean="0">
                <a:latin typeface="Arial Narrow" pitchFamily="34" charset="0"/>
              </a:rPr>
              <a:t>отражение</a:t>
            </a:r>
            <a:r>
              <a:rPr lang="ru-RU" sz="2400" b="1" dirty="0" smtClean="0">
                <a:latin typeface="Arial Narrow" pitchFamily="34" charset="0"/>
              </a:rPr>
              <a:t> базовых ценностей</a:t>
            </a:r>
            <a:r>
              <a:rPr lang="ru-RU" sz="2400" dirty="0" smtClean="0">
                <a:latin typeface="Arial Narrow" pitchFamily="34" charset="0"/>
              </a:rPr>
              <a:t>.</a:t>
            </a:r>
          </a:p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Arial Narrow" pitchFamily="34" charset="0"/>
              </a:rPr>
              <a:t>  культурологические критерии педагогических показателей культуры,</a:t>
            </a:r>
          </a:p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Arial Narrow" pitchFamily="34" charset="0"/>
              </a:rPr>
              <a:t>  возможность формирования</a:t>
            </a:r>
            <a:r>
              <a:rPr lang="ru-RU" sz="2400" b="1" dirty="0" smtClean="0">
                <a:latin typeface="Arial Narrow" pitchFamily="34" charset="0"/>
              </a:rPr>
              <a:t> субъекта культуры</a:t>
            </a:r>
            <a:r>
              <a:rPr lang="ru-RU" sz="2400" dirty="0" smtClean="0">
                <a:latin typeface="Arial Narrow" pitchFamily="34" charset="0"/>
              </a:rPr>
              <a:t>, способного не только ее   </a:t>
            </a:r>
          </a:p>
          <a:p>
            <a:pPr>
              <a:lnSpc>
                <a:spcPct val="114000"/>
              </a:lnSpc>
            </a:pPr>
            <a:r>
              <a:rPr lang="ru-RU" sz="2400" dirty="0" smtClean="0">
                <a:latin typeface="Arial Narrow" pitchFamily="34" charset="0"/>
              </a:rPr>
              <a:t>      воспроизводить, но и </a:t>
            </a:r>
            <a:r>
              <a:rPr lang="ru-RU" sz="2400" b="1" dirty="0" smtClean="0">
                <a:latin typeface="Arial Narrow" pitchFamily="34" charset="0"/>
              </a:rPr>
              <a:t>развивать, и развиваться, </a:t>
            </a:r>
          </a:p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Arial Narrow" pitchFamily="34" charset="0"/>
              </a:rPr>
              <a:t>  основания для разработки </a:t>
            </a:r>
            <a:r>
              <a:rPr lang="ru-RU" sz="2400" b="1" dirty="0" smtClean="0">
                <a:latin typeface="Arial Narrow" pitchFamily="34" charset="0"/>
              </a:rPr>
              <a:t>системы мониторинга</a:t>
            </a:r>
            <a:r>
              <a:rPr lang="ru-RU" sz="2400" dirty="0" smtClean="0">
                <a:latin typeface="Arial Narrow" pitchFamily="34" charset="0"/>
              </a:rPr>
              <a:t> результатов общего  </a:t>
            </a:r>
          </a:p>
          <a:p>
            <a:pPr>
              <a:lnSpc>
                <a:spcPct val="114000"/>
              </a:lnSpc>
            </a:pPr>
            <a:r>
              <a:rPr lang="ru-RU" sz="2400" dirty="0" smtClean="0">
                <a:latin typeface="Arial Narrow" pitchFamily="34" charset="0"/>
              </a:rPr>
              <a:t>      экологического образования; </a:t>
            </a:r>
          </a:p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Arial Narrow" pitchFamily="34" charset="0"/>
              </a:rPr>
              <a:t>  </a:t>
            </a:r>
            <a:r>
              <a:rPr lang="ru-RU" sz="2400" b="1" dirty="0" smtClean="0">
                <a:latin typeface="Arial Narrow" pitchFamily="34" charset="0"/>
              </a:rPr>
              <a:t>методического обеспечения</a:t>
            </a:r>
            <a:r>
              <a:rPr lang="ru-RU" sz="2400" dirty="0" smtClean="0">
                <a:latin typeface="Arial Narrow" pitchFamily="34" charset="0"/>
              </a:rPr>
              <a:t> скоординированного формирования </a:t>
            </a:r>
          </a:p>
          <a:p>
            <a:pPr>
              <a:lnSpc>
                <a:spcPct val="114000"/>
              </a:lnSpc>
            </a:pPr>
            <a:r>
              <a:rPr lang="ru-RU" sz="2400" dirty="0" smtClean="0">
                <a:latin typeface="Arial Narrow" pitchFamily="34" charset="0"/>
              </a:rPr>
              <a:t>      экологической культуры обучающихся на  разных учебных предметах,   </a:t>
            </a:r>
          </a:p>
          <a:p>
            <a:pPr>
              <a:lnSpc>
                <a:spcPct val="114000"/>
              </a:lnSpc>
            </a:pPr>
            <a:r>
              <a:rPr lang="ru-RU" sz="2400" dirty="0" smtClean="0">
                <a:latin typeface="Arial Narrow" pitchFamily="34" charset="0"/>
              </a:rPr>
              <a:t>      внеурочной деятельности, в воспитательной работы</a:t>
            </a:r>
            <a:endParaRPr lang="ru-RU" sz="24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1271464" y="692696"/>
            <a:ext cx="8352928" cy="4956358"/>
            <a:chOff x="1271464" y="692696"/>
            <a:chExt cx="8352928" cy="4956358"/>
          </a:xfrm>
        </p:grpSpPr>
        <p:sp>
          <p:nvSpPr>
            <p:cNvPr id="2" name="TextBox 1"/>
            <p:cNvSpPr txBox="1"/>
            <p:nvPr/>
          </p:nvSpPr>
          <p:spPr>
            <a:xfrm>
              <a:off x="1271464" y="764704"/>
              <a:ext cx="34147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/>
                <a:t>Уровни (ступени)</a:t>
              </a:r>
            </a:p>
            <a:p>
              <a:pPr algn="ctr"/>
              <a:r>
                <a:rPr lang="ru-RU" sz="2000" b="1" dirty="0" smtClean="0"/>
                <a:t>экологической культуры</a:t>
              </a:r>
              <a:endParaRPr lang="ru-RU" sz="20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15480" y="1772816"/>
              <a:ext cx="26468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latin typeface="Arial Narrow" pitchFamily="34" charset="0"/>
                </a:rPr>
                <a:t>ЭКОЛОГО-КУЛЬТУРНАЯ</a:t>
              </a:r>
            </a:p>
            <a:p>
              <a:pPr algn="ctr"/>
              <a:r>
                <a:rPr lang="ru-RU" sz="2000" dirty="0" smtClean="0">
                  <a:latin typeface="Arial Narrow" pitchFamily="34" charset="0"/>
                </a:rPr>
                <a:t>ГРАМОТНОСТЬ</a:t>
              </a:r>
              <a:endParaRPr lang="ru-RU" sz="2000" dirty="0">
                <a:latin typeface="Arial Narrow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87488" y="2782669"/>
              <a:ext cx="22813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latin typeface="Arial Narrow" pitchFamily="34" charset="0"/>
                </a:rPr>
                <a:t>ЭКОЛОГО-НАУЧНАЯ</a:t>
              </a:r>
            </a:p>
            <a:p>
              <a:pPr algn="ctr"/>
              <a:r>
                <a:rPr lang="ru-RU" sz="2000" dirty="0" smtClean="0">
                  <a:latin typeface="Arial Narrow" pitchFamily="34" charset="0"/>
                </a:rPr>
                <a:t>ГРАМОТНОСТЬ</a:t>
              </a:r>
              <a:endParaRPr lang="ru-RU" sz="2000" dirty="0">
                <a:latin typeface="Arial Narrow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31504" y="3789040"/>
              <a:ext cx="22268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dirty="0" smtClean="0">
                  <a:latin typeface="Arial Narrow" pitchFamily="34" charset="0"/>
                </a:rPr>
                <a:t>ЭКОЛОГИЧЕСКАЯ</a:t>
              </a:r>
            </a:p>
            <a:p>
              <a:pPr algn="ctr"/>
              <a:r>
                <a:rPr lang="ru-RU" sz="2000" dirty="0" smtClean="0">
                  <a:latin typeface="Arial Narrow" pitchFamily="34" charset="0"/>
                </a:rPr>
                <a:t>ОБРАЗОВАННОСТЬ</a:t>
              </a:r>
              <a:endParaRPr lang="ru-RU" sz="2000" dirty="0">
                <a:latin typeface="Arial Narrow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03512" y="4941168"/>
              <a:ext cx="22220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dirty="0" smtClean="0">
                  <a:latin typeface="Arial Narrow" pitchFamily="34" charset="0"/>
                </a:rPr>
                <a:t>ЭКОЛОГИЧЕСКАЯ</a:t>
              </a:r>
            </a:p>
            <a:p>
              <a:pPr algn="ctr"/>
              <a:r>
                <a:rPr lang="ru-RU" sz="2000" dirty="0" smtClean="0">
                  <a:latin typeface="Arial Narrow" pitchFamily="34" charset="0"/>
                </a:rPr>
                <a:t>КОМПЕТЕНТНОСТЬ</a:t>
              </a:r>
              <a:endParaRPr lang="ru-RU" sz="2000" dirty="0">
                <a:latin typeface="Arial Narrow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77128" y="2060848"/>
              <a:ext cx="3275256" cy="2862322"/>
            </a:xfrm>
            <a:prstGeom prst="rect">
              <a:avLst/>
            </a:prstGeom>
            <a:noFill/>
            <a:ln>
              <a:solidFill>
                <a:srgbClr val="333399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dirty="0" smtClean="0">
                  <a:latin typeface="Arial Narrow" pitchFamily="34" charset="0"/>
                </a:rPr>
                <a:t>АКСИОЛОГИЧЕСКИЙ</a:t>
              </a:r>
            </a:p>
            <a:p>
              <a:pPr algn="ctr"/>
              <a:endParaRPr lang="ru-RU" sz="2000" dirty="0" smtClean="0">
                <a:latin typeface="Arial Narrow" pitchFamily="34" charset="0"/>
              </a:endParaRPr>
            </a:p>
            <a:p>
              <a:pPr algn="ctr"/>
              <a:r>
                <a:rPr lang="ru-RU" sz="2000" dirty="0" smtClean="0">
                  <a:latin typeface="Arial Narrow" pitchFamily="34" charset="0"/>
                </a:rPr>
                <a:t>ТЕХНОЛОГИЧЕСКИЙ</a:t>
              </a:r>
            </a:p>
            <a:p>
              <a:pPr algn="ctr"/>
              <a:endParaRPr lang="ru-RU" sz="2000" dirty="0" smtClean="0">
                <a:latin typeface="Arial Narrow" pitchFamily="34" charset="0"/>
              </a:endParaRPr>
            </a:p>
            <a:p>
              <a:pPr algn="ctr"/>
              <a:r>
                <a:rPr lang="ru-RU" sz="2000" dirty="0" smtClean="0">
                  <a:latin typeface="Arial Narrow" pitchFamily="34" charset="0"/>
                </a:rPr>
                <a:t>ЛИЧНОСТНО-ТВОРЧЕСКИЙ</a:t>
              </a:r>
            </a:p>
            <a:p>
              <a:pPr algn="ctr"/>
              <a:endParaRPr lang="ru-RU" sz="2000" dirty="0" smtClean="0">
                <a:latin typeface="Arial Narrow" pitchFamily="34" charset="0"/>
              </a:endParaRPr>
            </a:p>
            <a:p>
              <a:pPr algn="ctr"/>
              <a:r>
                <a:rPr lang="ru-RU" sz="2000" dirty="0" smtClean="0">
                  <a:latin typeface="Arial Narrow" pitchFamily="34" charset="0"/>
                </a:rPr>
                <a:t>СЕМИОТИЧЕСКИЙ</a:t>
              </a:r>
            </a:p>
            <a:p>
              <a:pPr algn="ctr"/>
              <a:endParaRPr lang="ru-RU" sz="2000" dirty="0" smtClean="0">
                <a:latin typeface="Arial Narrow" pitchFamily="34" charset="0"/>
              </a:endParaRPr>
            </a:p>
            <a:p>
              <a:pPr algn="ctr"/>
              <a:r>
                <a:rPr lang="ru-RU" sz="2000" dirty="0" smtClean="0">
                  <a:latin typeface="Arial Narrow" pitchFamily="34" charset="0"/>
                </a:rPr>
                <a:t>РЕФЛЕКСИВНО-ОЦЕНОЧНЫЙ</a:t>
              </a:r>
              <a:endParaRPr lang="ru-RU" sz="2000" dirty="0">
                <a:latin typeface="Arial Narrow" pitchFamily="34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H="1" flipV="1">
              <a:off x="4151784" y="2060848"/>
              <a:ext cx="2072190" cy="129614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H="1" flipV="1">
              <a:off x="4007768" y="3140968"/>
              <a:ext cx="2089796" cy="21602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H="1">
              <a:off x="4079776" y="3356992"/>
              <a:ext cx="2160240" cy="7920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flipH="1">
              <a:off x="4151784" y="3356992"/>
              <a:ext cx="2088232" cy="194421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209675" y="692696"/>
              <a:ext cx="341471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/>
                <a:t>Компоненты </a:t>
              </a:r>
            </a:p>
            <a:p>
              <a:pPr algn="ctr"/>
              <a:r>
                <a:rPr lang="ru-RU" sz="2000" b="1" dirty="0" smtClean="0"/>
                <a:t>базовой модели</a:t>
              </a:r>
            </a:p>
            <a:p>
              <a:pPr algn="ctr"/>
              <a:r>
                <a:rPr lang="ru-RU" sz="2000" b="1" dirty="0" smtClean="0"/>
                <a:t>экологической культуры</a:t>
              </a:r>
              <a:endParaRPr lang="ru-RU" sz="2000" b="1" dirty="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32290" t="24407" r="15134" b="16532"/>
          <a:stretch>
            <a:fillRect/>
          </a:stretch>
        </p:blipFill>
        <p:spPr bwMode="auto">
          <a:xfrm>
            <a:off x="695400" y="548679"/>
            <a:ext cx="11089232" cy="583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1343472" y="1798246"/>
            <a:ext cx="5616624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–  </a:t>
            </a: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дифференциация определений культуры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    общества и личности?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lvl="0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–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объем понятия?</a:t>
            </a:r>
          </a:p>
          <a:p>
            <a:pPr lvl="0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–  содержание понятия?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lvl="0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–  включает оценку? </a:t>
            </a:r>
            <a:endParaRPr lang="ru-RU" sz="2400" dirty="0" smtClean="0">
              <a:latin typeface="Arial Narrow" pitchFamily="34" charset="0"/>
              <a:cs typeface="Arial" pitchFamily="34" charset="0"/>
            </a:endParaRPr>
          </a:p>
          <a:p>
            <a:pPr lvl="0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–  вид / часть культуры?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5480" y="692696"/>
            <a:ext cx="64636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 Narrow" pitchFamily="34" charset="0"/>
              </a:rPr>
              <a:t>ОПРЕДЕЛЕНИЯ ЭКОЛОГИЧЕСКОЙ КУЛЬТУРЫ</a:t>
            </a:r>
            <a:endParaRPr lang="ru-RU" sz="2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63552" y="4595644"/>
            <a:ext cx="74489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В  этой ситуации логично поставить вопрос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о выделении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в экологической культуре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общества и человека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инвариантов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48328" y="755412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Более 500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68008" y="2348880"/>
            <a:ext cx="5258171" cy="923330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НЕ СУЩЕСТВУЕТ ЕДИНОЙ ЭКОЛОГИЧЕСКОЙ</a:t>
            </a:r>
          </a:p>
          <a:p>
            <a:r>
              <a:rPr lang="ru-RU" dirty="0" smtClean="0"/>
              <a:t>КУЛЬТУРЫ  (исторические эпохи, разные</a:t>
            </a:r>
          </a:p>
          <a:p>
            <a:r>
              <a:rPr lang="ru-RU" dirty="0" smtClean="0"/>
              <a:t>народы, разная география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07568" y="4077072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Разные времена – внимание на разных аспектах культуры</a:t>
            </a: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95400" y="174114"/>
            <a:ext cx="1084852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ЭКОЛОГО-КУЛЬТУРНАЯ ГРАМОТНОСТЬ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это                                    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УРОВЕНЬ ЭКОЛОГИЧЕСКОЙ КУЛЬТУРЫ,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который включает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общенациональных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ценностей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народов страны (природа, Родина, Русь, семья, мир, правда, знание и др.); что такое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наследие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человека, роль сбережения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природного и культурного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наследия,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природного и культурного разнообразия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жизни, здоровья и безопасности каждого человека, каждого народа, каждого государства;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принципов экологически грамотного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поведения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окружающей среде;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>
              <a:tabLst>
                <a:tab pos="4140200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объяснять и выражать личную значимость изучения и сохранения культурного и природного наследия своей местности; называть объекты природного и культурного наследия своей местности (государственные, региональные, личные); способы заботы о них;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приводить примеры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средо-сберегающего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поведения героев народных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сказок, мифов, легенд, художественной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литературы, искусства и давать им оценку; приводить примеры личного и совместного опыта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применения принципов экологически грамотного поведения в окружающей среде;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lang="ru-RU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енностное отношение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многовековому и многонациональному природному и культурному наследию россиян, экологической культуре,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русскому языку, культурному опыту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сбережения природного и культурного разнообразия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4392" y="332656"/>
            <a:ext cx="1955985" cy="830997"/>
          </a:xfrm>
          <a:prstGeom prst="rect">
            <a:avLst/>
          </a:prstGeom>
          <a:solidFill>
            <a:srgbClr val="FDE7E3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ФООП ДО</a:t>
            </a:r>
          </a:p>
          <a:p>
            <a:r>
              <a:rPr lang="ru-RU" sz="2400" b="1" dirty="0" smtClean="0"/>
              <a:t>ФООП НОО</a:t>
            </a:r>
            <a:endParaRPr lang="ru-RU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871864" y="645656"/>
            <a:ext cx="6627146" cy="16312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Новый формат представления личностных результатов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областям воспитания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Требования к личностным результатам систематизированы и конкретизированы.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Личностные результаты </a:t>
            </a:r>
            <a:r>
              <a:rPr lang="ru-RU" sz="2000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действия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основе системы ценностных отношений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6064" y="2589872"/>
            <a:ext cx="7248128" cy="1631216"/>
          </a:xfrm>
          <a:prstGeom prst="rect">
            <a:avLst/>
          </a:prstGeom>
          <a:solidFill>
            <a:srgbClr val="FDE7E3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Новый формат представления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метапредметных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трем направлениям. Универсальные учебные познавательные / коммуникативные / регулятивные действия.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Требования 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метапредметным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результатам систематизированы и конкретизированы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9536" y="4390072"/>
            <a:ext cx="9433048" cy="1323439"/>
          </a:xfrm>
          <a:prstGeom prst="rect">
            <a:avLst/>
          </a:prstGeom>
          <a:solidFill>
            <a:srgbClr val="FDE7E3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Предметные результаты формулируются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деятельностной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форме с акцентом на применение знаний и умений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(формулируются с учетом результатов процедур оценки качества образования, определяют минимум содержания основного и среднего общего образования, систематизированы, конкретизированы).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416" y="548680"/>
            <a:ext cx="1659429" cy="400110"/>
          </a:xfrm>
          <a:prstGeom prst="rect">
            <a:avLst/>
          </a:prstGeom>
          <a:solidFill>
            <a:srgbClr val="FDE7E3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ФООП НОО</a:t>
            </a:r>
            <a:endParaRPr lang="ru-RU" sz="2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5480" y="404664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2563"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ОТРАЖЕНИЕ ИНВАРИАНТОВ БАЗОВОЙ МОДЕЛИ ЭКОЛОГИЧЕСКОЙ КУЛЬТУРЫ ЛИЧНОСТИ </a:t>
            </a:r>
          </a:p>
          <a:p>
            <a:pPr lvl="0" indent="182563"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В ДОКУМЕНТАХ ФООП (НОО-ООО-СОО)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15480" y="1888371"/>
            <a:ext cx="9505056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Единый язык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экологического образования, одинаково понимаемый в разных учебных предметах. 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Ценностно-смысловые установки экологически сообразного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биосферосовместимого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поведения в окружающей среде.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Междисциплинарный, проблемный характер содержания экологического образования.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Сквозной, личностно-ориентированный, характер экологического образования по формированию экологической культуры обучающихся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Д. Уклад образовательной организации может обеспечить единое пространство экологического обучения, воспитания и просвещения.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3422" y="2967335"/>
            <a:ext cx="8565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Спасибо за внимание!</a:t>
            </a:r>
            <a:endParaRPr lang="ru-RU" sz="5400" i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1296144" y="364014"/>
            <a:ext cx="998443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Ключевые слова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культура, экологическая культур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базовая модель экологической культуры,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общее образование, непрерывность и преемственность.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экологическое образование в системе общего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образования.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Предмет исследования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экологическая культура обучающихся как интегральный результат общего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образования. </a:t>
            </a:r>
          </a:p>
          <a:p>
            <a:pPr indent="450850" algn="just"/>
            <a:endParaRPr lang="ru-RU" sz="2400" b="1" dirty="0" smtClean="0">
              <a:latin typeface="Arial Narrow" pitchFamily="34" charset="0"/>
            </a:endParaRPr>
          </a:p>
          <a:p>
            <a:pPr indent="450850" algn="just"/>
            <a:r>
              <a:rPr lang="ru-RU" sz="2400" b="1" dirty="0" smtClean="0">
                <a:latin typeface="Arial Narrow" pitchFamily="34" charset="0"/>
              </a:rPr>
              <a:t>Цель исследования: </a:t>
            </a:r>
            <a:r>
              <a:rPr lang="ru-RU" sz="2400" dirty="0" smtClean="0">
                <a:latin typeface="Arial Narrow" pitchFamily="34" charset="0"/>
              </a:rPr>
              <a:t>разработать базовую модель экологической культуры </a:t>
            </a:r>
          </a:p>
          <a:p>
            <a:pPr indent="450850" algn="just"/>
            <a:r>
              <a:rPr lang="ru-RU" sz="2400" dirty="0" smtClean="0">
                <a:latin typeface="Arial Narrow" pitchFamily="34" charset="0"/>
              </a:rPr>
              <a:t>обучающихся, включая ее структуру, основания преемственности и </a:t>
            </a:r>
          </a:p>
          <a:p>
            <a:pPr indent="450850" algn="just"/>
            <a:r>
              <a:rPr lang="ru-RU" sz="2400" dirty="0" smtClean="0">
                <a:latin typeface="Arial Narrow" pitchFamily="34" charset="0"/>
              </a:rPr>
              <a:t>непрерывности формирования по уровням общего образования (дошкольное, </a:t>
            </a:r>
          </a:p>
          <a:p>
            <a:pPr indent="450850" algn="just"/>
            <a:r>
              <a:rPr lang="ru-RU" sz="2400" dirty="0" smtClean="0">
                <a:latin typeface="Arial Narrow" pitchFamily="34" charset="0"/>
              </a:rPr>
              <a:t>начальное, основное, среднее общее образование), критерии результата.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1199456" y="620746"/>
            <a:ext cx="9840416" cy="574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Методологическая база исследования</a:t>
            </a:r>
          </a:p>
          <a:p>
            <a:pPr marL="0" marR="0" lvl="0" indent="45085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Междисциплинарное исследование: </a:t>
            </a:r>
          </a:p>
          <a:p>
            <a:pPr marL="0" marR="0" lvl="0" indent="45085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семиотический, </a:t>
            </a:r>
          </a:p>
          <a:p>
            <a:pPr marL="0" marR="0" lvl="0" indent="45085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аксиологический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45085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деятельностный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подходы </a:t>
            </a:r>
          </a:p>
          <a:p>
            <a:pPr marL="0" marR="0" lvl="0" indent="45085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Проблемная область</a:t>
            </a:r>
            <a:r>
              <a:rPr lang="ru-RU" sz="2400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базовая модель экологической культуры</a:t>
            </a:r>
          </a:p>
          <a:p>
            <a:pPr marL="0" marR="0" lvl="0" indent="45085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связь личности и культуры </a:t>
            </a:r>
          </a:p>
          <a:p>
            <a:pPr marL="0" marR="0" lvl="0" indent="45085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в историческом, </a:t>
            </a:r>
          </a:p>
          <a:p>
            <a:pPr marL="0" marR="0" lvl="0" indent="45085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культурологическом и </a:t>
            </a:r>
          </a:p>
          <a:p>
            <a:pPr marL="0" marR="0" lvl="0" indent="45085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педагогическом контексте. </a:t>
            </a:r>
            <a:endParaRPr lang="ru-RU" sz="2400" dirty="0" smtClean="0"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449263" marR="0" lvl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Методика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философской проекции этапов развития онтологии культуры на образование. Системный  и структурно-функциональный анализ, абстрагирование и конкретизация теоретических конструктов, теоретическое моделирование, концептуализация.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27448" y="764704"/>
            <a:ext cx="10585176" cy="543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философия экологии и экологического образования </a:t>
            </a:r>
          </a:p>
          <a:p>
            <a:r>
              <a:rPr lang="ru-RU" sz="2400" dirty="0" smtClean="0">
                <a:latin typeface="Arial Narrow" pitchFamily="34" charset="0"/>
              </a:rPr>
              <a:t>(Н. М. Мамедов; Э. В. </a:t>
            </a:r>
            <a:r>
              <a:rPr lang="ru-RU" sz="2400" dirty="0" err="1" smtClean="0">
                <a:latin typeface="Arial Narrow" pitchFamily="34" charset="0"/>
              </a:rPr>
              <a:t>Гирусов</a:t>
            </a:r>
            <a:r>
              <a:rPr lang="ru-RU" sz="2400" dirty="0" smtClean="0">
                <a:latin typeface="Arial Narrow" pitchFamily="34" charset="0"/>
              </a:rPr>
              <a:t>, И. К. </a:t>
            </a:r>
            <a:r>
              <a:rPr lang="ru-RU" sz="2400" dirty="0" err="1" smtClean="0">
                <a:latin typeface="Arial Narrow" pitchFamily="34" charset="0"/>
              </a:rPr>
              <a:t>Лисеев</a:t>
            </a:r>
            <a:r>
              <a:rPr lang="ru-RU" sz="2400" dirty="0" smtClean="0">
                <a:latin typeface="Arial Narrow" pitchFamily="34" charset="0"/>
              </a:rPr>
              <a:t>, Н. Н. Моисеев);</a:t>
            </a:r>
          </a:p>
          <a:p>
            <a:endParaRPr lang="ru-RU" sz="1050" dirty="0" smtClean="0">
              <a:latin typeface="Arial Narrow" pitchFamily="34" charset="0"/>
            </a:endParaRPr>
          </a:p>
          <a:p>
            <a:r>
              <a:rPr lang="ru-RU" sz="2400" b="1" dirty="0" smtClean="0">
                <a:latin typeface="Arial Narrow" pitchFamily="34" charset="0"/>
              </a:rPr>
              <a:t>ядро экологической культуры общества, программирующая роль (</a:t>
            </a:r>
            <a:r>
              <a:rPr lang="ru-RU" sz="2400" dirty="0" smtClean="0">
                <a:latin typeface="Arial Narrow" pitchFamily="34" charset="0"/>
              </a:rPr>
              <a:t>Н.М. Мамедов)</a:t>
            </a:r>
          </a:p>
          <a:p>
            <a:endParaRPr lang="ru-RU" sz="1100" dirty="0" smtClean="0">
              <a:latin typeface="Arial Narrow" pitchFamily="34" charset="0"/>
            </a:endParaRPr>
          </a:p>
          <a:p>
            <a:r>
              <a:rPr lang="ru-RU" sz="2400" b="1" dirty="0" smtClean="0">
                <a:latin typeface="Arial Narrow" pitchFamily="34" charset="0"/>
              </a:rPr>
              <a:t>экологическая культура личности</a:t>
            </a:r>
            <a:r>
              <a:rPr lang="ru-RU" sz="2400" dirty="0" smtClean="0">
                <a:latin typeface="Arial Narrow" pitchFamily="34" charset="0"/>
              </a:rPr>
              <a:t>  – С.В. Алексеев, Т.А. </a:t>
            </a:r>
            <a:r>
              <a:rPr lang="ru-RU" sz="2400" dirty="0" err="1" smtClean="0">
                <a:latin typeface="Arial Narrow" pitchFamily="34" charset="0"/>
              </a:rPr>
              <a:t>Бабакова</a:t>
            </a:r>
            <a:r>
              <a:rPr lang="ru-RU" sz="2400" dirty="0" smtClean="0">
                <a:latin typeface="Arial Narrow" pitchFamily="34" charset="0"/>
              </a:rPr>
              <a:t>, Н.Ф. </a:t>
            </a:r>
            <a:r>
              <a:rPr lang="ru-RU" sz="2400" dirty="0" err="1" smtClean="0">
                <a:latin typeface="Arial Narrow" pitchFamily="34" charset="0"/>
              </a:rPr>
              <a:t>Винокурова</a:t>
            </a:r>
            <a:r>
              <a:rPr lang="ru-RU" sz="2400" dirty="0" smtClean="0">
                <a:latin typeface="Arial Narrow" pitchFamily="34" charset="0"/>
              </a:rPr>
              <a:t>, С.Н. Глазачев, В.П. </a:t>
            </a:r>
            <a:r>
              <a:rPr lang="ru-RU" sz="2400" dirty="0" err="1" smtClean="0">
                <a:latin typeface="Arial Narrow" pitchFamily="34" charset="0"/>
              </a:rPr>
              <a:t>Горлачев</a:t>
            </a:r>
            <a:r>
              <a:rPr lang="ru-RU" sz="2400" dirty="0" smtClean="0">
                <a:latin typeface="Arial Narrow" pitchFamily="34" charset="0"/>
              </a:rPr>
              <a:t>, Н.Н. Демидова, Д.С. Ермаков … </a:t>
            </a:r>
          </a:p>
          <a:p>
            <a:endParaRPr lang="ru-RU" sz="1200" dirty="0" smtClean="0">
              <a:latin typeface="Arial Narrow" pitchFamily="34" charset="0"/>
            </a:endParaRPr>
          </a:p>
          <a:p>
            <a:r>
              <a:rPr lang="ru-RU" sz="2400" b="1" dirty="0" smtClean="0">
                <a:latin typeface="Arial Narrow" pitchFamily="34" charset="0"/>
              </a:rPr>
              <a:t>теория формирования экологической культуры</a:t>
            </a:r>
            <a:r>
              <a:rPr lang="ru-RU" sz="2400" dirty="0" smtClean="0">
                <a:latin typeface="Arial Narrow" pitchFamily="34" charset="0"/>
              </a:rPr>
              <a:t> </a:t>
            </a:r>
          </a:p>
          <a:p>
            <a:r>
              <a:rPr lang="ru-RU" sz="2400" dirty="0" smtClean="0">
                <a:latin typeface="Arial Narrow" pitchFamily="34" charset="0"/>
              </a:rPr>
              <a:t>С. В. Алексеев, С. Н. Глазачев, В. П. </a:t>
            </a:r>
            <a:r>
              <a:rPr lang="ru-RU" sz="2400" dirty="0" err="1" smtClean="0">
                <a:latin typeface="Arial Narrow" pitchFamily="34" charset="0"/>
              </a:rPr>
              <a:t>Горлачев</a:t>
            </a:r>
            <a:r>
              <a:rPr lang="ru-RU" sz="2400" dirty="0" smtClean="0">
                <a:latin typeface="Arial Narrow" pitchFamily="34" charset="0"/>
              </a:rPr>
              <a:t>, А. Н. </a:t>
            </a:r>
            <a:r>
              <a:rPr lang="ru-RU" sz="2400" dirty="0" err="1" smtClean="0">
                <a:latin typeface="Arial Narrow" pitchFamily="34" charset="0"/>
              </a:rPr>
              <a:t>Захлебный</a:t>
            </a:r>
            <a:r>
              <a:rPr lang="ru-RU" sz="2400" dirty="0" smtClean="0">
                <a:latin typeface="Arial Narrow" pitchFamily="34" charset="0"/>
              </a:rPr>
              <a:t>, Н. М. Мамедов; И. Т. </a:t>
            </a:r>
            <a:r>
              <a:rPr lang="ru-RU" sz="2400" dirty="0" err="1" smtClean="0">
                <a:latin typeface="Arial Narrow" pitchFamily="34" charset="0"/>
              </a:rPr>
              <a:t>Суравегина</a:t>
            </a:r>
            <a:endParaRPr lang="ru-RU" sz="2400" dirty="0" smtClean="0">
              <a:latin typeface="Arial Narrow" pitchFamily="34" charset="0"/>
            </a:endParaRPr>
          </a:p>
          <a:p>
            <a:endParaRPr lang="ru-RU" sz="1200" dirty="0" smtClean="0">
              <a:latin typeface="Arial Narrow" pitchFamily="34" charset="0"/>
            </a:endParaRPr>
          </a:p>
          <a:p>
            <a:r>
              <a:rPr lang="ru-RU" sz="2400" b="1" dirty="0" smtClean="0">
                <a:latin typeface="Arial Narrow" pitchFamily="34" charset="0"/>
              </a:rPr>
              <a:t>Целостность</a:t>
            </a:r>
            <a:r>
              <a:rPr lang="ru-RU" sz="2400" dirty="0" smtClean="0">
                <a:latin typeface="Arial Narrow" pitchFamily="34" charset="0"/>
              </a:rPr>
              <a:t> любой культуры (</a:t>
            </a:r>
            <a:r>
              <a:rPr lang="ru-RU" sz="2400" dirty="0" err="1" smtClean="0">
                <a:latin typeface="Arial Narrow" pitchFamily="34" charset="0"/>
              </a:rPr>
              <a:t>ЭдуардТейлор</a:t>
            </a:r>
            <a:r>
              <a:rPr lang="ru-RU" sz="2400" dirty="0" smtClean="0">
                <a:latin typeface="Arial Narrow" pitchFamily="34" charset="0"/>
              </a:rPr>
              <a:t>)</a:t>
            </a:r>
          </a:p>
          <a:p>
            <a:endParaRPr lang="ru-RU" sz="1200" dirty="0" smtClean="0">
              <a:latin typeface="Arial Narrow" pitchFamily="34" charset="0"/>
            </a:endParaRPr>
          </a:p>
          <a:p>
            <a:r>
              <a:rPr lang="ru-RU" sz="2400" dirty="0" smtClean="0">
                <a:latin typeface="Arial Narrow" pitchFamily="34" charset="0"/>
              </a:rPr>
              <a:t>Представления о </a:t>
            </a:r>
            <a:r>
              <a:rPr lang="ru-RU" sz="2400" b="1" dirty="0" smtClean="0">
                <a:latin typeface="Arial Narrow" pitchFamily="34" charset="0"/>
              </a:rPr>
              <a:t>соотношении материального и духовного </a:t>
            </a:r>
            <a:r>
              <a:rPr lang="ru-RU" sz="2400" dirty="0" smtClean="0">
                <a:latin typeface="Arial Narrow" pitchFamily="34" charset="0"/>
              </a:rPr>
              <a:t>(К.Маркс и Макс Вебер)</a:t>
            </a:r>
          </a:p>
          <a:p>
            <a:endParaRPr lang="ru-RU" sz="1200" dirty="0" smtClean="0">
              <a:latin typeface="Arial Narrow" pitchFamily="34" charset="0"/>
            </a:endParaRPr>
          </a:p>
          <a:p>
            <a:r>
              <a:rPr lang="ru-RU" sz="2400" b="1" dirty="0" smtClean="0">
                <a:latin typeface="Arial Narrow" pitchFamily="34" charset="0"/>
              </a:rPr>
              <a:t>Культурно-семиотическая</a:t>
            </a:r>
            <a:r>
              <a:rPr lang="ru-RU" sz="2400" dirty="0" smtClean="0">
                <a:latin typeface="Arial Narrow" pitchFamily="34" charset="0"/>
              </a:rPr>
              <a:t> концепция Ю.М. Лотмана</a:t>
            </a:r>
          </a:p>
          <a:p>
            <a:endParaRPr lang="ru-RU" sz="1400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1199456" y="1052736"/>
            <a:ext cx="10297144" cy="552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>
              <a:lnSpc>
                <a:spcPct val="114000"/>
              </a:lnSpc>
              <a:buFont typeface="Wingdings" pitchFamily="2" charset="2"/>
              <a:buChar char="§"/>
            </a:pPr>
            <a:r>
              <a:rPr lang="ru-RU" sz="2200" dirty="0" smtClean="0">
                <a:latin typeface="Arial Narrow" pitchFamily="34" charset="0"/>
              </a:rPr>
              <a:t>  проблема </a:t>
            </a:r>
            <a:r>
              <a:rPr lang="ru-RU" sz="2200" b="1" dirty="0" smtClean="0">
                <a:solidFill>
                  <a:srgbClr val="C00000"/>
                </a:solidFill>
                <a:latin typeface="Arial Narrow" pitchFamily="34" charset="0"/>
              </a:rPr>
              <a:t>ПРЕЕМСТВЕННОСТИ</a:t>
            </a:r>
            <a:r>
              <a:rPr lang="ru-RU" sz="2200" dirty="0" smtClean="0">
                <a:latin typeface="Arial Narrow" pitchFamily="34" charset="0"/>
              </a:rPr>
              <a:t> истории человечества </a:t>
            </a:r>
          </a:p>
          <a:p>
            <a:pPr eaLnBrk="1" hangingPunct="1">
              <a:lnSpc>
                <a:spcPct val="114000"/>
              </a:lnSpc>
              <a:buFont typeface="Wingdings" pitchFamily="2" charset="2"/>
              <a:buChar char="§"/>
            </a:pPr>
            <a:r>
              <a:rPr lang="ru-RU" sz="2200" dirty="0" smtClean="0">
                <a:latin typeface="Arial Narrow" pitchFamily="34" charset="0"/>
              </a:rPr>
              <a:t>  новые КУЛЬТУРНЫЕ УНИВЕРСАЛИИ  -  ценность  </a:t>
            </a:r>
            <a:r>
              <a:rPr lang="ru-RU" sz="2200" dirty="0" err="1" smtClean="0">
                <a:latin typeface="Arial Narrow" pitchFamily="34" charset="0"/>
              </a:rPr>
              <a:t>биосферосвместимого</a:t>
            </a:r>
            <a:r>
              <a:rPr lang="ru-RU" sz="2200" dirty="0" smtClean="0">
                <a:latin typeface="Arial Narrow" pitchFamily="34" charset="0"/>
              </a:rPr>
              <a:t>  развития</a:t>
            </a:r>
          </a:p>
          <a:p>
            <a:pPr lvl="0" eaLnBrk="1" hangingPunct="1">
              <a:lnSpc>
                <a:spcPct val="114000"/>
              </a:lnSpc>
              <a:buFont typeface="Wingdings" pitchFamily="2" charset="2"/>
              <a:buChar char="§"/>
            </a:pPr>
            <a:r>
              <a:rPr lang="ru-RU" sz="2200" dirty="0" smtClean="0">
                <a:latin typeface="Arial Narrow" pitchFamily="34" charset="0"/>
              </a:rPr>
              <a:t>  возрастает роль НАУКИ и гуманистических ЦЕННОСТЕЙ  в понимании мира</a:t>
            </a:r>
          </a:p>
          <a:p>
            <a:pPr>
              <a:lnSpc>
                <a:spcPct val="114000"/>
              </a:lnSpc>
              <a:buFont typeface="Wingdings" pitchFamily="2" charset="2"/>
              <a:buChar char="§"/>
            </a:pPr>
            <a:r>
              <a:rPr lang="ru-RU" sz="2200" dirty="0" smtClean="0">
                <a:latin typeface="Arial Narrow" pitchFamily="34" charset="0"/>
              </a:rPr>
              <a:t>  новый ОСОЗНАВАЕМЫЙ ОГРАНИЧИТЕЛЬНЫЙ фактор развития человечества, имеющий  </a:t>
            </a:r>
          </a:p>
          <a:p>
            <a:pPr>
              <a:lnSpc>
                <a:spcPct val="114000"/>
              </a:lnSpc>
            </a:pPr>
            <a:r>
              <a:rPr lang="ru-RU" sz="2200" dirty="0" smtClean="0">
                <a:latin typeface="Arial Narrow" pitchFamily="34" charset="0"/>
              </a:rPr>
              <a:t>    универсальное значение – экологический императив. </a:t>
            </a:r>
          </a:p>
          <a:p>
            <a:pPr>
              <a:lnSpc>
                <a:spcPct val="114000"/>
              </a:lnSpc>
              <a:buFont typeface="Wingdings" pitchFamily="2" charset="2"/>
              <a:buChar char="§"/>
            </a:pPr>
            <a:r>
              <a:rPr lang="ru-RU" sz="2200" dirty="0" smtClean="0">
                <a:latin typeface="Arial Narrow" pitchFamily="34" charset="0"/>
              </a:rPr>
              <a:t>  усиление функции ОПЕРЕЖАЮЩЕГО ПРОГНОЗИРОВАНИЯ </a:t>
            </a:r>
          </a:p>
          <a:p>
            <a:pPr>
              <a:lnSpc>
                <a:spcPct val="114000"/>
              </a:lnSpc>
              <a:buFont typeface="Wingdings" pitchFamily="2" charset="2"/>
              <a:buChar char="§"/>
            </a:pPr>
            <a:r>
              <a:rPr lang="ru-RU" sz="2200" dirty="0" smtClean="0">
                <a:latin typeface="Arial Narrow" pitchFamily="34" charset="0"/>
              </a:rPr>
              <a:t>  усиление КОММУНИКАТИВНОЙ функции культуры, </a:t>
            </a:r>
            <a:r>
              <a:rPr lang="ru-RU" sz="2200" dirty="0" err="1" smtClean="0">
                <a:latin typeface="Arial Narrow" pitchFamily="34" charset="0"/>
              </a:rPr>
              <a:t>цифровизации</a:t>
            </a:r>
            <a:endParaRPr lang="ru-RU" sz="2200" dirty="0" smtClean="0">
              <a:latin typeface="Arial Narrow" pitchFamily="34" charset="0"/>
            </a:endParaRPr>
          </a:p>
          <a:p>
            <a:pPr>
              <a:lnSpc>
                <a:spcPct val="114000"/>
              </a:lnSpc>
              <a:buFont typeface="Wingdings" pitchFamily="2" charset="2"/>
              <a:buChar char="§"/>
            </a:pPr>
            <a:r>
              <a:rPr lang="ru-RU" sz="2200" dirty="0" smtClean="0">
                <a:latin typeface="Arial Narrow" pitchFamily="34" charset="0"/>
              </a:rPr>
              <a:t>  эпоха НОВОГО ПРОСВЕЩЕНИЯ: целостное мышление, синкретичное мировоззрение, </a:t>
            </a:r>
          </a:p>
          <a:p>
            <a:pPr>
              <a:lnSpc>
                <a:spcPct val="114000"/>
              </a:lnSpc>
            </a:pPr>
            <a:r>
              <a:rPr lang="ru-RU" sz="2200" dirty="0" smtClean="0">
                <a:latin typeface="Arial Narrow" pitchFamily="34" charset="0"/>
              </a:rPr>
              <a:t>    ДИАЛОГ НАУКИ, МОРАЛИ, ИСКУССТВА, РЕЛИГИЙ</a:t>
            </a:r>
          </a:p>
          <a:p>
            <a:pPr lvl="0">
              <a:buFont typeface="Wingdings" pitchFamily="2" charset="2"/>
              <a:buChar char="§"/>
            </a:pPr>
            <a:r>
              <a:rPr lang="ru-RU" sz="2200" dirty="0" smtClean="0">
                <a:solidFill>
                  <a:prstClr val="black"/>
                </a:solidFill>
                <a:latin typeface="Arial Narrow" pitchFamily="34" charset="0"/>
              </a:rPr>
              <a:t>  кардинальное изменение принципов построения ЭТИЧЕСКИХ НОРМ </a:t>
            </a:r>
          </a:p>
          <a:p>
            <a:pPr lvl="0"/>
            <a:r>
              <a:rPr lang="ru-RU" sz="2200" dirty="0" smtClean="0">
                <a:solidFill>
                  <a:prstClr val="black"/>
                </a:solidFill>
                <a:latin typeface="Arial Narrow" pitchFamily="34" charset="0"/>
              </a:rPr>
              <a:t>    (не только с гуманистических, но и ЭКОЛОГИЧЕСКИХ позиций) </a:t>
            </a:r>
          </a:p>
          <a:p>
            <a:pPr lvl="0"/>
            <a:endParaRPr lang="ru-RU" sz="12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prstClr val="black"/>
                </a:solidFill>
                <a:latin typeface="Arial Narrow" pitchFamily="34" charset="0"/>
              </a:rPr>
              <a:t>       </a:t>
            </a:r>
            <a:r>
              <a:rPr lang="ru-RU" sz="2200" b="1" dirty="0" smtClean="0">
                <a:solidFill>
                  <a:prstClr val="black"/>
                </a:solidFill>
                <a:latin typeface="Arial Narrow" pitchFamily="34" charset="0"/>
              </a:rPr>
              <a:t>Системный характер изменений -</a:t>
            </a:r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охватывают ее ядро и все ее сферы, </a:t>
            </a:r>
          </a:p>
          <a:p>
            <a:r>
              <a:rPr lang="ru-RU" sz="2200" b="1" dirty="0" smtClean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           сопровождаются изменением мировоззрения, психологии и поведения человека</a:t>
            </a:r>
            <a:endParaRPr lang="ru-RU" sz="22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>
              <a:lnSpc>
                <a:spcPct val="114000"/>
              </a:lnSpc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1464" y="404664"/>
            <a:ext cx="3797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 Narrow" pitchFamily="34" charset="0"/>
              </a:rPr>
              <a:t>НОВОЕ В КУЛЬТУРЕ  </a:t>
            </a:r>
            <a:r>
              <a:rPr lang="en-US" sz="3200" b="1" dirty="0" smtClean="0">
                <a:solidFill>
                  <a:srgbClr val="C00000"/>
                </a:solidFill>
                <a:latin typeface="Arial Narrow" pitchFamily="34" charset="0"/>
              </a:rPr>
              <a:t>XXI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  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11824" y="62242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ИНВАРИАНТЫ ДУХОВНОЙ КУЛЬТУРЫ ОБЩЕСТВА ПРЕДСТАВЛЕНЫ В ЕЕ ЯДРЕ 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99456" y="1916832"/>
            <a:ext cx="9408368" cy="1200329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 algn="ctr" eaLnBrk="1" hangingPunct="1"/>
            <a:r>
              <a:rPr lang="ru-RU" sz="2400" dirty="0" smtClean="0">
                <a:latin typeface="Arial Narrow" pitchFamily="34" charset="0"/>
                <a:cs typeface="Calibri" pitchFamily="34" charset="0"/>
              </a:rPr>
              <a:t>ЯДРО – </a:t>
            </a:r>
          </a:p>
          <a:p>
            <a:pPr indent="180975" algn="ctr" eaLnBrk="1" hangingPunct="1"/>
            <a:r>
              <a:rPr lang="ru-RU" sz="2400" dirty="0" smtClean="0">
                <a:latin typeface="Arial Narrow" pitchFamily="34" charset="0"/>
                <a:cs typeface="Calibri" pitchFamily="34" charset="0"/>
              </a:rPr>
              <a:t>система ценностей, язык, символы, нормы, идеалы, архетипы, традиции, обычаи, верования, мораль, менталитет, миропонимание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Calibri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39416" y="3212976"/>
            <a:ext cx="66247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Ядро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 каждой культуры – это :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 сохранение и передача идентичности социума.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  целостность культуры,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неповторимый облик культуры,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  преемственность, стабильность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безопасность общества.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 smtClean="0">
              <a:latin typeface="Cambria" pitchFamily="18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80176" y="3789040"/>
            <a:ext cx="2880320" cy="175432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1" hangingPunct="1"/>
            <a:r>
              <a:rPr lang="ru-RU" b="1" dirty="0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Если ядро культуры, ее духовные инварианты, не воспроизводятся в новом поколении или заменяются, то исчезает и изменяется сама культура.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99456" y="620688"/>
            <a:ext cx="3744416" cy="1200329"/>
          </a:xfrm>
          <a:prstGeom prst="rect">
            <a:avLst/>
          </a:prstGeom>
          <a:ln>
            <a:solidFill>
              <a:srgbClr val="33339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 Narrow" pitchFamily="34" charset="0"/>
              </a:rPr>
              <a:t>Универсальная модель культуры</a:t>
            </a:r>
            <a:r>
              <a:rPr lang="ru-RU" dirty="0" smtClean="0">
                <a:latin typeface="Arial Narrow" pitchFamily="34" charset="0"/>
              </a:rPr>
              <a:t> была обнаружена во всех культурах: простых и сложных, древних и  современных.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15480" y="5805264"/>
            <a:ext cx="9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Через ядро культуры</a:t>
            </a:r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индивидуальное входит в сферу культуры</a:t>
            </a:r>
            <a:r>
              <a:rPr lang="ru-RU" sz="32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 smtClean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1127448" y="674125"/>
            <a:ext cx="10009112" cy="570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C0000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Э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КОЛОГИЧЕСКАЯ КУЛЬТУРА В КУЛЬТУРЕ общества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в истории человечества существовала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всегда</a:t>
            </a:r>
          </a:p>
          <a:p>
            <a:pPr marL="0" marR="0" lvl="0" indent="450850" algn="just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встроенный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 элемент культуры каждого общества (начиная с первобытного) </a:t>
            </a:r>
          </a:p>
          <a:p>
            <a:pPr lvl="0" indent="450850" algn="just" eaLnBrk="1" hangingPunct="1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Arial Narrow" pitchFamily="34" charset="0"/>
                <a:ea typeface="Times New Roman" pitchFamily="18" charset="0"/>
                <a:cs typeface="Calibri" pitchFamily="34" charset="0"/>
              </a:rPr>
              <a:t>"</a:t>
            </a:r>
            <a:r>
              <a:rPr lang="ru-RU" sz="2400" b="1" i="1" dirty="0" smtClean="0">
                <a:latin typeface="Arial Narrow" pitchFamily="34" charset="0"/>
                <a:ea typeface="Times New Roman" pitchFamily="18" charset="0"/>
                <a:cs typeface="Calibri" pitchFamily="34" charset="0"/>
              </a:rPr>
              <a:t>пронизывает</a:t>
            </a:r>
            <a:r>
              <a:rPr lang="ru-RU" sz="2400" dirty="0" smtClean="0">
                <a:latin typeface="Arial Narrow" pitchFamily="34" charset="0"/>
                <a:ea typeface="Times New Roman" pitchFamily="18" charset="0"/>
                <a:cs typeface="Calibri" pitchFamily="34" charset="0"/>
              </a:rPr>
              <a:t>" все сферы культуры </a:t>
            </a:r>
          </a:p>
          <a:p>
            <a:pPr lvl="0" indent="450850" algn="just" eaLnBrk="1" hangingPunct="1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ее </a:t>
            </a:r>
            <a:r>
              <a:rPr lang="ru-RU" sz="2400" b="1" i="1" dirty="0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зменение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 всегда приводило к перестройке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всех сфер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культуры общества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b="1" i="1" dirty="0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и духовная, и материальная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marL="0" marR="0" lvl="0" indent="45085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"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вертикальное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" сечение культуры </a:t>
            </a:r>
          </a:p>
          <a:p>
            <a:pPr marL="0" marR="0" lvl="0" indent="45085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имеет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витальный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 (обеспечивающий жизнь) характер</a:t>
            </a:r>
          </a:p>
          <a:p>
            <a:pPr marL="0" marR="0" lvl="0" indent="45085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органическая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часть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 культуры, без которой нет эффекта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целостности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Arial Narrow" pitchFamily="34" charset="0"/>
              </a:rPr>
              <a:t>    </a:t>
            </a:r>
            <a:r>
              <a:rPr lang="ru-RU" sz="2400" b="1" i="1" dirty="0" smtClean="0">
                <a:solidFill>
                  <a:prstClr val="black"/>
                </a:solidFill>
                <a:latin typeface="Arial Narrow" pitchFamily="34" charset="0"/>
              </a:rPr>
              <a:t>фундаментальные понятия:</a:t>
            </a:r>
            <a:r>
              <a:rPr lang="ru-RU" sz="2400" dirty="0" smtClean="0">
                <a:solidFill>
                  <a:prstClr val="black"/>
                </a:solidFill>
                <a:latin typeface="Arial Narrow" pitchFamily="34" charset="0"/>
              </a:rPr>
              <a:t> жизнь, человечество, природа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Arial Narrow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Arial Narrow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В.Г. Воронкова, Э.В. </a:t>
            </a:r>
            <a:r>
              <a:rPr lang="ru-RU" sz="2000" i="1" dirty="0" err="1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Гирусов</a:t>
            </a:r>
            <a:r>
              <a:rPr lang="ru-RU" sz="2000" i="1" dirty="0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, А.Ф. Лосев,  Н.Н. Моисеев, Н.М. Мамедов, </a:t>
            </a: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Arial Narrow" pitchFamily="34" charset="0"/>
                <a:ea typeface="Calibri" pitchFamily="34" charset="0"/>
                <a:cs typeface="Calibri" pitchFamily="34" charset="0"/>
              </a:rPr>
              <a:t>Д.В. Соломко, С.В.  Тимофеева, А.Д. Урсул  и др.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3472" y="1419741"/>
            <a:ext cx="62646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–  </a:t>
            </a:r>
            <a:r>
              <a:rPr lang="ru-RU" sz="2400" dirty="0" smtClean="0">
                <a:latin typeface="Arial Narrow" pitchFamily="34" charset="0"/>
              </a:rPr>
              <a:t>экологическое сознание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–  </a:t>
            </a:r>
            <a:r>
              <a:rPr lang="ru-RU" sz="2400" dirty="0" smtClean="0">
                <a:latin typeface="Arial Narrow" pitchFamily="34" charset="0"/>
              </a:rPr>
              <a:t>экологическое мировоззрение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–  </a:t>
            </a:r>
            <a:r>
              <a:rPr lang="ru-RU" sz="2400" dirty="0" smtClean="0">
                <a:latin typeface="Arial Narrow" pitchFamily="34" charset="0"/>
              </a:rPr>
              <a:t>экологическое мышление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–  </a:t>
            </a:r>
            <a:r>
              <a:rPr lang="ru-RU" sz="2400" dirty="0" smtClean="0">
                <a:latin typeface="Arial Narrow" pitchFamily="34" charset="0"/>
              </a:rPr>
              <a:t>ответственное отношение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–  </a:t>
            </a:r>
            <a:r>
              <a:rPr lang="ru-RU" sz="2400" dirty="0" smtClean="0">
                <a:latin typeface="Arial Narrow" pitchFamily="34" charset="0"/>
              </a:rPr>
              <a:t>экологическая грамотность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–  </a:t>
            </a:r>
            <a:r>
              <a:rPr lang="ru-RU" sz="2400" dirty="0" smtClean="0">
                <a:latin typeface="Arial Narrow" pitchFamily="34" charset="0"/>
              </a:rPr>
              <a:t>глобальная компетенция</a:t>
            </a:r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43472" y="692696"/>
            <a:ext cx="82477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 Narrow" pitchFamily="34" charset="0"/>
              </a:rPr>
              <a:t>ПОКАЗАТЕЛИ  ЭКОЛОГИЧЕСКОЙ КУЛЬТУРЫ  ЛИЧНОСТИ </a:t>
            </a:r>
            <a:r>
              <a:rPr lang="ru-RU" sz="2600" b="1" dirty="0" smtClean="0">
                <a:latin typeface="Arial Narrow" pitchFamily="34" charset="0"/>
              </a:rPr>
              <a:t>?</a:t>
            </a:r>
            <a:endParaRPr lang="ru-RU" sz="2600" b="1" dirty="0"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07968" y="1556792"/>
            <a:ext cx="8739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?</a:t>
            </a:r>
            <a:endParaRPr lang="ru-RU" sz="9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2480" y="3933056"/>
            <a:ext cx="9144000" cy="2086725"/>
          </a:xfrm>
          <a:prstGeom prst="rect">
            <a:avLst/>
          </a:prstGeom>
          <a:ln>
            <a:solidFill>
              <a:srgbClr val="333399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>
                <a:latin typeface="Arial Narrow" pitchFamily="34" charset="0"/>
              </a:rPr>
              <a:t>Эмпиричность.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latin typeface="Arial Narrow" pitchFamily="34" charset="0"/>
              </a:rPr>
              <a:t>Умозрительность. 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latin typeface="Arial Narrow" pitchFamily="34" charset="0"/>
              </a:rPr>
              <a:t>Содержание и объем понятий сильно варьирует 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latin typeface="Arial Narrow" pitchFamily="34" charset="0"/>
              </a:rPr>
              <a:t>Отсутствуют научные исследования о вкладе в экологическую культуру 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latin typeface="Arial Narrow" pitchFamily="34" charset="0"/>
              </a:rPr>
              <a:t>Нет доказательств  взаимосвязи между собой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latin typeface="Arial Narrow" pitchFamily="34" charset="0"/>
              </a:rPr>
              <a:t>Образуют ли целое – культуру личности?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76120" y="1628800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– </a:t>
            </a:r>
            <a:r>
              <a:rPr lang="ru-RU" sz="2400" dirty="0" smtClean="0">
                <a:latin typeface="Arial Narrow" pitchFamily="34" charset="0"/>
              </a:rPr>
              <a:t>когнитивный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– </a:t>
            </a:r>
            <a:r>
              <a:rPr lang="ru-RU" sz="2400" dirty="0" smtClean="0">
                <a:latin typeface="Arial Narrow" pitchFamily="34" charset="0"/>
              </a:rPr>
              <a:t>эмоционально-эстетический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– </a:t>
            </a:r>
            <a:r>
              <a:rPr lang="ru-RU" sz="2400" dirty="0" smtClean="0">
                <a:latin typeface="Arial Narrow" pitchFamily="34" charset="0"/>
              </a:rPr>
              <a:t>ценностно-смысловой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Calibri" pitchFamily="34" charset="0"/>
              </a:rPr>
              <a:t>– </a:t>
            </a:r>
            <a:r>
              <a:rPr lang="ru-RU" sz="2400" dirty="0" smtClean="0">
                <a:latin typeface="Arial Narrow" pitchFamily="34" charset="0"/>
              </a:rPr>
              <a:t>деятельный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18215</TotalTime>
  <Words>1689</Words>
  <Application>Microsoft Office PowerPoint</Application>
  <PresentationFormat>Произвольный</PresentationFormat>
  <Paragraphs>268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Елена Николаевна</cp:lastModifiedBy>
  <cp:revision>358</cp:revision>
  <cp:lastPrinted>2016-11-20T08:47:43Z</cp:lastPrinted>
  <dcterms:created xsi:type="dcterms:W3CDTF">2016-11-14T09:08:43Z</dcterms:created>
  <dcterms:modified xsi:type="dcterms:W3CDTF">2023-10-23T17:07:25Z</dcterms:modified>
</cp:coreProperties>
</file>