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  <p:sldMasterId id="2147483700" r:id="rId5"/>
    <p:sldMasterId id="2147483715" r:id="rId6"/>
    <p:sldMasterId id="2147483728" r:id="rId7"/>
  </p:sldMasterIdLst>
  <p:sldIdLst>
    <p:sldId id="260" r:id="rId8"/>
    <p:sldId id="306" r:id="rId9"/>
    <p:sldId id="258" r:id="rId10"/>
    <p:sldId id="259" r:id="rId11"/>
    <p:sldId id="261" r:id="rId12"/>
    <p:sldId id="307" r:id="rId13"/>
    <p:sldId id="308" r:id="rId14"/>
    <p:sldId id="367" r:id="rId15"/>
    <p:sldId id="369" r:id="rId16"/>
    <p:sldId id="1172" r:id="rId17"/>
    <p:sldId id="294" r:id="rId18"/>
    <p:sldId id="296" r:id="rId19"/>
    <p:sldId id="413" r:id="rId20"/>
    <p:sldId id="1166" r:id="rId21"/>
    <p:sldId id="1177" r:id="rId22"/>
    <p:sldId id="31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BC6FD-5316-4B8D-F4EC-617CCCCE7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556A26-CDBA-902B-07E5-E94290D78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5A31A-1F0F-F83C-C16F-6B659ADA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94455-6AD4-F44B-528B-B1C3FCF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0E21C-A694-11E3-45F0-3701526C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2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54770-83A7-29D7-DE48-96D5D68D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4804E1-AE1E-88AC-F9ED-9475A7743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288DB-C6A8-3620-B528-E36042C4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879A4-0EBE-0D94-776D-C804AED0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60DF0-747C-4FC2-118B-F0D486CF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9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7C3F22-CA10-F997-AF9E-54334015B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D77-AB3B-06F7-1CC4-3560083E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5831E-D11B-935A-D71A-55C05777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E6E2D-2918-BDD7-AA91-1BC5CFB9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ED61D-FEEF-AE9D-A7DE-D51A39E2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6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2CA0A-1E80-421B-B2BA-C18EFDB7593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FD8E6-E602-47AA-82A6-14E93FAD24F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5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47789-8866-4C5A-BBC7-7A62BE028B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0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77AAB-6921-449B-8889-B940944AE62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29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1D9F3-FC42-4F41-B5E4-91A32DA1EFB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8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1CCCD-764E-404E-AF90-7DAB4574A6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4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A637C-7E68-4809-9F2F-26B81983B35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8F4BD-6CC5-4F40-AFA1-D1326FE3A5E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3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D0A5-C081-94D1-4E3B-E4D2809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77F3D-99F0-13AC-D30C-A5E616FE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BBDB6-B4A1-ED65-05FD-CF423226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072F8-1B4C-73FB-B8DF-B2F79DF3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5BB11-D59A-0D88-F749-951493A8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6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217EE-EA5A-4E72-BDBB-641A336B665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B7794-6154-47DB-8498-65BAC11000C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44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455C6-9274-428A-83FC-C1960D7CBB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4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4470-D202-45D1-B9F7-D4DD765C8F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9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5412-0436-4B8E-9343-5446811093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5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F332-5724-43B7-B9B4-97FA467129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82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0F1B-E457-4C82-8CFA-671B6F6357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7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70E3-82BE-430A-B42E-32F908C9AD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EC19-DDA9-4173-B0CF-FC6D436CDD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63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EE0F-4D63-4841-8301-F12F566D09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73A6A-437F-AD7A-6D83-2E0BB09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642F2C-00C0-6C0A-0375-3F0E09A5A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656EE-C803-121B-A81F-B54BFAD8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CE631-D4EA-7000-E02D-CB223519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E734A-DCA0-B59E-23BB-C180C397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1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3550-4C91-4A87-9AF8-088462F7E5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71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3D2-8C21-4070-8164-7F220D9FBA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7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C7E9-ED97-43DB-AC17-8B1DE98389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16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F851-C7C8-4A26-9C7C-119EABF82D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25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92D1-B2F2-4A4F-8290-9CB9A1810A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25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BAAF-81B2-4ACD-A3DB-A4B6E28956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89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018B-5206-4FC7-9EEB-00FE9FB244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01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DA76-5ADD-40AE-B13D-0538AB09F6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84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548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1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5C843-4E17-8995-58F4-101D643E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20EAD-589D-2B54-A4BA-0966D449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7BE9A-5C77-558D-357B-3D90664F0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C69B9-29E7-5C1D-F2BE-F7C08336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88ED21-6C17-89B7-3E3D-428DB10B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E4C45-8391-2486-85A1-A981F42A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83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6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95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72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59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27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09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38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55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D1E9-D6D4-44D8-89BE-D975BAA47F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0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0D0B2-E9F6-A71A-8520-4275D50A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A1ED6-4DBF-AC90-D64F-11051080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DBA960-514D-DF11-62D2-341E4C12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DBF685-A8D8-7A59-1EBC-F0F4859D4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4EBED4-1480-9F2D-D4F7-D0789FB79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5974AF-4BF8-4FA0-EB00-9C5431AC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92CA95-AC32-79B4-1E26-18EAA7A1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38BAB2-EA47-8E67-44C7-CF8F2B2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89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587FB-6D1F-44C5-9492-C5C6820E5B6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48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44FF-640F-4D2B-B662-E1CD9AD711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87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80CC-6F52-42E8-88D4-AF392B42F8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CF06-3934-44DA-9699-3A58F2A6D57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7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19B5-FF16-4869-B440-3D126619F48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57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498E-E3FC-42C9-9CB4-58DFB397D1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62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0325A-9D80-4116-8810-42AD3AA323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07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9E4B-4F8B-428B-AE50-7A1F2736D0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08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1D84-FCCE-4D78-BE0D-E876A453D8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08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1CECB-69B6-493E-9F50-4897D6D4891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1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C3B40-33A0-5050-292F-66885FD1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2C2901-1FD9-0D6C-4631-98C5AA65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1A6DDA-8F4F-7904-0912-85FBBD2F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2A5CB3-E4C5-4C26-40A1-281F74E0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69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6B98-64C6-4D28-973A-8312BA4EF7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05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D330-7CF7-4899-9940-E31D7533A86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03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6CC1-AFB3-4669-B10E-551132A488E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24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516F3C67-26FF-FFE8-97E0-EFE131C7E4F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56694655-0A2E-7EEE-61C4-915122B0C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/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B3095EC8-5747-FC45-9DA7-1EDD5DA232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AA20F8BA-068C-A623-F009-27BC3DFE68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/>
            </a:p>
          </p:txBody>
        </p:sp>
      </p:grpSp>
      <p:sp>
        <p:nvSpPr>
          <p:cNvPr id="317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76782C-83B8-9D3D-BC87-B074B2133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A2B454-C5E2-5656-B66E-BE13C0DDE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8586647-300C-21A5-116C-D13B157F0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2D75B-F823-4321-8B1B-C14156FC4F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242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7955CF-1143-32FC-532C-E34E658E2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A577D6-4DCD-F8F2-FF64-239FB9A6B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BCF72-A790-BC1F-F023-358ED5651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5EC0F-DB71-4F77-BBCA-5ABD60F89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453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11DBD3-48E0-2017-FC94-80A64CC4C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A32F5-D7D9-C94A-6B66-4A6C7F06B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C8DD7-8A51-1849-D1BB-8891D0CF0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92C5-E156-4254-9479-25F79618F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113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6472E0-129D-99D0-EB1E-A2BBDA749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E78A8-631B-2B49-51A8-1DA0FBF81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8773B-41C8-D3C2-9873-526BB949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62DC-1968-477E-B927-AB2416DE1D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260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E938A3-2BA2-D5C5-76CF-8D06A9D3D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4AB0E7-5668-CEE7-7950-BD73BDFCA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BC37D8-7AE4-D49B-5A33-948170F3D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7FFC8-F427-4499-BEFE-E6984C5E0F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89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2E52C8-2D6C-9DB0-CA52-A8C141167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11FA2C-8931-135D-C468-842929120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1A52B7-E73D-E3A3-5DEF-BDB8EA723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29DD6-4793-465A-9C26-E53B00FF1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62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697AFB-225B-6CA1-636D-1A5EE4826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B6FFD1-18A7-D3AA-6C33-FE85EC422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3937F7-405A-0490-F018-ACA7CA54D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055A3-B239-42D2-B861-4E6717415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9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01F0D9-5C3F-3A3B-F4A8-3C2F161D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ECADE7-AA55-ADCE-E401-E408ED87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64025-319C-1418-90D6-02C9D1AE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8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12317-2CA0-6B39-2C1A-3D48ADAE2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19DD3-CD64-9DEE-57D4-F6F7193A9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B03FF-06E1-A74E-6269-F9763E9F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A8DA6-BDCC-46DF-B28C-0B681F258B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133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D0EE2-0510-E9FA-0E03-BDE867390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E7A81-D744-06B9-4791-6C6144184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05F6A-9DAC-4B32-971E-79C815A05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6C202-871B-4601-AC20-CB90443E7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402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F236C6-55B9-8CD4-DEE8-EF0B755EA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E8F16-3BF0-2680-617C-8EA421E2D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FDD81-738A-E83D-A6B6-26E93CAD3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22618-38CA-413E-8DA4-CF4BEBA90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6439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AD34E-DDFD-B596-96D4-8D98C4D5A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DF0E1-C667-1F04-9364-0F66059DD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F17AE2-ECC8-EF57-CC4D-6432F1E81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AEA6-07C4-4ECE-85FF-13E63C2FE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19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AB16A-49DB-9DC0-2447-5944C5B3B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084F41-A29C-F93E-64B7-9DD981476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63B04B-5D67-84EE-A8EA-A774AAC44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D93F3-8C10-4285-B547-3DA084BC98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04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23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35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912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871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6586C-5123-E5BF-A6F2-49250EB6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ED33D-23B4-B607-4AA4-8BE73F8B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BB93D-0714-BC2F-204B-8B6CD6433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1E1C81-855D-CCBA-6494-FDE5F546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8A91B7-37DE-4B4A-246A-0141EBBA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B1B30B-F7F2-1135-CF33-50A55758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04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9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73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85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3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83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5EBF8-E507-E1AC-EEEA-FFA27D56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D16493-B37C-42C9-E86C-D16D436C2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A80312-E0BD-0B85-F0E0-DD0C524B3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E8F21-B576-45F0-E73D-E8CE477F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09357-9621-16BD-1DAD-CD82D2BD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5D2455-6D96-222E-8DB9-C5EC0529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9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C063-4A82-1DCA-46DD-01BE8EE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9D72F-9ABB-A1DC-86C4-0C53E338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00E89-494D-5000-FA31-5CEF3B392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D90D-1956-47F5-B7E5-403154E4031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5B1E8-1027-8C4A-E7CB-C1D5691DB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44662-56AC-5679-408A-AF490078E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246D-32EF-4557-9E37-6E1C28FD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7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1C06E-233F-436E-9DD7-7BAA2A32070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9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3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46D77-1F12-46F5-9319-0B057DBE942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8F19FB-DFED-E33F-7006-A574FDF22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2FBD87-BB37-DD78-2809-77E56FC5E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D5D5F71A-36A1-22B7-7C2B-BA83937EE9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21" name="Rectangle 5">
            <a:extLst>
              <a:ext uri="{FF2B5EF4-FFF2-40B4-BE49-F238E27FC236}">
                <a16:creationId xmlns:a16="http://schemas.microsoft.com/office/drawing/2014/main" id="{4D2D830C-8156-4A8A-3388-561026785C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22" name="Rectangle 6">
            <a:extLst>
              <a:ext uri="{FF2B5EF4-FFF2-40B4-BE49-F238E27FC236}">
                <a16:creationId xmlns:a16="http://schemas.microsoft.com/office/drawing/2014/main" id="{7B0B4AF1-4C50-B1F8-918B-1AAB456989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5087B27-4951-4047-99A4-304A3E9756B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C2F4506-D14A-5BE2-40B1-5FFAEE6B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503A8B31-11FB-7D57-0AD2-89EC4E3CC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7594E504-8364-A8F6-9988-70E4BACFD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7381D7C-32BA-5A4D-CFA3-28729553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68B79-9601-4BCF-B1FD-2605C0566B0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jpeg"/><Relationship Id="rId3" Type="http://schemas.openxmlformats.org/officeDocument/2006/relationships/image" Target="../media/image24.jpeg"/><Relationship Id="rId21" Type="http://schemas.openxmlformats.org/officeDocument/2006/relationships/image" Target="../media/image40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hyperlink" Target="http://www.google.ru/url?sa=i&amp;rct=j&amp;q=&amp;esrc=s&amp;source=images&amp;cd=&amp;cad=rja&amp;uact=8&amp;ved=2ahUKEwixkJi0_tTdAhUGk1kKHUKABvcQjRx6BAgBEAU&amp;url=http://yasvinlab.ru/Home/Books&amp;psig=AOvVaw0QsY4deqTrWT9SySG3-T73&amp;ust=1537924768106786" TargetMode="External"/><Relationship Id="rId2" Type="http://schemas.openxmlformats.org/officeDocument/2006/relationships/hyperlink" Target="https://vk.com/photo381825010_456240184" TargetMode="External"/><Relationship Id="rId16" Type="http://schemas.openxmlformats.org/officeDocument/2006/relationships/image" Target="../media/image37.jpe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hyperlink" Target="mailto:vitalber@yandex.ru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A0962A8-95CE-79B6-407A-B73124106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/>
          <a:stretch/>
        </p:blipFill>
        <p:spPr bwMode="auto">
          <a:xfrm>
            <a:off x="2724000" y="0"/>
            <a:ext cx="94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CB8C5-333E-9D77-99D1-1A85D62954CD}"/>
              </a:ext>
            </a:extLst>
          </p:cNvPr>
          <p:cNvSpPr txBox="1"/>
          <p:nvPr/>
        </p:nvSpPr>
        <p:spPr>
          <a:xfrm>
            <a:off x="353327" y="693020"/>
            <a:ext cx="11485346" cy="133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Природосообразная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педагогика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экологической культуры 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CCB32-D9C9-D7FC-8D4C-595252D1ED41}"/>
              </a:ext>
            </a:extLst>
          </p:cNvPr>
          <p:cNvSpPr txBox="1"/>
          <p:nvPr/>
        </p:nvSpPr>
        <p:spPr>
          <a:xfrm>
            <a:off x="459859" y="2323734"/>
            <a:ext cx="776036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принципы и методы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A34D4-00DE-1103-FCF7-63801F8F7696}"/>
              </a:ext>
            </a:extLst>
          </p:cNvPr>
          <p:cNvSpPr txBox="1"/>
          <p:nvPr/>
        </p:nvSpPr>
        <p:spPr>
          <a:xfrm>
            <a:off x="1000534" y="5834075"/>
            <a:ext cx="119999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Витольд ЯСВИН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доктор психологических наук, доктор педагогических наук, 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рофессор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член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Научного совета по проблемам экологического образования РАО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16BDCB-334A-4BDE-2BEA-18CEA4FB881B}"/>
              </a:ext>
            </a:extLst>
          </p:cNvPr>
          <p:cNvSpPr/>
          <p:nvPr/>
        </p:nvSpPr>
        <p:spPr>
          <a:xfrm>
            <a:off x="0" y="0"/>
            <a:ext cx="12192000" cy="2806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57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1197" r="1039" b="689"/>
          <a:stretch/>
        </p:blipFill>
        <p:spPr bwMode="auto">
          <a:xfrm>
            <a:off x="1171852" y="882293"/>
            <a:ext cx="6840264" cy="54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49951" y="404664"/>
            <a:ext cx="2901981" cy="6453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AB39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ПЕДАГОГИКА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66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05000" y="1371600"/>
            <a:ext cx="1828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НАУКА</a:t>
            </a:r>
          </a:p>
        </p:txBody>
      </p:sp>
      <p:sp>
        <p:nvSpPr>
          <p:cNvPr id="3" name="Овал 2"/>
          <p:cNvSpPr/>
          <p:nvPr/>
        </p:nvSpPr>
        <p:spPr>
          <a:xfrm>
            <a:off x="4114800" y="1371600"/>
            <a:ext cx="1905000" cy="76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ИСКУССТВО</a:t>
            </a:r>
          </a:p>
        </p:txBody>
      </p:sp>
      <p:sp>
        <p:nvSpPr>
          <p:cNvPr id="4" name="Овал 3"/>
          <p:cNvSpPr/>
          <p:nvPr/>
        </p:nvSpPr>
        <p:spPr>
          <a:xfrm>
            <a:off x="6248400" y="1371600"/>
            <a:ext cx="1981200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ФИЛОСОФСКО-РЕЛИГИОЗНЫЕ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3429000"/>
            <a:ext cx="1295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2514600"/>
            <a:ext cx="1600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НАУЧНЫЕ ПРЕДСТАВЛЕНИЯ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3352800"/>
            <a:ext cx="1371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58200" y="3352800"/>
            <a:ext cx="1676400" cy="609600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ОБРАЗЫ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МИРОВОСПРИЯТИЯ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86200" y="4724400"/>
            <a:ext cx="6096000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 Ы С Л Е О Б Р А З 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82000" y="1371600"/>
            <a:ext cx="2057400" cy="762000"/>
          </a:xfrm>
          <a:prstGeom prst="ellips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ВПЕЧАТЛЕНИЯ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3352800"/>
            <a:ext cx="20574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МИРОВОЗЗРЕНЧЕСКИЕ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ПРЕДСТАВЛЕНИЯ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286000" y="2133600"/>
            <a:ext cx="304800" cy="12954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5"/>
            <a:endCxn id="6" idx="0"/>
          </p:cNvCxnSpPr>
          <p:nvPr/>
        </p:nvCxnSpPr>
        <p:spPr>
          <a:xfrm>
            <a:off x="3465514" y="2022476"/>
            <a:ext cx="153987" cy="492125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81600" y="2133600"/>
            <a:ext cx="76200" cy="12192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162800" y="2133600"/>
            <a:ext cx="0" cy="12192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372600" y="2133600"/>
            <a:ext cx="0" cy="121920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62200" y="3962400"/>
            <a:ext cx="228600" cy="7620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810000" y="3124200"/>
            <a:ext cx="457200" cy="16002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57800" y="3962400"/>
            <a:ext cx="0" cy="7620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62800" y="3962400"/>
            <a:ext cx="0" cy="7620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9067800" y="3962400"/>
            <a:ext cx="228600" cy="76200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287689" y="548680"/>
            <a:ext cx="7380312" cy="44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Источники, психологические механизмы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результаты осмысления окружающего мира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28800" y="4724400"/>
            <a:ext cx="1828800" cy="914400"/>
          </a:xfrm>
          <a:prstGeom prst="roundRect">
            <a:avLst/>
          </a:prstGeom>
          <a:solidFill>
            <a:srgbClr val="99CC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Научные ПОНЯТИЯ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52600" y="5715000"/>
            <a:ext cx="1905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научной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профессиональной деятельности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14800" y="5715000"/>
            <a:ext cx="5867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повседневной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8972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4039" y="2000254"/>
            <a:ext cx="60198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Есть мысль, как четкая форма,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рациональное понятие, рассудочное определение,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«мысль-атом», «мысль-частица»,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 есть «мысль-волна», «поле»,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где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рациональное сопряжено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эстетическим и эмоциональным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Это я называю – «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мыслеобраз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Работа с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мыслеобразами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есть особый род духовной деятельности,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где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соединяются рассудок и воображение,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упражняется и рационалистическая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наша способность, и художественная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134149" name="Picture 2" descr="&amp;Kcy;&amp;acy;&amp;rcy;&amp;tcy;&amp;icy;&amp;ncy;&amp;kcy;&amp;icy; &amp;pcy;&amp;ocy; &amp;zcy;&amp;acy;&amp;pcy;&amp;rcy;&amp;ocy;&amp;scy;&amp;ucy; &amp;gcy;&amp;iecy;&amp;ocy;&amp;rcy;&amp;gcy;&amp;icy;&amp;jcy; &amp;gcy;&amp;acy;&amp;chcy;&amp;ie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63" y="441469"/>
            <a:ext cx="4389737" cy="641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4038" y="540235"/>
            <a:ext cx="5450365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Георгий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Дмитриевич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ГАЧЕВ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FD13B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4148" name="Picture 6" descr="http://buklit.ru/covers/49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1" y="1686934"/>
            <a:ext cx="3044523" cy="445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53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D42D312-8006-28AD-708D-DF4F82BA34DB}"/>
              </a:ext>
            </a:extLst>
          </p:cNvPr>
          <p:cNvSpPr/>
          <p:nvPr/>
        </p:nvSpPr>
        <p:spPr>
          <a:xfrm>
            <a:off x="2141133" y="1556950"/>
            <a:ext cx="3910629" cy="46024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07E2809-30F9-81E0-29A7-1317AE8208E6}"/>
              </a:ext>
            </a:extLst>
          </p:cNvPr>
          <p:cNvSpPr/>
          <p:nvPr/>
        </p:nvSpPr>
        <p:spPr>
          <a:xfrm>
            <a:off x="85625" y="1556950"/>
            <a:ext cx="2882711" cy="44066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AB109D1-21EC-3159-6471-FB4882C6617E}"/>
              </a:ext>
            </a:extLst>
          </p:cNvPr>
          <p:cNvSpPr/>
          <p:nvPr/>
        </p:nvSpPr>
        <p:spPr>
          <a:xfrm>
            <a:off x="6999786" y="1556950"/>
            <a:ext cx="2789005" cy="460244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7DD794C1-ACAA-A35A-867E-94B942B4D361}"/>
              </a:ext>
            </a:extLst>
          </p:cNvPr>
          <p:cNvSpPr/>
          <p:nvPr/>
        </p:nvSpPr>
        <p:spPr>
          <a:xfrm>
            <a:off x="5292748" y="3428997"/>
            <a:ext cx="2952607" cy="1061681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ВПЕЧАТЛЕНИЯ</a:t>
            </a:r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3A1AD8BD-CD18-49BF-6027-D07605A116CD}"/>
              </a:ext>
            </a:extLst>
          </p:cNvPr>
          <p:cNvSpPr/>
          <p:nvPr/>
        </p:nvSpPr>
        <p:spPr>
          <a:xfrm>
            <a:off x="5292748" y="4901894"/>
            <a:ext cx="3293622" cy="1061681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ВЗАИМОДЕЙСТВИЯ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47287A-89A6-46B9-12BB-89B17B02D0D5}"/>
              </a:ext>
            </a:extLst>
          </p:cNvPr>
          <p:cNvSpPr/>
          <p:nvPr/>
        </p:nvSpPr>
        <p:spPr>
          <a:xfrm>
            <a:off x="196047" y="3719980"/>
            <a:ext cx="2117327" cy="1393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природный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ОБЪЕКТ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F24DBE-2E80-FD3F-807A-9D07D37AC0F5}"/>
              </a:ext>
            </a:extLst>
          </p:cNvPr>
          <p:cNvSpPr/>
          <p:nvPr/>
        </p:nvSpPr>
        <p:spPr>
          <a:xfrm rot="5400000">
            <a:off x="6971928" y="3486929"/>
            <a:ext cx="356034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4B0751F-AF8C-1C31-55C9-895E215B23D0}"/>
              </a:ext>
            </a:extLst>
          </p:cNvPr>
          <p:cNvSpPr/>
          <p:nvPr/>
        </p:nvSpPr>
        <p:spPr>
          <a:xfrm>
            <a:off x="44442" y="619794"/>
            <a:ext cx="12014639" cy="27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ОРГАНИЗАЦИОННО-ПЕДАГОГИЧЕСКОЕ И ПСИХОЛОГО-ПЕДАГОГИЧЕСКОЕ ПРОЕКТИРОВАНИЕ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0738D18-05FC-73F8-DF6B-DC56569F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36" y="3325767"/>
            <a:ext cx="2278046" cy="26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D61AA74-4311-50F8-0026-73745B48C6E9}"/>
              </a:ext>
            </a:extLst>
          </p:cNvPr>
          <p:cNvSpPr/>
          <p:nvPr/>
        </p:nvSpPr>
        <p:spPr>
          <a:xfrm>
            <a:off x="2571747" y="2163956"/>
            <a:ext cx="3098306" cy="1242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РАЗВИВАЮЩИХ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ВОЗМОЖНОСТЕЙ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5D91741-5B5D-309B-CAE3-72511EEE91AA}"/>
              </a:ext>
            </a:extLst>
          </p:cNvPr>
          <p:cNvSpPr/>
          <p:nvPr/>
        </p:nvSpPr>
        <p:spPr>
          <a:xfrm>
            <a:off x="10377996" y="1183116"/>
            <a:ext cx="1605203" cy="53112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ОТНОШЕНИЕ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3346CA-C42B-AF77-2361-3630A747518E}"/>
              </a:ext>
            </a:extLst>
          </p:cNvPr>
          <p:cNvSpPr/>
          <p:nvPr/>
        </p:nvSpPr>
        <p:spPr>
          <a:xfrm>
            <a:off x="9022990" y="2665026"/>
            <a:ext cx="1914299" cy="2457390"/>
          </a:xfrm>
          <a:prstGeom prst="rightArrow">
            <a:avLst>
              <a:gd name="adj1" fmla="val 50000"/>
              <a:gd name="adj2" fmla="val 54979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</a:t>
            </a:r>
          </a:p>
        </p:txBody>
      </p:sp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id="{C4551BFB-2909-F47C-1747-7344D3F94DAE}"/>
              </a:ext>
            </a:extLst>
          </p:cNvPr>
          <p:cNvSpPr/>
          <p:nvPr/>
        </p:nvSpPr>
        <p:spPr>
          <a:xfrm>
            <a:off x="5211198" y="2004131"/>
            <a:ext cx="3222587" cy="1061681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FD1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ДЕЯТЕЛЬНОСТЬ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9ACCE95-27B3-C4E7-9CAF-D71C863E5FC3}"/>
              </a:ext>
            </a:extLst>
          </p:cNvPr>
          <p:cNvCxnSpPr>
            <a:cxnSpLocks/>
          </p:cNvCxnSpPr>
          <p:nvPr/>
        </p:nvCxnSpPr>
        <p:spPr>
          <a:xfrm flipH="1" flipV="1">
            <a:off x="727969" y="6328012"/>
            <a:ext cx="10209320" cy="5506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6C5913E-32EF-2876-FC84-706F9E3B30CA}"/>
              </a:ext>
            </a:extLst>
          </p:cNvPr>
          <p:cNvCxnSpPr>
            <a:cxnSpLocks/>
          </p:cNvCxnSpPr>
          <p:nvPr/>
        </p:nvCxnSpPr>
        <p:spPr>
          <a:xfrm flipV="1">
            <a:off x="727969" y="4846833"/>
            <a:ext cx="0" cy="15087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ED2173B-D589-7C06-FBA7-39FC34D2E7F0}"/>
              </a:ext>
            </a:extLst>
          </p:cNvPr>
          <p:cNvCxnSpPr>
            <a:cxnSpLocks/>
          </p:cNvCxnSpPr>
          <p:nvPr/>
        </p:nvCxnSpPr>
        <p:spPr>
          <a:xfrm flipH="1" flipV="1">
            <a:off x="727969" y="1259092"/>
            <a:ext cx="10209320" cy="5506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E03A40AA-C6E6-BC62-CB71-A4A4368FC238}"/>
              </a:ext>
            </a:extLst>
          </p:cNvPr>
          <p:cNvCxnSpPr>
            <a:cxnSpLocks/>
          </p:cNvCxnSpPr>
          <p:nvPr/>
        </p:nvCxnSpPr>
        <p:spPr>
          <a:xfrm>
            <a:off x="727969" y="1231561"/>
            <a:ext cx="0" cy="14334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CD17CCBE-DE36-08A2-8CF5-CE6520B6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" y="2844575"/>
            <a:ext cx="1040695" cy="12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0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75D575-1FA4-D3D9-3F26-82A2C1DE9F30}"/>
              </a:ext>
            </a:extLst>
          </p:cNvPr>
          <p:cNvSpPr/>
          <p:nvPr/>
        </p:nvSpPr>
        <p:spPr>
          <a:xfrm>
            <a:off x="1508289" y="386498"/>
            <a:ext cx="8682086" cy="5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ПЕДАГОГИЧЕСКИЕ  ПРИНЦИПЫ  И  МЕТОДЫ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68B52B-0FC5-A711-FB0A-4A36C63BE6F7}"/>
              </a:ext>
            </a:extLst>
          </p:cNvPr>
          <p:cNvSpPr/>
          <p:nvPr/>
        </p:nvSpPr>
        <p:spPr>
          <a:xfrm>
            <a:off x="725865" y="1432873"/>
            <a:ext cx="3371666" cy="52790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8F4CAA-5D1A-43D4-AA33-41F32C67977D}"/>
              </a:ext>
            </a:extLst>
          </p:cNvPr>
          <p:cNvSpPr/>
          <p:nvPr/>
        </p:nvSpPr>
        <p:spPr>
          <a:xfrm>
            <a:off x="754146" y="2375554"/>
            <a:ext cx="3343390" cy="6268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60328D-C6AE-B3F3-5CBA-09B36C7F2731}"/>
              </a:ext>
            </a:extLst>
          </p:cNvPr>
          <p:cNvSpPr/>
          <p:nvPr/>
        </p:nvSpPr>
        <p:spPr>
          <a:xfrm>
            <a:off x="4633275" y="1432872"/>
            <a:ext cx="3296483" cy="52790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Формирование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отношений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C2A929-1B44-2598-6D28-DDDEF41A3E13}"/>
              </a:ext>
            </a:extLst>
          </p:cNvPr>
          <p:cNvSpPr/>
          <p:nvPr/>
        </p:nvSpPr>
        <p:spPr>
          <a:xfrm>
            <a:off x="8540686" y="1376310"/>
            <a:ext cx="3268622" cy="66459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E5739D-DEE0-5A21-9E67-95C2D5E0E84B}"/>
              </a:ext>
            </a:extLst>
          </p:cNvPr>
          <p:cNvSpPr/>
          <p:nvPr/>
        </p:nvSpPr>
        <p:spPr>
          <a:xfrm>
            <a:off x="4597138" y="2375552"/>
            <a:ext cx="3332620" cy="66278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2509FA-4A5D-0E60-0B9C-61CA780A0E07}"/>
              </a:ext>
            </a:extLst>
          </p:cNvPr>
          <p:cNvSpPr/>
          <p:nvPr/>
        </p:nvSpPr>
        <p:spPr>
          <a:xfrm>
            <a:off x="8568964" y="2337846"/>
            <a:ext cx="3229353" cy="700485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Принцип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активного содействия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B65ECB-6909-A0D4-32AD-3ECD18FB7680}"/>
              </a:ext>
            </a:extLst>
          </p:cNvPr>
          <p:cNvSpPr/>
          <p:nvPr/>
        </p:nvSpPr>
        <p:spPr>
          <a:xfrm>
            <a:off x="1414021" y="3629312"/>
            <a:ext cx="2337848" cy="52790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8859F6-CA8F-A8DF-4B7D-52BCB5D2022B}"/>
              </a:ext>
            </a:extLst>
          </p:cNvPr>
          <p:cNvSpPr/>
          <p:nvPr/>
        </p:nvSpPr>
        <p:spPr>
          <a:xfrm>
            <a:off x="1414021" y="4534291"/>
            <a:ext cx="2337848" cy="52790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E49CD1-03FF-839A-0713-63555011675B}"/>
              </a:ext>
            </a:extLst>
          </p:cNvPr>
          <p:cNvSpPr/>
          <p:nvPr/>
        </p:nvSpPr>
        <p:spPr>
          <a:xfrm>
            <a:off x="1385740" y="5425127"/>
            <a:ext cx="2337848" cy="66458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1AC4B4-DF0D-6031-472E-53A98FF8B5E7}"/>
              </a:ext>
            </a:extLst>
          </p:cNvPr>
          <p:cNvSpPr/>
          <p:nvPr/>
        </p:nvSpPr>
        <p:spPr>
          <a:xfrm>
            <a:off x="5257013" y="3572757"/>
            <a:ext cx="2337848" cy="52790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25B441-6122-34BD-ACAA-DD9F907322CD}"/>
              </a:ext>
            </a:extLst>
          </p:cNvPr>
          <p:cNvSpPr/>
          <p:nvPr/>
        </p:nvSpPr>
        <p:spPr>
          <a:xfrm>
            <a:off x="5257012" y="4515435"/>
            <a:ext cx="2337848" cy="52790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эмпатии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BFC986-796C-E612-0A98-AA6D2AAA01D6}"/>
              </a:ext>
            </a:extLst>
          </p:cNvPr>
          <p:cNvSpPr/>
          <p:nvPr/>
        </p:nvSpPr>
        <p:spPr>
          <a:xfrm>
            <a:off x="5282153" y="5401560"/>
            <a:ext cx="2337848" cy="52790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рефлексии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FBCB91A-AD6B-1CAB-6E12-B1E4B912477A}"/>
              </a:ext>
            </a:extLst>
          </p:cNvPr>
          <p:cNvSpPr/>
          <p:nvPr/>
        </p:nvSpPr>
        <p:spPr>
          <a:xfrm>
            <a:off x="9172278" y="3629318"/>
            <a:ext cx="2441263" cy="52790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ожидания события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7CC8B0C-1B42-7E0F-93AD-6463A1B14A8C}"/>
              </a:ext>
            </a:extLst>
          </p:cNvPr>
          <p:cNvSpPr/>
          <p:nvPr/>
        </p:nvSpPr>
        <p:spPr>
          <a:xfrm>
            <a:off x="9169134" y="4524858"/>
            <a:ext cx="2441261" cy="52790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ритуализации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0C340A-5B9C-3906-A0E2-D07896EAC25F}"/>
              </a:ext>
            </a:extLst>
          </p:cNvPr>
          <p:cNvSpPr/>
          <p:nvPr/>
        </p:nvSpPr>
        <p:spPr>
          <a:xfrm>
            <a:off x="9172278" y="5434550"/>
            <a:ext cx="2438115" cy="52790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актуальной заботы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47ABD72-49F7-BD1A-7FD9-34A9DFDC1BB9}"/>
              </a:ext>
            </a:extLst>
          </p:cNvPr>
          <p:cNvCxnSpPr>
            <a:cxnSpLocks/>
          </p:cNvCxnSpPr>
          <p:nvPr/>
        </p:nvCxnSpPr>
        <p:spPr>
          <a:xfrm flipH="1">
            <a:off x="955252" y="3002426"/>
            <a:ext cx="43441" cy="2754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109F34D-B87B-6CB2-9524-326FA382F45D}"/>
              </a:ext>
            </a:extLst>
          </p:cNvPr>
          <p:cNvCxnSpPr>
            <a:cxnSpLocks/>
          </p:cNvCxnSpPr>
          <p:nvPr/>
        </p:nvCxnSpPr>
        <p:spPr>
          <a:xfrm>
            <a:off x="4826524" y="3038332"/>
            <a:ext cx="0" cy="26601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B544217-55BC-6C6B-18A8-E211F6B6B056}"/>
              </a:ext>
            </a:extLst>
          </p:cNvPr>
          <p:cNvCxnSpPr>
            <a:cxnSpLocks/>
          </p:cNvCxnSpPr>
          <p:nvPr/>
        </p:nvCxnSpPr>
        <p:spPr>
          <a:xfrm>
            <a:off x="8738648" y="3038331"/>
            <a:ext cx="0" cy="2627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D42417-6D58-E786-CEA3-3E7B54A9497B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955252" y="5757421"/>
            <a:ext cx="430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ADFCE3E-F2C7-DEAA-285F-5B28EAEC6D7E}"/>
              </a:ext>
            </a:extLst>
          </p:cNvPr>
          <p:cNvCxnSpPr>
            <a:cxnSpLocks/>
          </p:cNvCxnSpPr>
          <p:nvPr/>
        </p:nvCxnSpPr>
        <p:spPr>
          <a:xfrm>
            <a:off x="983533" y="4798240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905D825-E0AE-3A59-071D-DCF7C1691BD6}"/>
              </a:ext>
            </a:extLst>
          </p:cNvPr>
          <p:cNvCxnSpPr>
            <a:cxnSpLocks/>
          </p:cNvCxnSpPr>
          <p:nvPr/>
        </p:nvCxnSpPr>
        <p:spPr>
          <a:xfrm>
            <a:off x="983533" y="3893263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E5A56A5-21C5-EADC-44A4-9F09EAB82B8F}"/>
              </a:ext>
            </a:extLst>
          </p:cNvPr>
          <p:cNvCxnSpPr>
            <a:cxnSpLocks/>
          </p:cNvCxnSpPr>
          <p:nvPr/>
        </p:nvCxnSpPr>
        <p:spPr>
          <a:xfrm>
            <a:off x="4840667" y="3836703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506375-72E3-845E-3D6A-DD042D133498}"/>
              </a:ext>
            </a:extLst>
          </p:cNvPr>
          <p:cNvCxnSpPr>
            <a:cxnSpLocks/>
          </p:cNvCxnSpPr>
          <p:nvPr/>
        </p:nvCxnSpPr>
        <p:spPr>
          <a:xfrm>
            <a:off x="4826524" y="4788810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F78B88D-4165-CC51-FCAF-6C416F30EC20}"/>
              </a:ext>
            </a:extLst>
          </p:cNvPr>
          <p:cNvCxnSpPr>
            <a:cxnSpLocks/>
          </p:cNvCxnSpPr>
          <p:nvPr/>
        </p:nvCxnSpPr>
        <p:spPr>
          <a:xfrm>
            <a:off x="4839095" y="5689073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840244E-A9BC-FE3E-B7F1-3988812CD1E0}"/>
              </a:ext>
            </a:extLst>
          </p:cNvPr>
          <p:cNvCxnSpPr>
            <a:cxnSpLocks/>
          </p:cNvCxnSpPr>
          <p:nvPr/>
        </p:nvCxnSpPr>
        <p:spPr>
          <a:xfrm>
            <a:off x="8741791" y="3893263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52064EF-16E1-E265-1D57-E4FB707E3B41}"/>
              </a:ext>
            </a:extLst>
          </p:cNvPr>
          <p:cNvCxnSpPr>
            <a:cxnSpLocks/>
          </p:cNvCxnSpPr>
          <p:nvPr/>
        </p:nvCxnSpPr>
        <p:spPr>
          <a:xfrm>
            <a:off x="8741791" y="4788809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8E5276F-7960-BE60-9463-BA840C4481CB}"/>
              </a:ext>
            </a:extLst>
          </p:cNvPr>
          <p:cNvCxnSpPr>
            <a:cxnSpLocks/>
          </p:cNvCxnSpPr>
          <p:nvPr/>
        </p:nvCxnSpPr>
        <p:spPr>
          <a:xfrm>
            <a:off x="8741791" y="5665506"/>
            <a:ext cx="4304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8FAEA304-E312-C3C6-CAA2-4870104B344B}"/>
              </a:ext>
            </a:extLst>
          </p:cNvPr>
          <p:cNvCxnSpPr>
            <a:cxnSpLocks/>
          </p:cNvCxnSpPr>
          <p:nvPr/>
        </p:nvCxnSpPr>
        <p:spPr>
          <a:xfrm>
            <a:off x="2367042" y="1972556"/>
            <a:ext cx="0" cy="414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643B0C2-7715-1C86-47F0-0E41D515953D}"/>
              </a:ext>
            </a:extLst>
          </p:cNvPr>
          <p:cNvCxnSpPr>
            <a:cxnSpLocks/>
          </p:cNvCxnSpPr>
          <p:nvPr/>
        </p:nvCxnSpPr>
        <p:spPr>
          <a:xfrm>
            <a:off x="6235602" y="1960773"/>
            <a:ext cx="0" cy="414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8AAD0B0-EA21-B7BC-9C46-4DCB79D870EE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10174997" y="2040902"/>
            <a:ext cx="8644" cy="296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874D152-FF9F-52F3-A2C7-C79C524EABEB}"/>
              </a:ext>
            </a:extLst>
          </p:cNvPr>
          <p:cNvSpPr txBox="1"/>
          <p:nvPr/>
        </p:nvSpPr>
        <p:spPr>
          <a:xfrm>
            <a:off x="725865" y="1555426"/>
            <a:ext cx="32428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Развитие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представлений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о мире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C1E0EF-0CFB-D872-139D-A6C924988285}"/>
              </a:ext>
            </a:extLst>
          </p:cNvPr>
          <p:cNvSpPr txBox="1"/>
          <p:nvPr/>
        </p:nvSpPr>
        <p:spPr>
          <a:xfrm>
            <a:off x="8510834" y="1464384"/>
            <a:ext cx="325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Формирование  индивидуальных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стратегий и компетенций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347257D-CF84-1EDF-28AA-99EACF10BD0B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097531" y="1696823"/>
            <a:ext cx="53574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7F16CD1-EDB5-CA75-34CF-2EE32D381F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929758" y="1696823"/>
            <a:ext cx="610928" cy="117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7D63A7DC-3D50-0656-1845-7FBE48D69BAA}"/>
              </a:ext>
            </a:extLst>
          </p:cNvPr>
          <p:cNvSpPr/>
          <p:nvPr/>
        </p:nvSpPr>
        <p:spPr>
          <a:xfrm rot="16200000">
            <a:off x="-492019" y="4643231"/>
            <a:ext cx="2337845" cy="196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 е т о д ы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BBFB8FC-DEE9-78D2-5F3E-B1E2D84165CF}"/>
              </a:ext>
            </a:extLst>
          </p:cNvPr>
          <p:cNvSpPr/>
          <p:nvPr/>
        </p:nvSpPr>
        <p:spPr>
          <a:xfrm rot="16200000">
            <a:off x="3429788" y="4709207"/>
            <a:ext cx="2337845" cy="196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 е т о д ы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7113B35-8B5F-CE85-0AB9-1EE794291C23}"/>
              </a:ext>
            </a:extLst>
          </p:cNvPr>
          <p:cNvSpPr/>
          <p:nvPr/>
        </p:nvSpPr>
        <p:spPr>
          <a:xfrm rot="16200000">
            <a:off x="7341912" y="4699791"/>
            <a:ext cx="2337845" cy="196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 е т о д 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08FEA9-8EAB-92F8-8D9E-F29B20568248}"/>
              </a:ext>
            </a:extLst>
          </p:cNvPr>
          <p:cNvSpPr txBox="1"/>
          <p:nvPr/>
        </p:nvSpPr>
        <p:spPr>
          <a:xfrm>
            <a:off x="725865" y="2387335"/>
            <a:ext cx="3371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Принцип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формирования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мыслеобразов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75D5AD-9A7A-C27B-0529-9BC34DA3FD46}"/>
              </a:ext>
            </a:extLst>
          </p:cNvPr>
          <p:cNvSpPr txBox="1"/>
          <p:nvPr/>
        </p:nvSpPr>
        <p:spPr>
          <a:xfrm>
            <a:off x="1709927" y="3708596"/>
            <a:ext cx="1862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лабилизации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5BDB43-ED9A-9E56-C903-E8EE811A0CD5}"/>
              </a:ext>
            </a:extLst>
          </p:cNvPr>
          <p:cNvSpPr txBox="1"/>
          <p:nvPr/>
        </p:nvSpPr>
        <p:spPr>
          <a:xfrm>
            <a:off x="1791077" y="4594719"/>
            <a:ext cx="1781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ассоциаций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BC7E42C-C51A-DB8A-E483-879D10C70393}"/>
              </a:ext>
            </a:extLst>
          </p:cNvPr>
          <p:cNvSpPr txBox="1"/>
          <p:nvPr/>
        </p:nvSpPr>
        <p:spPr>
          <a:xfrm>
            <a:off x="1392022" y="5438281"/>
            <a:ext cx="2315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художественной репрезентации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6430EC-30AE-21CF-50F1-7F1DEDA650F3}"/>
              </a:ext>
            </a:extLst>
          </p:cNvPr>
          <p:cNvSpPr txBox="1"/>
          <p:nvPr/>
        </p:nvSpPr>
        <p:spPr>
          <a:xfrm>
            <a:off x="4497293" y="2408221"/>
            <a:ext cx="3577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Принцип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партнерских взаимодействий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93E294-C73A-1A77-3C58-6609972FF954}"/>
              </a:ext>
            </a:extLst>
          </p:cNvPr>
          <p:cNvSpPr txBox="1"/>
          <p:nvPr/>
        </p:nvSpPr>
        <p:spPr>
          <a:xfrm>
            <a:off x="5253871" y="3642111"/>
            <a:ext cx="2340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идентификации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03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3462-114E-2034-FD35-6B63E952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82" y="153010"/>
            <a:ext cx="10972800" cy="11398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КАРТИНЫ МИРА ПОСЛЕ ЭФФЕКТИВНОЙ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ЭКОЛОГО-ПЕДАГОГИЧЕСКОЙ ДЕЯТЕЛЬНОСТИ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DE339CFC-CDD9-BC19-0B0B-D972E971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82" y="1695454"/>
            <a:ext cx="9753043" cy="49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7F050B-4F0A-9D4E-BDE6-CC8B34BCB8C9}"/>
              </a:ext>
            </a:extLst>
          </p:cNvPr>
          <p:cNvSpPr/>
          <p:nvPr/>
        </p:nvSpPr>
        <p:spPr>
          <a:xfrm>
            <a:off x="0" y="0"/>
            <a:ext cx="46201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972BB2-5E6B-C1CA-77B8-ABAEA5CA003C}"/>
              </a:ext>
            </a:extLst>
          </p:cNvPr>
          <p:cNvSpPr/>
          <p:nvPr/>
        </p:nvSpPr>
        <p:spPr>
          <a:xfrm>
            <a:off x="-1" y="-1"/>
            <a:ext cx="12192001" cy="306023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74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p.userapi.com/c852016/v852016632/1bd96/PGwFQmbZ2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7" y="5166393"/>
            <a:ext cx="2012854" cy="16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"/>
          <a:stretch/>
        </p:blipFill>
        <p:spPr>
          <a:xfrm>
            <a:off x="7046413" y="2171109"/>
            <a:ext cx="5145588" cy="471524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742">
            <a:off x="8862923" y="1072266"/>
            <a:ext cx="1744096" cy="24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4" r="3964"/>
          <a:stretch/>
        </p:blipFill>
        <p:spPr bwMode="auto">
          <a:xfrm flipH="1">
            <a:off x="-11685" y="352721"/>
            <a:ext cx="275271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98" y="4876449"/>
            <a:ext cx="2713950" cy="196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677">
            <a:off x="6466614" y="1607621"/>
            <a:ext cx="1167953" cy="16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22" y="2436053"/>
            <a:ext cx="1181245" cy="14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8861">
            <a:off x="4909524" y="2445529"/>
            <a:ext cx="2098167" cy="20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98" y="3607450"/>
            <a:ext cx="1684859" cy="181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 descr="http://pskovlib.ru/images2/Untitled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183">
            <a:off x="5927546" y="4193169"/>
            <a:ext cx="1130153" cy="15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5138">
            <a:off x="7741093" y="1346928"/>
            <a:ext cx="1101154" cy="17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http://www.rgub.ru/searchcat/covers/BOOK-18131-larg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392">
            <a:off x="6527965" y="2821447"/>
            <a:ext cx="1257939" cy="18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664">
            <a:off x="3075440" y="686144"/>
            <a:ext cx="1855220" cy="170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4" descr="C:\Users\Витольд\Downloads\Korcha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45" y="4254625"/>
            <a:ext cx="1175798" cy="156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синицына греханкина захлебный ясвин программа заповедники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039">
            <a:off x="4845635" y="1222275"/>
            <a:ext cx="1154002" cy="15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070" y="333076"/>
            <a:ext cx="6204354" cy="86259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vitalber@yandex.ru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5" descr="Татур Юрий Геннадьевич Род фамилии Татур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08" y="2463167"/>
            <a:ext cx="1090084" cy="15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67">
            <a:off x="7741822" y="2558748"/>
            <a:ext cx="1517161" cy="21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6C8677-774F-3B5D-99B9-E4B39F55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057">
            <a:off x="6547647" y="4808680"/>
            <a:ext cx="1227756" cy="18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117" y="1844824"/>
            <a:ext cx="7546205" cy="3168352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Памяти   моего  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</a:rPr>
              <a:t>Учителя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ветерана  Великой  Отечественной  Войны,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заведующего кафедрой ботаники  и методики преподавания биологии 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Даугавпилсского педагогического института,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доктора  педагогических  наук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профессора</a:t>
            </a:r>
            <a:br>
              <a:rPr lang="ru-RU" sz="31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Леонида Францевича  КЕЙРАНА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15" y="1731842"/>
            <a:ext cx="3438712" cy="339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5373217"/>
            <a:ext cx="14938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75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0B4431-4EF9-B415-DE39-5CED4F6ABA93}"/>
              </a:ext>
            </a:extLst>
          </p:cNvPr>
          <p:cNvSpPr txBox="1"/>
          <p:nvPr/>
        </p:nvSpPr>
        <p:spPr>
          <a:xfrm>
            <a:off x="6737684" y="413886"/>
            <a:ext cx="5096087" cy="6054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marR="0" lvl="0" indent="4495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"Экологическая культура предполагает такой способ жизнеобеспечения, при котором общество системой духовных ценностей, этических принципов, экономических механизмов, правовых норм и социальных институтов формирует потребности и способы их реализации, которые не создают угрозы жизни на Земле" </a:t>
            </a:r>
          </a:p>
          <a:p>
            <a:pPr marL="449580" marR="0" lvl="0" indent="4495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(Московская международная декларация об экологической культуре. Москва. 7 мая 1998 г.).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73F1F8-C187-CB2E-DEAD-F912AF9B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" y="282464"/>
            <a:ext cx="6575535" cy="65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44BE33-05E3-9F6E-8BEA-B175B4FECE37}"/>
              </a:ext>
            </a:extLst>
          </p:cNvPr>
          <p:cNvSpPr/>
          <p:nvPr/>
        </p:nvSpPr>
        <p:spPr>
          <a:xfrm>
            <a:off x="0" y="0"/>
            <a:ext cx="12192000" cy="2806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61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9589D2-4180-3452-2D26-D60B71C8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" y="1058985"/>
            <a:ext cx="8710862" cy="57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20B8C-165E-C6C1-3010-B953229BDECF}"/>
              </a:ext>
            </a:extLst>
          </p:cNvPr>
          <p:cNvSpPr txBox="1"/>
          <p:nvPr/>
        </p:nvSpPr>
        <p:spPr>
          <a:xfrm>
            <a:off x="8085221" y="2610585"/>
            <a:ext cx="3559743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Именно в этом смысле, как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"связанный с природой"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0" marR="0" lvl="0" indent="44958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слово "экологический" воспринимается большинством </a:t>
            </a:r>
          </a:p>
          <a:p>
            <a:pPr marL="0" marR="0" lvl="0" indent="44958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наших соотечественников.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425AE-D29F-538E-7779-8EC4816CB9AA}"/>
              </a:ext>
            </a:extLst>
          </p:cNvPr>
          <p:cNvSpPr txBox="1"/>
          <p:nvPr/>
        </p:nvSpPr>
        <p:spPr>
          <a:xfrm>
            <a:off x="0" y="493778"/>
            <a:ext cx="1219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Термин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«экологический»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чаще всего понимается как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связанный с окружающей средой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1BF80-EAB4-377E-AA65-99F307C6E195}"/>
              </a:ext>
            </a:extLst>
          </p:cNvPr>
          <p:cNvSpPr txBox="1"/>
          <p:nvPr/>
        </p:nvSpPr>
        <p:spPr>
          <a:xfrm>
            <a:off x="7794860" y="1195407"/>
            <a:ext cx="3850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Имеется в виду, прежде всего,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природная среда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B9BC93-95E5-5B8B-7576-E7AE245D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09F95-933D-6FE7-B915-50D503AC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2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49299-474A-B8EC-8342-CC8087136E70}"/>
              </a:ext>
            </a:extLst>
          </p:cNvPr>
          <p:cNvSpPr txBox="1"/>
          <p:nvPr/>
        </p:nvSpPr>
        <p:spPr>
          <a:xfrm>
            <a:off x="8009449" y="3891023"/>
            <a:ext cx="3611837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 соответствующего уровня культуры люди могут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обладать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необходимыми знаниями, но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владеть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1554E-6785-3E78-AF19-D09B5991D467}"/>
              </a:ext>
            </a:extLst>
          </p:cNvPr>
          <p:cNvSpPr txBox="1"/>
          <p:nvPr/>
        </p:nvSpPr>
        <p:spPr>
          <a:xfrm>
            <a:off x="7872358" y="1932827"/>
            <a:ext cx="4268144" cy="1743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Другое, распространенное сегодня, значение этого слова связано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обозначением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сферы духовной жизни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то есть с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сознанием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людей.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E162B-AC75-8F97-285B-A8299EE4503E}"/>
              </a:ext>
            </a:extLst>
          </p:cNvPr>
          <p:cNvSpPr txBox="1"/>
          <p:nvPr/>
        </p:nvSpPr>
        <p:spPr>
          <a:xfrm>
            <a:off x="207959" y="5686447"/>
            <a:ext cx="1177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Экологическая культура человека включает его экологическое сознание и экологическое поведение.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D1171-965A-1AB6-72C9-E9F4DD8773A5}"/>
              </a:ext>
            </a:extLst>
          </p:cNvPr>
          <p:cNvSpPr txBox="1"/>
          <p:nvPr/>
        </p:nvSpPr>
        <p:spPr>
          <a:xfrm>
            <a:off x="66331" y="1870408"/>
            <a:ext cx="4435491" cy="174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Слово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44958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первоначально означало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возделывание, ведение хозяйства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т.е. связывалось с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поведением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юдей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424439-736D-AEB8-ACC6-58C232552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31801" r="15857" b="16958"/>
          <a:stretch/>
        </p:blipFill>
        <p:spPr bwMode="auto">
          <a:xfrm>
            <a:off x="4643450" y="3753821"/>
            <a:ext cx="3129219" cy="17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96C82AE4-00CC-B812-08A5-9124787D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11" y="573490"/>
            <a:ext cx="3171158" cy="30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BFBE51-8A4B-9F34-E377-D5E6BE34C113}"/>
              </a:ext>
            </a:extLst>
          </p:cNvPr>
          <p:cNvSpPr txBox="1"/>
          <p:nvPr/>
        </p:nvSpPr>
        <p:spPr>
          <a:xfrm>
            <a:off x="180214" y="3839788"/>
            <a:ext cx="434935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Экологическая культура – </a:t>
            </a:r>
          </a:p>
          <a:p>
            <a:pPr marL="0" marR="0" lvl="0" indent="44958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способность людей пользоваться своими экологическими знаниями и умениями в практической деятельности.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53E8A0-0125-448C-5C8B-982507D45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9" b="13831"/>
          <a:stretch/>
        </p:blipFill>
        <p:spPr bwMode="auto">
          <a:xfrm>
            <a:off x="1018538" y="802221"/>
            <a:ext cx="267270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B8AB7E-736A-9852-25D7-43E61394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73" y="621241"/>
            <a:ext cx="2742203" cy="10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0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03C559-B1B6-921F-4AA0-70F299884EEC}"/>
              </a:ext>
            </a:extLst>
          </p:cNvPr>
          <p:cNvSpPr txBox="1"/>
          <p:nvPr/>
        </p:nvSpPr>
        <p:spPr>
          <a:xfrm>
            <a:off x="895148" y="4203532"/>
            <a:ext cx="10549289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экологическим сознанием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понимается совокупность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экологических и природоохранных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представлений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мировоззренческих позиций 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природе,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целей и стратегий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практической деятельности, направленной на природные объекты.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4F67B73-9F35-B7AE-8063-47F66E7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" y="468285"/>
            <a:ext cx="6593307" cy="37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29AE0-1B48-8714-F20A-0CEA9E97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92315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2AF3316-D759-DB84-B358-7E0CD6B5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59" y="468285"/>
            <a:ext cx="5598693" cy="37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9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2BE03-3E78-ABB9-2CCE-46F5C4FC33EC}"/>
              </a:ext>
            </a:extLst>
          </p:cNvPr>
          <p:cNvSpPr txBox="1"/>
          <p:nvPr/>
        </p:nvSpPr>
        <p:spPr>
          <a:xfrm>
            <a:off x="3781846" y="1088117"/>
            <a:ext cx="4775234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Экологическое поведение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проэкологичное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поведение) понимается как совокупность конкретных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действий и поступков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людей, непосредственно или опосредованно связанных с воздействием на природное окружение,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природных ресурсов. </a:t>
            </a:r>
          </a:p>
          <a:p>
            <a:pPr marL="0" marR="0" lvl="0" indent="4495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495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Экологическое поведение человека определяется уровнем его экологического сознания и освоенными практическими умениями в области природопользования.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012D7C-222C-516C-2676-F7783F72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2315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25B53D4-7E0A-8CF2-27C2-6D404AF80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29"/>
          <a:stretch/>
        </p:blipFill>
        <p:spPr bwMode="auto">
          <a:xfrm>
            <a:off x="8642986" y="860205"/>
            <a:ext cx="3549014" cy="52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F7818C6-5D29-A320-D90C-010D5300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205"/>
            <a:ext cx="3634922" cy="54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2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29452" y="923279"/>
            <a:ext cx="6622742" cy="6840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Ян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Амос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КОМЕНСКИЙ	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	    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 книги «Великая дидактика», 1657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01810" y="2053962"/>
            <a:ext cx="6383044" cy="397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Педагогический принцип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природосообразности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 задумал найти непоколебимое основание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науки о преподавании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вот, после многих трудов,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 нашел их из непреложных законов природы, которые и положены в обоснование мною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моей Великой Дидактики…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Человек - часть природы.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Следовательно, он и его развитие подчиняются ее универсальным законам…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8788" name="Picture 2" descr="http://czechfolks.com/plus/wp-content/uploads/2011/05/Obr.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2" y="923279"/>
            <a:ext cx="4685828" cy="53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80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2188" y="1879848"/>
            <a:ext cx="6248400" cy="4941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сотворили Школу так, как повелел им дьявол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Ребёнок любит природу,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поэтому его замкнули в четырёх стенах.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 не может сидеть без движения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его принудили к неподвижности.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 любит работать руками,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его стали обучать теориям и идеям.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 любит говорить – ему приказали молчать.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 стремится понять – ему велели учить наизусть.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 хотел бы сам искать знания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ему их дают в готовом виде.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тогда дети научились тому,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чему никогда бы не научились в других условиях.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Они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научились лгать и притворяться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9653" y="908720"/>
            <a:ext cx="6248399" cy="53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Адольф ФЕРЬЕ,  швейцарский педагог.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Brève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initiation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à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l'éducation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nouvelle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1950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9812" name="Picture 3" descr="&amp;Dcy;&amp;ncy;&amp;iecy;&amp;vcy;&amp;ncy;&amp;icy;&amp;kcy; &amp;lcy;&amp;yucy;&amp;bcy;&amp;icy;&amp;tcy;&amp;iecy;&amp;lcy;&amp;yacy; &amp;scy;&amp;tcy;&amp;acy;&amp;rcy;&amp;icy;&amp;ncy;&amp;y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5078027" cy="64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0591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723</Words>
  <Application>Microsoft Office PowerPoint</Application>
  <PresentationFormat>Широкоэкранный</PresentationFormat>
  <Paragraphs>161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Garamond</vt:lpstr>
      <vt:lpstr>Times New Roman</vt:lpstr>
      <vt:lpstr>Verdana</vt:lpstr>
      <vt:lpstr>Wingdings</vt:lpstr>
      <vt:lpstr>Тема Office</vt:lpstr>
      <vt:lpstr>Ясность</vt:lpstr>
      <vt:lpstr>1_Оформление по умолчанию</vt:lpstr>
      <vt:lpstr>3_Ясность</vt:lpstr>
      <vt:lpstr>2_Оформление по умолчанию</vt:lpstr>
      <vt:lpstr>1_Уровень</vt:lpstr>
      <vt:lpstr>1_Ясность</vt:lpstr>
      <vt:lpstr>Презентация PowerPoint</vt:lpstr>
      <vt:lpstr>Памяти   моего   Учителя, ветерана  Великой  Отечественной  Войны, заведующего кафедрой ботаники  и методики преподавания биологии  Даугавпилсского педагогического института,  доктора  педагогических  наук,  профессора Леонида Францевича  КЕЙРАНА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КАРТИНЫ МИРА ПОСЛЕ ЭФФЕКТИВНОЙ  ЭКОЛОГО-ПЕДАГОГИЧЕСКОЙ ДЕЯТЕЛЬНОСТИ</vt:lpstr>
      <vt:lpstr>vitalber@yandex.ru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Ясвин Витольд Альбертович</dc:creator>
  <cp:lastModifiedBy>Ясвин Витольд Альбертович</cp:lastModifiedBy>
  <cp:revision>2</cp:revision>
  <dcterms:created xsi:type="dcterms:W3CDTF">2023-10-18T19:18:57Z</dcterms:created>
  <dcterms:modified xsi:type="dcterms:W3CDTF">2023-10-18T19:43:50Z</dcterms:modified>
</cp:coreProperties>
</file>