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98" r:id="rId3"/>
    <p:sldId id="448" r:id="rId4"/>
    <p:sldId id="452" r:id="rId5"/>
    <p:sldId id="453" r:id="rId6"/>
    <p:sldId id="456" r:id="rId7"/>
    <p:sldId id="454" r:id="rId8"/>
    <p:sldId id="455" r:id="rId9"/>
    <p:sldId id="419" r:id="rId10"/>
    <p:sldId id="420" r:id="rId11"/>
    <p:sldId id="426" r:id="rId12"/>
    <p:sldId id="439" r:id="rId13"/>
    <p:sldId id="440" r:id="rId14"/>
    <p:sldId id="441" r:id="rId15"/>
    <p:sldId id="465" r:id="rId16"/>
    <p:sldId id="399" r:id="rId17"/>
    <p:sldId id="428" r:id="rId18"/>
    <p:sldId id="425" r:id="rId19"/>
    <p:sldId id="433" r:id="rId20"/>
    <p:sldId id="434" r:id="rId21"/>
    <p:sldId id="405" r:id="rId22"/>
    <p:sldId id="406" r:id="rId23"/>
    <p:sldId id="407" r:id="rId24"/>
    <p:sldId id="442" r:id="rId25"/>
    <p:sldId id="373" r:id="rId26"/>
    <p:sldId id="443" r:id="rId27"/>
    <p:sldId id="444" r:id="rId28"/>
    <p:sldId id="446" r:id="rId29"/>
    <p:sldId id="447" r:id="rId30"/>
    <p:sldId id="449" r:id="rId31"/>
    <p:sldId id="450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798" y="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82666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1224E2-5144-4F48-BD0F-0E297744B9D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3313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3357563"/>
            <a:ext cx="6659563" cy="10795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563" y="4029075"/>
            <a:ext cx="6400800" cy="409575"/>
          </a:xfrm>
        </p:spPr>
        <p:txBody>
          <a:bodyPr/>
          <a:lstStyle>
            <a:lvl1pPr marL="0" indent="0">
              <a:buFontTx/>
              <a:buNone/>
              <a:defRPr sz="2000" b="1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3141663"/>
            <a:ext cx="7772400" cy="1109662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344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3075" y="2349500"/>
            <a:ext cx="1925638" cy="43195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42988" y="2349500"/>
            <a:ext cx="5627687" cy="43195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860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635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802124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2988" y="2997200"/>
            <a:ext cx="3744912" cy="3671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40300" y="2997200"/>
            <a:ext cx="3746500" cy="3671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9710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457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79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1384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63249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81142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4900" y="2349500"/>
            <a:ext cx="7643813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5805488"/>
            <a:ext cx="9144000" cy="1052512"/>
          </a:xfrm>
          <a:prstGeom prst="rect">
            <a:avLst/>
          </a:prstGeom>
          <a:gradFill rotWithShape="1">
            <a:gsLst>
              <a:gs pos="0">
                <a:schemeClr val="folHlink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2997200"/>
            <a:ext cx="7643812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video/@rosacademobr?z=video-207062648_456239321/club207062648/pl_-207062648_-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bygaga.com.ua/pictures/interesnoe-v-seti/21880-priroda-pobezhdaet-civilizaciyu-10-foto.html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XxWRVhXmc8%20%20%20%20%20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g.ru/nauka/2023-02-07/13_8654_culture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5393/j5.art.2022.763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212976"/>
            <a:ext cx="6588224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 sz="1600" b="1" dirty="0" smtClean="0">
              <a:solidFill>
                <a:srgbClr val="FF0000"/>
              </a:solidFill>
              <a:latin typeface="Tahoma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33388" y="3963988"/>
            <a:ext cx="3706812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b="1" dirty="0" smtClean="0"/>
          </a:p>
          <a:p>
            <a:pPr>
              <a:spcBef>
                <a:spcPct val="20000"/>
              </a:spcBef>
            </a:pPr>
            <a:endParaRPr lang="ru-RU" b="1" dirty="0" smtClean="0"/>
          </a:p>
          <a:p>
            <a:pPr>
              <a:spcBef>
                <a:spcPct val="20000"/>
              </a:spcBef>
            </a:pPr>
            <a:endParaRPr lang="ru-RU" b="1" dirty="0" smtClean="0"/>
          </a:p>
          <a:p>
            <a:pPr>
              <a:spcBef>
                <a:spcPct val="20000"/>
              </a:spcBef>
            </a:pPr>
            <a:endParaRPr lang="ru-RU" b="1" dirty="0" smtClean="0"/>
          </a:p>
          <a:p>
            <a:pPr>
              <a:spcBef>
                <a:spcPct val="20000"/>
              </a:spcBef>
            </a:pPr>
            <a:endParaRPr lang="ru-RU" b="1" dirty="0" smtClean="0"/>
          </a:p>
          <a:p>
            <a:pPr>
              <a:spcBef>
                <a:spcPct val="20000"/>
              </a:spcBef>
            </a:pPr>
            <a:endParaRPr lang="ru-RU" b="1" dirty="0" smtClean="0"/>
          </a:p>
          <a:p>
            <a:pPr>
              <a:spcBef>
                <a:spcPct val="20000"/>
              </a:spcBef>
            </a:pPr>
            <a:endParaRPr lang="ru-RU" b="1" dirty="0" smtClean="0"/>
          </a:p>
          <a:p>
            <a:pPr>
              <a:spcBef>
                <a:spcPct val="20000"/>
              </a:spcBef>
            </a:pPr>
            <a:endParaRPr lang="ru-RU" b="1" dirty="0" smtClean="0"/>
          </a:p>
          <a:p>
            <a:pPr>
              <a:spcBef>
                <a:spcPct val="20000"/>
              </a:spcBef>
            </a:pPr>
            <a:endParaRPr lang="ru-RU" b="1" dirty="0" smtClean="0"/>
          </a:p>
          <a:p>
            <a:pPr>
              <a:spcBef>
                <a:spcPct val="20000"/>
              </a:spcBef>
            </a:pPr>
            <a:r>
              <a:rPr lang="ru-RU" b="1" dirty="0" smtClean="0"/>
              <a:t>2004 </a:t>
            </a:r>
            <a:r>
              <a:rPr lang="ru-RU" b="1" dirty="0"/>
              <a:t>C</a:t>
            </a:r>
            <a:r>
              <a:rPr lang="en-US" b="1" dirty="0"/>
              <a:t>o</a:t>
            </a:r>
            <a:r>
              <a:rPr lang="ru-RU" b="1" dirty="0" err="1"/>
              <a:t>mpany</a:t>
            </a:r>
            <a:r>
              <a:rPr lang="ru-RU" b="1" dirty="0"/>
              <a:t> </a:t>
            </a:r>
            <a:r>
              <a:rPr lang="ru-RU" b="1" dirty="0" err="1"/>
              <a:t>name</a:t>
            </a:r>
            <a:endParaRPr lang="uk-UA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356991"/>
            <a:ext cx="6858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ahoma" charset="0"/>
              </a:rPr>
              <a:t>От экологической культуры к экологической грамотности и обратно к </a:t>
            </a:r>
            <a:r>
              <a:rPr lang="ru-RU" b="1" smtClean="0">
                <a:solidFill>
                  <a:srgbClr val="0070C0"/>
                </a:solidFill>
                <a:latin typeface="Tahoma" charset="0"/>
              </a:rPr>
              <a:t>экологической культуре…                                                                                                          </a:t>
            </a:r>
            <a:endParaRPr lang="ru-RU" b="1" dirty="0" smtClean="0">
              <a:solidFill>
                <a:srgbClr val="0070C0"/>
              </a:solidFill>
              <a:latin typeface="Tahoma" charset="0"/>
            </a:endParaRPr>
          </a:p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Tahoma" charset="0"/>
              </a:rPr>
              <a:t>Алексеев С.В. ,д.п.н., профессор,</a:t>
            </a:r>
          </a:p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Tahoma" charset="0"/>
              </a:rPr>
              <a:t> СПб АППО                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ahoma" charset="0"/>
              </a:rPr>
              <a:t>                                                                         </a:t>
            </a:r>
            <a:endParaRPr lang="uk-UA" sz="1400" b="1" dirty="0">
              <a:solidFill>
                <a:srgbClr val="FF0000"/>
              </a:solidFill>
              <a:latin typeface="Tahoma" charset="0"/>
            </a:endParaRPr>
          </a:p>
        </p:txBody>
      </p:sp>
      <p:pic>
        <p:nvPicPr>
          <p:cNvPr id="5" name="Рисунок 4" descr="C:\Users\SVA\Desktop\ФОТО\IMG_9922-1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7112"/>
            <a:ext cx="165618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FFFF00"/>
                </a:solidFill>
              </a:rPr>
              <a:t>Типология экологической культуры</a:t>
            </a:r>
            <a:endParaRPr lang="ru-RU" sz="18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b="1" dirty="0" smtClean="0">
                <a:solidFill>
                  <a:srgbClr val="FFFF00"/>
                </a:solidFill>
              </a:rPr>
              <a:t>Эколог- лирик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smtClean="0"/>
              <a:t>– человек с высоким уровнем эмоционального интеллекта , трепетно воспринимающий красоту окружающей природы во всех ее проявлениях, от пения соловья до  великолепия горных вершин , от оперения бабочки до величия водных просторов, от шума ветра в березовой роще до раскатов грома и т.д.</a:t>
            </a:r>
          </a:p>
          <a:p>
            <a:r>
              <a:rPr lang="ru-RU" sz="1600" b="1" dirty="0" smtClean="0">
                <a:solidFill>
                  <a:srgbClr val="FFFF00"/>
                </a:solidFill>
              </a:rPr>
              <a:t>Эколог –«из народа</a:t>
            </a:r>
            <a:r>
              <a:rPr lang="ru-RU" sz="1600" dirty="0" smtClean="0"/>
              <a:t>» - человек без специального образования, который воспринимает  экологическую информацию в основном из средств массовой информации, интернета, сообщений от друзей и знакомых , тем не менее по всем экологическим ситуациям имеет собственное (чаще всего, ничем необоснованное!) суждение и т.д.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21687" t="44718" r="58829" b="35633"/>
          <a:stretch/>
        </p:blipFill>
        <p:spPr bwMode="auto">
          <a:xfrm>
            <a:off x="107504" y="1916832"/>
            <a:ext cx="2375489" cy="1916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2" cstate="print"/>
          <a:srcRect l="41983" t="46535" r="43869" b="36359"/>
          <a:stretch/>
        </p:blipFill>
        <p:spPr bwMode="auto">
          <a:xfrm>
            <a:off x="2555776" y="1916832"/>
            <a:ext cx="1944216" cy="1944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 cstate="print"/>
          <a:srcRect l="59495" t="45665" r="27516" b="35633"/>
          <a:stretch/>
        </p:blipFill>
        <p:spPr bwMode="auto">
          <a:xfrm>
            <a:off x="4572000" y="1916832"/>
            <a:ext cx="1656184" cy="1944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/>
          <a:srcRect l="19947" t="46970" r="65672" b="35344"/>
          <a:stretch/>
        </p:blipFill>
        <p:spPr bwMode="auto">
          <a:xfrm>
            <a:off x="6372200" y="3068960"/>
            <a:ext cx="1872208" cy="1944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/>
          <a:srcRect l="37575" t="47260" r="49320" b="36213"/>
          <a:stretch/>
        </p:blipFill>
        <p:spPr bwMode="auto">
          <a:xfrm>
            <a:off x="179512" y="4077072"/>
            <a:ext cx="1780028" cy="1795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 cstate="print"/>
          <a:srcRect l="52884" t="47840" r="31808" b="35488"/>
          <a:stretch/>
        </p:blipFill>
        <p:spPr bwMode="auto">
          <a:xfrm>
            <a:off x="2051720" y="4077072"/>
            <a:ext cx="2088232" cy="18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5" cstate="print"/>
          <a:srcRect l="63322" t="46680" r="21022" b="35344"/>
          <a:stretch/>
        </p:blipFill>
        <p:spPr bwMode="auto">
          <a:xfrm>
            <a:off x="4211960" y="4077072"/>
            <a:ext cx="1914525" cy="17585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/>
            </a:ext>
          </a:extLst>
        </p:spPr>
      </p:pic>
      <p:pic>
        <p:nvPicPr>
          <p:cNvPr id="2050" name="Рисунок 13"/>
          <p:cNvPicPr>
            <a:picLocks noChangeAspect="1" noChangeArrowheads="1"/>
          </p:cNvPicPr>
          <p:nvPr/>
        </p:nvPicPr>
        <p:blipFill>
          <a:blip r:embed="rId6" cstate="print"/>
          <a:srcRect l="21803" t="43346" r="21919" b="54480"/>
          <a:stretch>
            <a:fillRect/>
          </a:stretch>
        </p:blipFill>
        <p:spPr bwMode="auto">
          <a:xfrm>
            <a:off x="107504" y="6093296"/>
            <a:ext cx="8629650" cy="266700"/>
          </a:xfrm>
          <a:prstGeom prst="rect">
            <a:avLst/>
          </a:prstGeom>
          <a:noFill/>
        </p:spPr>
      </p:pic>
      <p:pic>
        <p:nvPicPr>
          <p:cNvPr id="2049" name="Рисунок 14"/>
          <p:cNvPicPr>
            <a:picLocks noChangeAspect="1" noChangeArrowheads="1"/>
          </p:cNvPicPr>
          <p:nvPr/>
        </p:nvPicPr>
        <p:blipFill>
          <a:blip r:embed="rId7" cstate="print"/>
          <a:srcRect l="24586" t="42621" r="33778" b="54480"/>
          <a:stretch>
            <a:fillRect/>
          </a:stretch>
        </p:blipFill>
        <p:spPr bwMode="auto">
          <a:xfrm>
            <a:off x="0" y="6486525"/>
            <a:ext cx="6562725" cy="371475"/>
          </a:xfrm>
          <a:prstGeom prst="rect">
            <a:avLst/>
          </a:prstGeom>
          <a:noFill/>
        </p:spPr>
      </p:pic>
      <p:sp>
        <p:nvSpPr>
          <p:cNvPr id="2051" name="Прямоугольник 16"/>
          <p:cNvSpPr>
            <a:spLocks noChangeArrowheads="1"/>
          </p:cNvSpPr>
          <p:nvPr/>
        </p:nvSpPr>
        <p:spPr bwMode="auto">
          <a:xfrm>
            <a:off x="479425" y="635000"/>
            <a:ext cx="304800" cy="9525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-269875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723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-269875" y="1552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/>
              <a:t>Начнем с экологической грамотности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/>
              <a:t>С.А.Кузьмина   определяет «экологическая грамотность старшеклассников - это обусловленный индивидуальными и возрастными особенностями личности уровень знаний о закономерностях функционирования природных систем, умений анализировать характер взаимодействия человека и окружающей среды в процессе природоохранной деятельности и ценностное отношение к природе». </a:t>
            </a:r>
          </a:p>
          <a:p>
            <a:r>
              <a:rPr lang="ru-RU" sz="1600" dirty="0" smtClean="0"/>
              <a:t>К показателям экологической грамотности старшеклассников автор относит  интерес и потребность в экологических знаниях и умениях, понимание природы как важнейшей ценности; осознанность и прочность экологических знаний; опыт участия в природоохранной деятельности.</a:t>
            </a:r>
          </a:p>
          <a:p>
            <a:pPr>
              <a:buNone/>
            </a:pPr>
            <a:endParaRPr lang="ru-RU" sz="1600" dirty="0" smtClean="0"/>
          </a:p>
          <a:p>
            <a:r>
              <a:rPr lang="ru-RU" sz="1400" i="1" dirty="0" smtClean="0"/>
              <a:t>Кузьмина С.А.  Формирование экологической грамотности  старшеклассников в процессе изучения естественнонаучных дисциплин /автореферат </a:t>
            </a:r>
            <a:r>
              <a:rPr lang="ru-RU" sz="1400" i="1" dirty="0" err="1" smtClean="0"/>
              <a:t>канд.дисс</a:t>
            </a:r>
            <a:r>
              <a:rPr lang="ru-RU" sz="1400" i="1" dirty="0" smtClean="0"/>
              <a:t>. 13.00.01.Архангельск,2010г. 20с.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Спустя 120 лет…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dirty="0" smtClean="0"/>
              <a:t>В свое время Леонардо да Винчи отметил: «Полюбить можно лишь то, что знаешь». Чтобы любить природу, надо вначале ее просто знать!  </a:t>
            </a:r>
          </a:p>
          <a:p>
            <a:r>
              <a:rPr lang="ru-RU" sz="1400" dirty="0" smtClean="0"/>
              <a:t>Фрагментарное исследование под условным названием «Окружающая природная среда» проведено в Санкт-Петербурге. Типичное «природное» окружение современного «урбанистического» ребенка — это «каменные джунгли», в которых он проводит </a:t>
            </a:r>
            <a:r>
              <a:rPr lang="ru-RU" sz="1400" dirty="0" err="1" smtClean="0"/>
              <a:t>бо́льшую</a:t>
            </a:r>
            <a:r>
              <a:rPr lang="ru-RU" sz="1400" dirty="0" smtClean="0"/>
              <a:t> часть своей жизни. За время обучения в школе многие дети не посадили ни одного деревца, не знают, как растут цветы и живут животные, природа для них оста­ется некоей абстракцией, которая существует сама по себе, без их непосредственного участия. </a:t>
            </a:r>
          </a:p>
          <a:p>
            <a:r>
              <a:rPr lang="ru-RU" sz="1400" dirty="0" smtClean="0"/>
              <a:t>Интересно проанализировать результаты четырех сопоставимых сравнительных исследований, проведенных А. Павловым в 1902 г. (выборка 100 респондентов, учащиеся в возрасте 11–15 лет), С. Алексеевым в 1991 , 2012 и 2023 гг. (табл.1).В исследовании 2023 года приняло участие 20 школьников из Москвы и 80 из Санкт-Петербурга.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1902- 2023гг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54196" t="14872" r="3795" b="36154"/>
          <a:stretch>
            <a:fillRect/>
          </a:stretch>
        </p:blipFill>
        <p:spPr bwMode="auto">
          <a:xfrm>
            <a:off x="2339752" y="3186112"/>
            <a:ext cx="503948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80 лет РАО…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dirty="0" smtClean="0"/>
              <a:t>В приветствии к торжественному совещанию , посвященному 80-летию Российской академии образования, В.В.Путин акцентировал внимание на необходимости научного прорыва в сфере образования . базирующегося на инновационных образовательных программах и методиках, реализации комплексного системного, междисциплинарного  характера современных педагогических исследований…В выступлении С.В.Степашина прозвучало предложение на знамени РАО обозначить три ключевых слова :</a:t>
            </a:r>
            <a:r>
              <a:rPr lang="ru-RU" sz="1400" b="1" dirty="0" smtClean="0"/>
              <a:t>Образование, Просвещение, Воспитание</a:t>
            </a:r>
            <a:r>
              <a:rPr lang="ru-RU" sz="1400" dirty="0" smtClean="0"/>
              <a:t>. </a:t>
            </a:r>
            <a:r>
              <a:rPr lang="ru-RU" sz="1400" u="sng" dirty="0" smtClean="0">
                <a:hlinkClick r:id="rId2"/>
              </a:rPr>
              <a:t>https://vk.com/video/@rosacademobr?z=video-207062648_456239321%2Fclub207062648%2Fpl_-207062648_-2</a:t>
            </a:r>
            <a:r>
              <a:rPr lang="ru-RU" sz="1400" dirty="0" smtClean="0"/>
              <a:t> (дата обращения : 13.10.2023г.).</a:t>
            </a:r>
          </a:p>
          <a:p>
            <a:r>
              <a:rPr lang="ru-RU" sz="1400" dirty="0" smtClean="0"/>
              <a:t> Интересно отметить, что в нашей статье об интеграции образования и просвещения обнаружен «эффект двойного воспитания» при методологическом и технологическом синтезе данных направлений (Алексеев С.В., 2018г.).</a:t>
            </a:r>
          </a:p>
          <a:p>
            <a:r>
              <a:rPr lang="en-US" sz="1400" dirty="0" smtClean="0"/>
              <a:t> </a:t>
            </a:r>
            <a:endParaRPr lang="ru-RU" sz="1400" dirty="0" smtClean="0"/>
          </a:p>
          <a:p>
            <a:r>
              <a:rPr lang="ru-RU" sz="1200" i="1" dirty="0" smtClean="0"/>
              <a:t>Алексеев С.В. Образование и просвещение: две грани единого процесса (на примере формирования экологической культуры) // Непрерывное образование: XXI век.2018.№2(22).С.2-15.</a:t>
            </a:r>
            <a:endParaRPr lang="ru-RU" sz="1200" dirty="0" smtClean="0"/>
          </a:p>
          <a:p>
            <a:endParaRPr lang="ru-RU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rgbClr val="FFFF00"/>
                </a:solidFill>
              </a:rPr>
              <a:t>«Двойной эффект воспитания</a:t>
            </a:r>
            <a:r>
              <a:rPr lang="ru-RU" sz="1800" dirty="0" smtClean="0"/>
              <a:t>» – результат интеграции образования и просвещения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800" dirty="0" smtClean="0"/>
          </a:p>
          <a:p>
            <a:r>
              <a:rPr lang="ru-RU" sz="1800" dirty="0" smtClean="0"/>
              <a:t>ЭО </a:t>
            </a:r>
            <a:r>
              <a:rPr lang="ru-RU" sz="1800" b="1" dirty="0" smtClean="0"/>
              <a:t>= В</a:t>
            </a:r>
            <a:r>
              <a:rPr lang="ru-RU" sz="1800" dirty="0" smtClean="0"/>
              <a:t> + О + Р   ЭКОЛОГИЧЕСКОЕ  ОБРАЗОВАНИЕ</a:t>
            </a:r>
          </a:p>
          <a:p>
            <a:r>
              <a:rPr lang="ru-RU" sz="1800" dirty="0" smtClean="0"/>
              <a:t>ЭП = </a:t>
            </a:r>
            <a:r>
              <a:rPr lang="ru-RU" sz="1800" b="1" dirty="0" smtClean="0"/>
              <a:t>В</a:t>
            </a:r>
            <a:r>
              <a:rPr lang="ru-RU" sz="1800" dirty="0" smtClean="0"/>
              <a:t> + И (И1+И2+И3) + Р(П)  ЭКОЛОГИЧЕСКОЕ    ПРОСВЕЩЕНИЕ</a:t>
            </a:r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r>
              <a:rPr lang="ru-RU" sz="1800" dirty="0" smtClean="0"/>
              <a:t>где : </a:t>
            </a:r>
            <a:r>
              <a:rPr lang="ru-RU" sz="1400" dirty="0" smtClean="0"/>
              <a:t>ЭО- экологическое образование ; </a:t>
            </a:r>
          </a:p>
          <a:p>
            <a:pPr algn="just">
              <a:buNone/>
            </a:pPr>
            <a:r>
              <a:rPr lang="ru-RU" sz="1400" dirty="0" smtClean="0"/>
              <a:t>           ЭП- экологическое просвещение ;В- воспитание;  О- обучение ;  </a:t>
            </a:r>
            <a:r>
              <a:rPr lang="ru-RU" sz="1400" dirty="0" err="1" smtClean="0"/>
              <a:t>Р-развитие</a:t>
            </a:r>
            <a:r>
              <a:rPr lang="ru-RU" sz="1400" dirty="0" smtClean="0"/>
              <a:t>; </a:t>
            </a:r>
          </a:p>
          <a:p>
            <a:pPr algn="just">
              <a:buNone/>
            </a:pPr>
            <a:r>
              <a:rPr lang="ru-RU" sz="1400" dirty="0" smtClean="0"/>
              <a:t>           </a:t>
            </a:r>
            <a:r>
              <a:rPr lang="ru-RU" sz="1400" dirty="0" err="1" smtClean="0"/>
              <a:t>И-информирование</a:t>
            </a:r>
            <a:r>
              <a:rPr lang="ru-RU" sz="1400" dirty="0" smtClean="0"/>
              <a:t> ; </a:t>
            </a:r>
          </a:p>
          <a:p>
            <a:pPr algn="just">
              <a:buNone/>
            </a:pPr>
            <a:r>
              <a:rPr lang="ru-RU" sz="1400" dirty="0" smtClean="0"/>
              <a:t>           И1-информирование о состоянии ОС;  И2- информирование об использовании природных ресурсов;  И3-информирование в области </a:t>
            </a:r>
            <a:r>
              <a:rPr lang="ru-RU" sz="1400" dirty="0" err="1" smtClean="0"/>
              <a:t>экозаконодательства</a:t>
            </a:r>
            <a:r>
              <a:rPr lang="ru-RU" sz="1400" dirty="0" smtClean="0"/>
              <a:t>; </a:t>
            </a:r>
          </a:p>
          <a:p>
            <a:pPr algn="just">
              <a:buNone/>
            </a:pPr>
            <a:r>
              <a:rPr lang="ru-RU" sz="1400" dirty="0" smtClean="0"/>
              <a:t>            Р(П)-распространение, пропаганда.</a:t>
            </a:r>
          </a:p>
          <a:p>
            <a:pPr algn="just">
              <a:buNone/>
            </a:pPr>
            <a:endParaRPr lang="ru-RU" sz="1400" dirty="0" smtClean="0"/>
          </a:p>
          <a:p>
            <a:pPr algn="ctr">
              <a:buNone/>
            </a:pPr>
            <a:r>
              <a:rPr lang="ru-RU" sz="1400" dirty="0" smtClean="0">
                <a:solidFill>
                  <a:srgbClr val="FFFF00"/>
                </a:solidFill>
              </a:rPr>
              <a:t>КОМПЕТЕНЦИЯ ВОСПИТАНИЯ!!!</a:t>
            </a:r>
            <a:endParaRPr lang="ru-RU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Популяризация экологических знаний…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/>
              <a:t>Необходима популяризация экологических знаний ---отделение популяризации научных знаний РАН</a:t>
            </a:r>
          </a:p>
          <a:p>
            <a:r>
              <a:rPr lang="ru-RU" sz="1600" dirty="0" smtClean="0"/>
              <a:t>Раньше : Моисеев </a:t>
            </a:r>
            <a:r>
              <a:rPr lang="ru-RU" sz="1600" dirty="0" err="1" smtClean="0"/>
              <a:t>Н.Н.,Яблоков</a:t>
            </a:r>
            <a:r>
              <a:rPr lang="ru-RU" sz="1600" dirty="0" smtClean="0"/>
              <a:t> А.В., Ягодин Г.А., Капица С.П. и др.</a:t>
            </a:r>
          </a:p>
          <a:p>
            <a:r>
              <a:rPr lang="ru-RU" sz="1600" dirty="0" smtClean="0"/>
              <a:t>Сегодня : Ковальчук М.В., Захаров </a:t>
            </a:r>
            <a:r>
              <a:rPr lang="ru-RU" sz="1600" dirty="0" err="1" smtClean="0"/>
              <a:t>В.М.,Черниговская</a:t>
            </a:r>
            <a:r>
              <a:rPr lang="ru-RU" sz="1600" dirty="0" smtClean="0"/>
              <a:t> Т.В.</a:t>
            </a:r>
          </a:p>
          <a:p>
            <a:r>
              <a:rPr lang="ru-RU" sz="1600" dirty="0" smtClean="0"/>
              <a:t>Опыт Санкт-Петербурга : «Наука школе» ( Вербицкая Л.А., </a:t>
            </a:r>
            <a:r>
              <a:rPr lang="ru-RU" sz="1600" dirty="0" err="1" smtClean="0"/>
              <a:t>Инге-Вечтомов</a:t>
            </a:r>
            <a:r>
              <a:rPr lang="ru-RU" sz="1600" dirty="0" smtClean="0"/>
              <a:t> С.Г., </a:t>
            </a:r>
            <a:r>
              <a:rPr lang="ru-RU" sz="1600" dirty="0" err="1" smtClean="0"/>
              <a:t>Карлин</a:t>
            </a:r>
            <a:r>
              <a:rPr lang="ru-RU" sz="1600" dirty="0" smtClean="0"/>
              <a:t> Л.Н.и др.</a:t>
            </a:r>
            <a:endParaRPr lang="ru-RU" sz="1600" dirty="0"/>
          </a:p>
        </p:txBody>
      </p:sp>
      <p:pic>
        <p:nvPicPr>
          <p:cNvPr id="5" name="Picture 5" descr="phoca_thumb_l_DSC_03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097" y="4725144"/>
            <a:ext cx="279973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phoca_thumb_l_DSC_03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719608"/>
            <a:ext cx="2903240" cy="194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Karlin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725144"/>
            <a:ext cx="2592288" cy="194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Прогностическая модель формирования </a:t>
            </a:r>
            <a:r>
              <a:rPr lang="ru-RU" sz="2000" dirty="0" err="1" smtClean="0"/>
              <a:t>экокультуры</a:t>
            </a:r>
            <a:endParaRPr lang="ru-RU" sz="20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2888" t="27652" r="22628" b="17565"/>
          <a:stretch>
            <a:fillRect/>
          </a:stretch>
        </p:blipFill>
        <p:spPr bwMode="auto">
          <a:xfrm>
            <a:off x="1187624" y="3068960"/>
            <a:ext cx="6492173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FFFF00"/>
                </a:solidFill>
              </a:rPr>
              <a:t>Фильм «Экологическое образование и просвещение в России: от охраны природы к устойчивому развитию (2024г.)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/>
              <a:t>Экологическое образование : от теории к практике</a:t>
            </a:r>
          </a:p>
          <a:p>
            <a:r>
              <a:rPr lang="ru-RU" sz="1600" dirty="0" smtClean="0"/>
              <a:t>Экологическое просвещение :панорама </a:t>
            </a:r>
            <a:r>
              <a:rPr lang="ru-RU" sz="1600" dirty="0" err="1" smtClean="0"/>
              <a:t>экособытий</a:t>
            </a:r>
            <a:endParaRPr lang="ru-RU" sz="1600" dirty="0" smtClean="0"/>
          </a:p>
          <a:p>
            <a:r>
              <a:rPr lang="ru-RU" sz="1600" dirty="0" smtClean="0"/>
              <a:t>Образование в интересах устойчивого развития :методология и технологическое поле</a:t>
            </a:r>
          </a:p>
          <a:p>
            <a:r>
              <a:rPr lang="ru-RU" sz="1600" dirty="0" smtClean="0"/>
              <a:t>Отечественный и зарубежный опыт</a:t>
            </a:r>
          </a:p>
          <a:p>
            <a:r>
              <a:rPr lang="ru-RU" sz="1600" dirty="0" smtClean="0"/>
              <a:t>Опыт регионов России</a:t>
            </a:r>
          </a:p>
          <a:p>
            <a:r>
              <a:rPr lang="ru-RU" sz="1600" dirty="0" smtClean="0"/>
              <a:t>Лучшие практики экологического образования и просвещения в интересах устойчивого развития</a:t>
            </a:r>
          </a:p>
          <a:p>
            <a:r>
              <a:rPr lang="ru-RU" sz="1600" dirty="0" smtClean="0"/>
              <a:t>Перспективы образования в интересах устойчивого развития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Версии</a:t>
            </a:r>
            <a:r>
              <a:rPr lang="ru-RU" sz="1600" dirty="0" smtClean="0"/>
              <a:t> : популярный фильм, методический фильм для педагогов и </a:t>
            </a:r>
            <a:r>
              <a:rPr lang="ru-RU" sz="1600" dirty="0" err="1" smtClean="0"/>
              <a:t>экопросветителей</a:t>
            </a:r>
            <a:r>
              <a:rPr lang="ru-RU" sz="1600" dirty="0" smtClean="0"/>
              <a:t>, буклет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FFFF00"/>
                </a:solidFill>
              </a:rPr>
              <a:t>Цель и результат экологического образования</a:t>
            </a:r>
            <a:endParaRPr lang="ru-RU" sz="18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Экологическая культура </a:t>
            </a:r>
            <a:r>
              <a:rPr lang="ru-RU" sz="1400" dirty="0" smtClean="0"/>
              <a:t>– это целостность, включающая :</a:t>
            </a:r>
          </a:p>
          <a:p>
            <a:pPr>
              <a:buNone/>
            </a:pPr>
            <a:endParaRPr lang="ru-RU" sz="1400" dirty="0" smtClean="0"/>
          </a:p>
          <a:p>
            <a:r>
              <a:rPr lang="ru-RU" sz="1400" dirty="0" smtClean="0"/>
              <a:t>- </a:t>
            </a:r>
            <a:r>
              <a:rPr lang="ru-RU" sz="1400" i="1" dirty="0" smtClean="0">
                <a:solidFill>
                  <a:srgbClr val="FFFF00"/>
                </a:solidFill>
              </a:rPr>
              <a:t>экологические знания</a:t>
            </a:r>
            <a:r>
              <a:rPr lang="ru-RU" sz="1400" dirty="0" smtClean="0">
                <a:solidFill>
                  <a:srgbClr val="FFFF00"/>
                </a:solidFill>
              </a:rPr>
              <a:t> </a:t>
            </a:r>
            <a:r>
              <a:rPr lang="ru-RU" sz="1400" dirty="0" smtClean="0"/>
              <a:t>(естественнонаучные, </a:t>
            </a:r>
            <a:r>
              <a:rPr lang="ru-RU" sz="1400" dirty="0" err="1" smtClean="0"/>
              <a:t>социогуманитарные</a:t>
            </a:r>
            <a:r>
              <a:rPr lang="ru-RU" sz="1400" dirty="0" smtClean="0"/>
              <a:t>, технические и др.); +++</a:t>
            </a:r>
            <a:endParaRPr lang="ru-RU" sz="1400" b="1" dirty="0" smtClean="0"/>
          </a:p>
          <a:p>
            <a:r>
              <a:rPr lang="ru-RU" sz="1400" i="1" dirty="0" smtClean="0">
                <a:solidFill>
                  <a:srgbClr val="FFFF00"/>
                </a:solidFill>
              </a:rPr>
              <a:t>- экологическое мышление</a:t>
            </a:r>
            <a:r>
              <a:rPr lang="ru-RU" sz="1400" dirty="0" smtClean="0">
                <a:solidFill>
                  <a:srgbClr val="FFFF00"/>
                </a:solidFill>
              </a:rPr>
              <a:t> </a:t>
            </a:r>
            <a:r>
              <a:rPr lang="ru-RU" sz="1400" dirty="0" smtClean="0"/>
              <a:t>(способность установления причинно-следственных, вероятностных, прогностических и других видов связей); ++</a:t>
            </a:r>
          </a:p>
          <a:p>
            <a:r>
              <a:rPr lang="ru-RU" sz="1400" i="1" dirty="0" smtClean="0">
                <a:solidFill>
                  <a:srgbClr val="FFFF00"/>
                </a:solidFill>
              </a:rPr>
              <a:t>- экологическое сознание </a:t>
            </a:r>
            <a:r>
              <a:rPr lang="ru-RU" sz="1400" dirty="0" smtClean="0"/>
              <a:t>( совокупность экологических и природоохранных представлений, мировоззренческих позиций и отношения к природе, стратегий практической деятельности, направленной на природные объекты); +</a:t>
            </a:r>
          </a:p>
          <a:p>
            <a:r>
              <a:rPr lang="ru-RU" sz="1400" i="1" dirty="0" smtClean="0"/>
              <a:t>- </a:t>
            </a:r>
            <a:r>
              <a:rPr lang="ru-RU" sz="1400" i="1" dirty="0" smtClean="0">
                <a:solidFill>
                  <a:srgbClr val="FFFF00"/>
                </a:solidFill>
              </a:rPr>
              <a:t>экологически оправданное поведение</a:t>
            </a:r>
            <a:r>
              <a:rPr lang="ru-RU" sz="1400" dirty="0" smtClean="0"/>
              <a:t>, характеризуемое переходом экологических знаний, экологического  сознания и мышления в повседневную норму поступка; ?</a:t>
            </a:r>
          </a:p>
          <a:p>
            <a:r>
              <a:rPr lang="ru-RU" sz="1400" i="1" dirty="0" smtClean="0">
                <a:solidFill>
                  <a:srgbClr val="FFFF00"/>
                </a:solidFill>
              </a:rPr>
              <a:t>- культура чувств- моральный «резонанс</a:t>
            </a:r>
            <a:r>
              <a:rPr lang="ru-RU" sz="1400" dirty="0" smtClean="0"/>
              <a:t>», сочувствие, переживание, «благоговение перед жизнью» (по </a:t>
            </a:r>
            <a:r>
              <a:rPr lang="ru-RU" sz="1400" dirty="0" err="1" smtClean="0"/>
              <a:t>А.Швейцеру</a:t>
            </a:r>
            <a:r>
              <a:rPr lang="ru-RU" sz="1400" dirty="0" smtClean="0"/>
              <a:t>) ? </a:t>
            </a:r>
          </a:p>
          <a:p>
            <a:pPr>
              <a:buNone/>
            </a:pPr>
            <a:r>
              <a:rPr lang="ru-RU" sz="1400" dirty="0" smtClean="0"/>
              <a:t>+++ достоверная оценка                           + </a:t>
            </a:r>
            <a:r>
              <a:rPr lang="ru-RU" sz="1400" dirty="0" err="1" smtClean="0"/>
              <a:t>деятельностная</a:t>
            </a:r>
            <a:r>
              <a:rPr lang="ru-RU" sz="1400" dirty="0" smtClean="0"/>
              <a:t> оценка</a:t>
            </a:r>
          </a:p>
          <a:p>
            <a:pPr>
              <a:buNone/>
            </a:pPr>
            <a:r>
              <a:rPr lang="ru-RU" sz="1400" dirty="0" smtClean="0"/>
              <a:t>++   ориентировочная оценка                   ? спорная оценка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FFFF00"/>
                </a:solidFill>
              </a:rPr>
              <a:t>Профессиональная компетентность педагога- эколога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Экологические предпочтения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Экологические дефициты</a:t>
            </a:r>
            <a:endParaRPr lang="ru-RU" sz="2000" dirty="0"/>
          </a:p>
        </p:txBody>
      </p:sp>
      <p:pic>
        <p:nvPicPr>
          <p:cNvPr id="5" name="Рисунок 4" descr="https://bipbap.ru/wp-content/uploads/2017/12/bez-lica-3-640x39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3627" y="3645024"/>
            <a:ext cx="4410373" cy="311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FFFF00"/>
                </a:solidFill>
              </a:rPr>
              <a:t>Типология методических компетенций педагогов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800" dirty="0" smtClean="0">
                <a:solidFill>
                  <a:srgbClr val="FFFF00"/>
                </a:solidFill>
              </a:rPr>
              <a:t>-</a:t>
            </a:r>
            <a:r>
              <a:rPr lang="ru-RU" sz="1800" b="1" dirty="0" smtClean="0">
                <a:solidFill>
                  <a:srgbClr val="FFFF00"/>
                </a:solidFill>
              </a:rPr>
              <a:t>Энциклопедисты</a:t>
            </a:r>
            <a:r>
              <a:rPr lang="ru-RU" sz="1800" dirty="0" smtClean="0">
                <a:solidFill>
                  <a:srgbClr val="FFFF00"/>
                </a:solidFill>
              </a:rPr>
              <a:t>   </a:t>
            </a:r>
            <a:r>
              <a:rPr lang="ru-RU" sz="1800" dirty="0" smtClean="0"/>
              <a:t>:углубленное изучение законов, принципов, правил экологии как науки, рассмотрение различного рода экологических проблем, осмысление их причин и возможных путей их решения;        </a:t>
            </a:r>
          </a:p>
          <a:p>
            <a:pPr algn="just">
              <a:buNone/>
            </a:pPr>
            <a:r>
              <a:rPr lang="ru-RU" sz="1800" dirty="0" smtClean="0"/>
              <a:t>      </a:t>
            </a:r>
            <a:r>
              <a:rPr lang="ru-RU" sz="1800" b="1" dirty="0" smtClean="0">
                <a:solidFill>
                  <a:srgbClr val="FFFF00"/>
                </a:solidFill>
              </a:rPr>
              <a:t>-Исследователи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smtClean="0"/>
              <a:t>:доминирует исследовательский подход в осмыслении экологических явлений и проблем, выяснение причинно-следственных связей, мониторинг их изменений, прогнозирование возможных последствий и др.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rgbClr val="FFFF00"/>
                </a:solidFill>
              </a:rPr>
              <a:t>Типология методических компетенций</a:t>
            </a:r>
            <a:endParaRPr lang="ru-RU" sz="18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800" dirty="0" smtClean="0">
                <a:solidFill>
                  <a:srgbClr val="FFFF00"/>
                </a:solidFill>
              </a:rPr>
              <a:t>-</a:t>
            </a:r>
            <a:r>
              <a:rPr lang="ru-RU" sz="1800" b="1" dirty="0" err="1" smtClean="0">
                <a:solidFill>
                  <a:srgbClr val="FFFF00"/>
                </a:solidFill>
              </a:rPr>
              <a:t>Игротехники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smtClean="0"/>
              <a:t>: экологические проблемы и отношение молодых людей к ним изучаются в различных формах игровой деятельности (деловые и имитационные игры, игровое моделирование и др.);</a:t>
            </a:r>
          </a:p>
          <a:p>
            <a:pPr algn="just"/>
            <a:r>
              <a:rPr lang="ru-RU" sz="1800" dirty="0" smtClean="0"/>
              <a:t>-</a:t>
            </a:r>
            <a:r>
              <a:rPr lang="ru-RU" sz="1800" b="1" dirty="0" smtClean="0">
                <a:solidFill>
                  <a:srgbClr val="FFFF00"/>
                </a:solidFill>
              </a:rPr>
              <a:t>Культурологи</a:t>
            </a:r>
            <a:r>
              <a:rPr lang="ru-RU" sz="1800" dirty="0" smtClean="0"/>
              <a:t>: доминируют как содержание гуманитарного (гуманистического) плана, так и используемые гуманитарные технологии (дебаты, панельные дискуссии, театрализация ситуаций, конкурсы творческих работ и др.);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rgbClr val="FFFF00"/>
                </a:solidFill>
              </a:rPr>
              <a:t>Типология методических компетенций </a:t>
            </a:r>
            <a:endParaRPr lang="ru-RU" sz="18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800" dirty="0" smtClean="0"/>
              <a:t>- </a:t>
            </a:r>
            <a:r>
              <a:rPr lang="ru-RU" sz="1800" b="1" dirty="0" smtClean="0">
                <a:solidFill>
                  <a:srgbClr val="FFFF00"/>
                </a:solidFill>
              </a:rPr>
              <a:t>Проектировщики</a:t>
            </a:r>
            <a:r>
              <a:rPr lang="ru-RU" sz="1800" dirty="0" smtClean="0"/>
              <a:t> : наиболее широко используемый формат методической деятельности педагогов, включая участие в отечественных (например, </a:t>
            </a:r>
            <a:r>
              <a:rPr lang="ru-RU" sz="1800" dirty="0" err="1" smtClean="0"/>
              <a:t>Экодиктант</a:t>
            </a:r>
            <a:r>
              <a:rPr lang="ru-RU" sz="1800" dirty="0" smtClean="0"/>
              <a:t>)  и международных проектах (например, американский проект «</a:t>
            </a:r>
            <a:r>
              <a:rPr lang="ru-RU" sz="1800" dirty="0" err="1" smtClean="0"/>
              <a:t>Глоуб</a:t>
            </a:r>
            <a:r>
              <a:rPr lang="ru-RU" sz="1800" dirty="0" smtClean="0"/>
              <a:t>», австрийский проект «</a:t>
            </a:r>
            <a:r>
              <a:rPr lang="ru-RU" sz="1800" dirty="0" err="1" smtClean="0"/>
              <a:t>Экосертификат</a:t>
            </a:r>
            <a:r>
              <a:rPr lang="ru-RU" sz="1800" dirty="0" smtClean="0"/>
              <a:t>», финский проект «</a:t>
            </a:r>
            <a:r>
              <a:rPr lang="ru-RU" sz="1800" dirty="0" err="1" smtClean="0"/>
              <a:t>Экосоветники</a:t>
            </a:r>
            <a:r>
              <a:rPr lang="ru-RU" sz="1800" dirty="0" smtClean="0"/>
              <a:t>» и др.). </a:t>
            </a:r>
          </a:p>
          <a:p>
            <a:pPr algn="just"/>
            <a:r>
              <a:rPr lang="ru-RU" sz="1800" dirty="0" smtClean="0">
                <a:solidFill>
                  <a:srgbClr val="FFFF00"/>
                </a:solidFill>
              </a:rPr>
              <a:t>- </a:t>
            </a:r>
            <a:r>
              <a:rPr lang="ru-RU" sz="1800" b="1" dirty="0" smtClean="0">
                <a:solidFill>
                  <a:srgbClr val="FFFF00"/>
                </a:solidFill>
              </a:rPr>
              <a:t>Цифровики</a:t>
            </a:r>
            <a:r>
              <a:rPr lang="ru-RU" sz="1800" dirty="0" smtClean="0"/>
              <a:t>: широко внедряют современные цифровые технологии ,в первую очередь, технологии дополненной и виртуальной реальности и др., подготовка видеоматериалов для </a:t>
            </a:r>
            <a:r>
              <a:rPr lang="ru-RU" sz="1800" dirty="0" err="1" smtClean="0"/>
              <a:t>дистантного</a:t>
            </a:r>
            <a:r>
              <a:rPr lang="ru-RU" sz="1800" dirty="0" smtClean="0"/>
              <a:t> обучения, использование цифровых образовательных игр и др.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Прошло 25 лет…</a:t>
            </a:r>
            <a:endParaRPr lang="ru-RU" sz="20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6253" t="23590" r="53340" b="14103"/>
          <a:stretch>
            <a:fillRect/>
          </a:stretch>
        </p:blipFill>
        <p:spPr bwMode="auto">
          <a:xfrm>
            <a:off x="2959875" y="2997200"/>
            <a:ext cx="3810037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 smtClean="0">
                <a:solidFill>
                  <a:srgbClr val="FFFF00"/>
                </a:solidFill>
              </a:rPr>
              <a:t>Экогуманитарные</a:t>
            </a:r>
            <a:r>
              <a:rPr lang="ru-RU" sz="2800" dirty="0" smtClean="0">
                <a:solidFill>
                  <a:srgbClr val="FFFF00"/>
                </a:solidFill>
              </a:rPr>
              <a:t> технологии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rgbClr val="FFFF00"/>
                </a:solidFill>
              </a:rPr>
              <a:t>Гуманитарные технологии – это технологии, в которых «</a:t>
            </a:r>
            <a:r>
              <a:rPr lang="ru-RU" sz="1800" i="1" dirty="0" smtClean="0">
                <a:solidFill>
                  <a:srgbClr val="FFFF00"/>
                </a:solidFill>
              </a:rPr>
              <a:t>Человек человеку человек</a:t>
            </a:r>
            <a:r>
              <a:rPr lang="ru-RU" sz="1800" dirty="0" smtClean="0">
                <a:solidFill>
                  <a:srgbClr val="FFFF00"/>
                </a:solidFill>
              </a:rPr>
              <a:t>» (</a:t>
            </a:r>
            <a:r>
              <a:rPr lang="ru-RU" sz="1800" dirty="0" err="1" smtClean="0">
                <a:solidFill>
                  <a:srgbClr val="FFFF00"/>
                </a:solidFill>
              </a:rPr>
              <a:t>Орли</a:t>
            </a:r>
            <a:r>
              <a:rPr lang="ru-RU" sz="1800" dirty="0" smtClean="0">
                <a:solidFill>
                  <a:srgbClr val="FFFF00"/>
                </a:solidFill>
              </a:rPr>
              <a:t> Би </a:t>
            </a:r>
            <a:r>
              <a:rPr lang="ru-RU" sz="1800" dirty="0" err="1" smtClean="0">
                <a:solidFill>
                  <a:srgbClr val="FFFF00"/>
                </a:solidFill>
              </a:rPr>
              <a:t>Дорси</a:t>
            </a:r>
            <a:r>
              <a:rPr lang="ru-RU" sz="1800" dirty="0" smtClean="0">
                <a:solidFill>
                  <a:srgbClr val="FFFF00"/>
                </a:solidFill>
              </a:rPr>
              <a:t>) </a:t>
            </a:r>
            <a:r>
              <a:rPr lang="ru-RU" b="1" dirty="0" smtClean="0">
                <a:solidFill>
                  <a:srgbClr val="FFC000"/>
                </a:solidFill>
              </a:rPr>
              <a:t>Ч-Ч-Ч </a:t>
            </a:r>
          </a:p>
          <a:p>
            <a:pPr algn="just"/>
            <a:r>
              <a:rPr lang="ru-RU" sz="1800" dirty="0" err="1" smtClean="0">
                <a:solidFill>
                  <a:srgbClr val="FFFF00"/>
                </a:solidFill>
              </a:rPr>
              <a:t>Экогуманитарные</a:t>
            </a:r>
            <a:r>
              <a:rPr lang="ru-RU" sz="1800" dirty="0" smtClean="0">
                <a:solidFill>
                  <a:srgbClr val="FFFF00"/>
                </a:solidFill>
              </a:rPr>
              <a:t> технологии- это технологии, в которых  </a:t>
            </a:r>
            <a:r>
              <a:rPr lang="ru-RU" sz="1800" dirty="0">
                <a:solidFill>
                  <a:srgbClr val="FFFF00"/>
                </a:solidFill>
              </a:rPr>
              <a:t>«</a:t>
            </a:r>
            <a:r>
              <a:rPr lang="ru-RU" sz="1800" i="1" dirty="0">
                <a:solidFill>
                  <a:srgbClr val="FFFF00"/>
                </a:solidFill>
              </a:rPr>
              <a:t>Человек природе человек</a:t>
            </a:r>
            <a:r>
              <a:rPr lang="ru-RU" sz="1800" dirty="0">
                <a:solidFill>
                  <a:srgbClr val="FFFF00"/>
                </a:solidFill>
              </a:rPr>
              <a:t>». </a:t>
            </a:r>
            <a:r>
              <a:rPr lang="ru-RU" sz="1800" dirty="0" smtClean="0">
                <a:solidFill>
                  <a:srgbClr val="FFFF00"/>
                </a:solidFill>
              </a:rPr>
              <a:t>(Алексеев С.В</a:t>
            </a:r>
            <a:r>
              <a:rPr lang="ru-RU" sz="2000" dirty="0" smtClean="0">
                <a:solidFill>
                  <a:srgbClr val="FFC000"/>
                </a:solidFill>
              </a:rPr>
              <a:t>.) </a:t>
            </a:r>
            <a:r>
              <a:rPr lang="ru-RU" b="1" dirty="0" smtClean="0">
                <a:solidFill>
                  <a:srgbClr val="FFC000"/>
                </a:solidFill>
              </a:rPr>
              <a:t>Ч-П-Ч</a:t>
            </a:r>
          </a:p>
          <a:p>
            <a:pPr algn="just"/>
            <a:endParaRPr lang="ru-RU" sz="1800" dirty="0">
              <a:solidFill>
                <a:srgbClr val="FFC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ЭГТ = ГТ + Э</a:t>
            </a:r>
            <a:endParaRPr lang="ru-RU" sz="4000" b="1" dirty="0">
              <a:solidFill>
                <a:srgbClr val="FFFF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Природа побеждает цивилизацию (10 фото)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2880320" cy="20974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851920" y="5194893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Единство </a:t>
            </a:r>
            <a:r>
              <a:rPr lang="ru-RU" sz="1400" dirty="0"/>
              <a:t>природы и искусства </a:t>
            </a:r>
            <a:r>
              <a:rPr lang="ru-RU" u="sng" dirty="0">
                <a:hlinkClick r:id="rId3"/>
              </a:rPr>
              <a:t>http://</a:t>
            </a:r>
            <a:r>
              <a:rPr lang="ru-RU" sz="1400" u="sng" dirty="0">
                <a:solidFill>
                  <a:srgbClr val="FFFF00"/>
                </a:solidFill>
                <a:hlinkClick r:id="rId3"/>
              </a:rPr>
              <a:t>bygaga.com.ua/pictures/interesnoe-v-seti/21880-priroda-pobezhdaet-civilizaciyu-10-foto.html</a:t>
            </a:r>
            <a:endParaRPr lang="ru-RU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841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 smtClean="0">
                <a:solidFill>
                  <a:srgbClr val="FFFF00"/>
                </a:solidFill>
              </a:rPr>
              <a:t/>
            </a:r>
            <a:br>
              <a:rPr lang="ru-RU" sz="1600" b="1" dirty="0" smtClean="0">
                <a:solidFill>
                  <a:srgbClr val="FFFF00"/>
                </a:solidFill>
              </a:rPr>
            </a:br>
            <a:r>
              <a:rPr lang="ru-RU" sz="1600" b="1" dirty="0" err="1" smtClean="0">
                <a:solidFill>
                  <a:srgbClr val="FFFF00"/>
                </a:solidFill>
              </a:rPr>
              <a:t>Природоподобные</a:t>
            </a:r>
            <a:r>
              <a:rPr lang="ru-RU" sz="1600" b="1" dirty="0" smtClean="0">
                <a:solidFill>
                  <a:srgbClr val="FFFF00"/>
                </a:solidFill>
              </a:rPr>
              <a:t> технологии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600" dirty="0" smtClean="0"/>
              <a:t>Впервые термин «</a:t>
            </a:r>
            <a:r>
              <a:rPr lang="ru-RU" sz="1600" dirty="0" err="1" smtClean="0"/>
              <a:t>природоподобные</a:t>
            </a:r>
            <a:r>
              <a:rPr lang="ru-RU" sz="1600" dirty="0" smtClean="0"/>
              <a:t> технологии» на высшем уровне был употреблен В.В.Путиным 28 сентября 2015 года на 70-й сессии Генассамблеи ООН. В частности он сказал: «Нам нужны качественно иные подходы. Речь должна идти о внедрении принципиально новых </a:t>
            </a:r>
            <a:r>
              <a:rPr lang="ru-RU" sz="1600" dirty="0" err="1" smtClean="0"/>
              <a:t>природоподобных</a:t>
            </a:r>
            <a:r>
              <a:rPr lang="ru-RU" sz="1600" dirty="0" smtClean="0"/>
              <a:t> технологий, которые не наносят урон окружающему миру, а существуют с ним в гармонии и позволят восстановить нарушенный человеком баланс между биосферой и </a:t>
            </a:r>
            <a:r>
              <a:rPr lang="ru-RU" sz="1600" dirty="0" err="1" smtClean="0"/>
              <a:t>техносферой</a:t>
            </a:r>
            <a:r>
              <a:rPr lang="ru-RU" sz="1600" dirty="0" smtClean="0"/>
              <a:t>. Это действительно вызов планетарного масштаба». </a:t>
            </a:r>
            <a:r>
              <a:rPr lang="ru-RU" sz="1600" u="sng" dirty="0" smtClean="0">
                <a:hlinkClick r:id="rId2"/>
              </a:rPr>
              <a:t>https://www.youtube.com/watch?v=YXxWRVhXmc8     </a:t>
            </a:r>
            <a:r>
              <a:rPr lang="ru-RU" sz="1600" dirty="0" smtClean="0"/>
              <a:t> </a:t>
            </a:r>
          </a:p>
          <a:p>
            <a:pPr algn="just"/>
            <a:r>
              <a:rPr lang="ru-RU" sz="1600" dirty="0" smtClean="0"/>
              <a:t>Это экологический подход к </a:t>
            </a:r>
            <a:r>
              <a:rPr lang="ru-RU" sz="1600" dirty="0" err="1" smtClean="0"/>
              <a:t>природоподобным</a:t>
            </a:r>
            <a:r>
              <a:rPr lang="ru-RU" sz="1600" dirty="0" smtClean="0"/>
              <a:t> технологиям.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 smtClean="0">
                <a:solidFill>
                  <a:srgbClr val="FFFF00"/>
                </a:solidFill>
              </a:rPr>
              <a:t>Природоподобие</a:t>
            </a:r>
            <a:r>
              <a:rPr lang="ru-RU" sz="2400" dirty="0" smtClean="0">
                <a:solidFill>
                  <a:srgbClr val="FFFF00"/>
                </a:solidFill>
              </a:rPr>
              <a:t>…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М. В.Ковальчук "</a:t>
            </a:r>
            <a:r>
              <a:rPr lang="ru-RU" sz="1800" dirty="0" err="1" smtClean="0"/>
              <a:t>Природоподобие</a:t>
            </a:r>
            <a:r>
              <a:rPr lang="ru-RU" sz="1800" dirty="0" smtClean="0"/>
              <a:t> и решение проблем современного мира«. 8 апреля 2023года – Санкт-Петербургский политехнический университет им. Петра Великого. </a:t>
            </a:r>
            <a:endParaRPr lang="ru-RU" sz="18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149080"/>
            <a:ext cx="4896544" cy="240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НБИКС - технологии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5204" t="25354" r="42443" b="21003"/>
          <a:stretch>
            <a:fillRect/>
          </a:stretch>
        </p:blipFill>
        <p:spPr bwMode="auto">
          <a:xfrm>
            <a:off x="827584" y="2132856"/>
            <a:ext cx="7200799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FFFF00"/>
                </a:solidFill>
              </a:rPr>
              <a:t>STEM и STEAM-технологии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dirty="0" smtClean="0"/>
              <a:t>S</a:t>
            </a:r>
            <a:r>
              <a:rPr lang="ru-RU" sz="1200" dirty="0" smtClean="0"/>
              <a:t>TEM (наука, технология, инженерия и математика) - это образовательный подход, который теперь сопровождается вариантом STEAM (STEM + </a:t>
            </a:r>
            <a:r>
              <a:rPr lang="ru-RU" sz="1200" dirty="0" err="1" smtClean="0"/>
              <a:t>Arts</a:t>
            </a:r>
            <a:r>
              <a:rPr lang="ru-RU" sz="1200" dirty="0" smtClean="0"/>
              <a:t>). </a:t>
            </a:r>
          </a:p>
          <a:p>
            <a:r>
              <a:rPr lang="ru-RU" sz="1200" dirty="0" smtClean="0"/>
              <a:t>Оба образовательных подхода направлены на обновление научной грамотности молодого поколения, и с включением искусства творчество студентов описывается как ключевой навык, которому следует уделять особое внимание.</a:t>
            </a:r>
          </a:p>
          <a:p>
            <a:endParaRPr lang="ru-RU" sz="1200" dirty="0"/>
          </a:p>
        </p:txBody>
      </p:sp>
      <p:pic>
        <p:nvPicPr>
          <p:cNvPr id="4" name="Рисунок 3" descr="https://edguru.ru/uploads/topics/preview/00/00/01/59/03a821903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21088"/>
            <a:ext cx="3096344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edguru.ru/uploads/images/00/01/22/2015/09/04/e21fdd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149080"/>
            <a:ext cx="4032448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Главная проблема</a:t>
            </a:r>
            <a:r>
              <a:rPr lang="ru-RU" b="1" dirty="0" smtClean="0">
                <a:solidFill>
                  <a:srgbClr val="0070C0"/>
                </a:solidFill>
              </a:rPr>
              <a:t>…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/>
              <a:t>То, что может быть измерено, не всегда важно,</a:t>
            </a:r>
            <a:endParaRPr lang="ru-RU" sz="2000" dirty="0" smtClean="0"/>
          </a:p>
          <a:p>
            <a:pPr>
              <a:buNone/>
            </a:pPr>
            <a:r>
              <a:rPr lang="ru-RU" sz="2000" b="1" i="1" dirty="0" smtClean="0"/>
              <a:t>А то, что важно, не всегда может быть измерено.</a:t>
            </a:r>
            <a:endParaRPr lang="ru-RU" sz="2000" dirty="0" smtClean="0"/>
          </a:p>
          <a:p>
            <a:pPr>
              <a:buNone/>
            </a:pPr>
            <a:r>
              <a:rPr lang="ru-RU" sz="2000" b="1" i="1" dirty="0" smtClean="0"/>
              <a:t>                                                                               А. Эйнштейн</a:t>
            </a:r>
            <a:endParaRPr lang="ru-RU" sz="2000" dirty="0"/>
          </a:p>
        </p:txBody>
      </p:sp>
      <p:pic>
        <p:nvPicPr>
          <p:cNvPr id="4" name="Рисунок 3" descr="http://flatik.ru/flax/589/588478/588478_html_m307e762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933056"/>
            <a:ext cx="3024336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502435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Предлагаем проект «Десятилетие устойчивого развития», 2024-2033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волонтерство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212976"/>
            <a:ext cx="6624736" cy="335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12983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Спасибо за внимание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http://gazetamv.ru/wp-content/uploads/2016/05/YUR_472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140968"/>
            <a:ext cx="705678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59003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FFFF00"/>
                </a:solidFill>
              </a:rPr>
              <a:t>Экологическая культура- понятие уровневое…</a:t>
            </a:r>
            <a:endParaRPr lang="ru-RU" sz="18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800" dirty="0" smtClean="0"/>
              <a:t>Первым уровнем экологической культуры может рассматриваться </a:t>
            </a:r>
            <a:r>
              <a:rPr lang="ru-RU" sz="1800" b="1" dirty="0" smtClean="0">
                <a:solidFill>
                  <a:srgbClr val="FFFF00"/>
                </a:solidFill>
              </a:rPr>
              <a:t>экологическая грамотность </a:t>
            </a:r>
            <a:r>
              <a:rPr lang="ru-RU" sz="1800" dirty="0" smtClean="0"/>
              <a:t>как функциональная грамотность в области взаимоотношений человека и общества с окружающей средой. Представляется, что сейчас каждый гражданин должен освоить как минимум «Азбуку экологии», включающую, условно, 100 слов из экологии, начиная с экологического следа человека (и человечества) и заканчивая его цифровым следом. Это не просто 100 экологических понятий, это 100 способов действий, поведения, выбора решений с учетом экологических правил и императивов.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FFFF00"/>
                </a:solidFill>
              </a:rPr>
              <a:t>Уровни экологической культуры…</a:t>
            </a:r>
            <a:endParaRPr lang="ru-RU" sz="18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600" dirty="0" smtClean="0"/>
              <a:t>Вторым  уровнем является </a:t>
            </a:r>
            <a:r>
              <a:rPr lang="ru-RU" sz="1600" b="1" dirty="0" smtClean="0">
                <a:solidFill>
                  <a:srgbClr val="FFFF00"/>
                </a:solidFill>
              </a:rPr>
              <a:t>экологическая образованность        </a:t>
            </a:r>
            <a:r>
              <a:rPr lang="ru-RU" sz="1600" dirty="0" smtClean="0"/>
              <a:t>( </a:t>
            </a:r>
            <a:r>
              <a:rPr lang="ru-RU" sz="1600" b="1" dirty="0" smtClean="0"/>
              <a:t>Обучение</a:t>
            </a:r>
            <a:r>
              <a:rPr lang="ru-RU" sz="1600" dirty="0" smtClean="0"/>
              <a:t> –грамотность + </a:t>
            </a:r>
            <a:r>
              <a:rPr lang="ru-RU" sz="1600" b="1" dirty="0" smtClean="0"/>
              <a:t>Воспитание</a:t>
            </a:r>
            <a:r>
              <a:rPr lang="ru-RU" sz="1600" dirty="0" smtClean="0"/>
              <a:t>);</a:t>
            </a:r>
          </a:p>
          <a:p>
            <a:pPr algn="just"/>
            <a:r>
              <a:rPr lang="ru-RU" sz="1600" dirty="0" smtClean="0"/>
              <a:t>Третьим уровнем  может быть </a:t>
            </a:r>
            <a:r>
              <a:rPr lang="ru-RU" sz="1600" b="1" dirty="0" smtClean="0">
                <a:solidFill>
                  <a:srgbClr val="FFFF00"/>
                </a:solidFill>
              </a:rPr>
              <a:t>экологическая компетентность</a:t>
            </a:r>
            <a:r>
              <a:rPr lang="ru-RU" sz="1600" dirty="0" smtClean="0"/>
              <a:t>, включающая </a:t>
            </a:r>
            <a:r>
              <a:rPr lang="ru-RU" sz="1600" b="1" dirty="0" smtClean="0"/>
              <a:t>Развитие </a:t>
            </a:r>
            <a:r>
              <a:rPr lang="ru-RU" sz="1600" dirty="0" smtClean="0"/>
              <a:t>учащегося (студента, специалиста) в профессиональном пространстве.</a:t>
            </a:r>
          </a:p>
          <a:p>
            <a:pPr algn="just"/>
            <a:r>
              <a:rPr lang="ru-RU" sz="1600" dirty="0" smtClean="0"/>
              <a:t>Четвертым уровнем видится сама </a:t>
            </a:r>
            <a:r>
              <a:rPr lang="ru-RU" sz="1600" b="1" dirty="0" smtClean="0">
                <a:solidFill>
                  <a:srgbClr val="FFFF00"/>
                </a:solidFill>
              </a:rPr>
              <a:t>экологическая культура, </a:t>
            </a:r>
            <a:r>
              <a:rPr lang="ru-RU" sz="1600" dirty="0" smtClean="0"/>
              <a:t>представляющая собой целостность предыдущих трех уровней и появившиеся в результате их синергии  эффекты «благоговенья перед жизнью» ,справедливость и ответственность за эту жизнь, природное и культурное наследие.</a:t>
            </a:r>
            <a:endParaRPr lang="ru-RU" sz="16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1600" dirty="0" smtClean="0"/>
              <a:t>И наконец, интеграция  экологической культуры с экономической и социальной создает условия для становления культуры устойчивого развития. </a:t>
            </a:r>
            <a:r>
              <a:rPr lang="ru-RU" sz="1600" u="sng" dirty="0" smtClean="0">
                <a:hlinkClick r:id="rId2"/>
              </a:rPr>
              <a:t>https://www.ng.ru/nauka/2023-02-07/13_8654_culture.html</a:t>
            </a:r>
            <a:r>
              <a:rPr lang="ru-RU" sz="1600" u="sng" dirty="0" smtClean="0"/>
              <a:t> (Независимая газета)</a:t>
            </a:r>
            <a:endParaRPr lang="ru-RU" sz="1600" dirty="0" smtClean="0"/>
          </a:p>
          <a:p>
            <a:endParaRPr lang="ru-RU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FFFF00"/>
                </a:solidFill>
              </a:rPr>
              <a:t>Интересен опыт Китая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Современное экологическое образование в Китае встроено в существующую систему непрерывного образования с целью охвата экологическими знаниями широкой целевой аудитории в контексте достижения глобальной цели государственной экологической политики – построения экологической цивилизации и обеспечения перспективы для реализации </a:t>
            </a:r>
            <a:r>
              <a:rPr lang="ru-RU" sz="1800" dirty="0" smtClean="0">
                <a:solidFill>
                  <a:srgbClr val="FFFF00"/>
                </a:solidFill>
              </a:rPr>
              <a:t>национальной «китайской мечты», направленной на создание процветающего «красивого Китая» как экономически устойчивого и экологически безопасного общества.</a:t>
            </a:r>
          </a:p>
          <a:p>
            <a:r>
              <a:rPr lang="ru-RU" sz="1400" dirty="0" err="1" smtClean="0"/>
              <a:t>Мэй</a:t>
            </a:r>
            <a:r>
              <a:rPr lang="ru-RU" sz="1400" dirty="0" smtClean="0"/>
              <a:t>, Ю. Экологический компонент в системе непрерывного образования в КНР // Непрерывное образование: XXI век. – 2022. – </a:t>
            </a:r>
            <a:r>
              <a:rPr lang="ru-RU" sz="1400" dirty="0" err="1" smtClean="0"/>
              <a:t>Вып</a:t>
            </a:r>
            <a:r>
              <a:rPr lang="ru-RU" sz="1400" dirty="0" smtClean="0"/>
              <a:t>. 2 (38). − DOI: </a:t>
            </a:r>
            <a:r>
              <a:rPr lang="ru-RU" sz="1400" u="sng" dirty="0" smtClean="0">
                <a:hlinkClick r:id="rId2"/>
              </a:rPr>
              <a:t>10.15393/j5.art.2022.7632</a:t>
            </a:r>
            <a:endParaRPr lang="ru-RU" sz="1400" dirty="0" smtClean="0"/>
          </a:p>
          <a:p>
            <a:endParaRPr lang="ru-RU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FFFF00"/>
                </a:solidFill>
              </a:rPr>
              <a:t>Типология экологической культуры</a:t>
            </a:r>
            <a:endParaRPr lang="ru-RU" sz="1800" b="1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2" cstate="print"/>
          <a:srcRect l="20562" t="15590" r="20662" b="25475"/>
          <a:stretch>
            <a:fillRect/>
          </a:stretch>
        </p:blipFill>
        <p:spPr bwMode="auto">
          <a:xfrm>
            <a:off x="395536" y="2924944"/>
            <a:ext cx="651019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FFFF00"/>
                </a:solidFill>
              </a:rPr>
              <a:t>Типология экологической культуры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b="1" dirty="0" smtClean="0">
                <a:solidFill>
                  <a:srgbClr val="FFFF00"/>
                </a:solidFill>
              </a:rPr>
              <a:t>Эколог- естественник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smtClean="0"/>
              <a:t>– человек с глубокими системными знаниями основ экологической науки, умеющий оценивать и объяснять экологические явления и проблемы окружающей среды;</a:t>
            </a:r>
          </a:p>
          <a:p>
            <a:r>
              <a:rPr lang="ru-RU" sz="1600" b="1" dirty="0" smtClean="0">
                <a:solidFill>
                  <a:srgbClr val="FFFF00"/>
                </a:solidFill>
              </a:rPr>
              <a:t>Эколог- технолог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smtClean="0"/>
              <a:t>–человек , чаще всего имеющий специальное (среднее или высшее) профессиональное образование в области охраны окружающей среды, рационального природопользования и обеспечения экологической безопасности ; это люди, хорошо знающие производственные процессы и механизмы очистки от вредных выбросов и сбросов и т.д., они оперируют показателями предельно- допустимых концентраций и т.п.;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FFFF00"/>
                </a:solidFill>
              </a:rPr>
              <a:t>Типология экологической культуры</a:t>
            </a:r>
            <a:endParaRPr lang="ru-RU" sz="18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b="1" dirty="0" smtClean="0">
                <a:solidFill>
                  <a:srgbClr val="FFFF00"/>
                </a:solidFill>
              </a:rPr>
              <a:t>Эколог-неформал</a:t>
            </a:r>
            <a:r>
              <a:rPr lang="ru-RU" sz="1600" dirty="0" smtClean="0"/>
              <a:t>- человек, активно принимающий участия в различных экологических акциях, субботниках, программах, являясь либо членом общественной экологической организации ,либо  просто поддерживающий эти мероприятия по собственным убеждениям; в большинстве случаев это люби , владеющие достаточной информацией в определенной экологической области, например, проблема отходов, проблема альтернативной энергетики, проблема изменения климата и др.</a:t>
            </a:r>
          </a:p>
          <a:p>
            <a:r>
              <a:rPr lang="ru-RU" sz="1600" b="1" dirty="0" smtClean="0">
                <a:solidFill>
                  <a:srgbClr val="FFFF00"/>
                </a:solidFill>
              </a:rPr>
              <a:t>Эколог- гуманитарий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smtClean="0"/>
              <a:t>– человек , воспринимающий окружающую среду, и в первую очередь ее природную составляющую как предмет  для творчества, для саморазвития через погружения в нее, представления продуктов творчества для восприятия их окружающими людьми ; это художники, писатели и поэты, артисты и т.д.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00001 3">
      <a:dk1>
        <a:srgbClr val="808080"/>
      </a:dk1>
      <a:lt1>
        <a:srgbClr val="FFFFFF"/>
      </a:lt1>
      <a:dk2>
        <a:srgbClr val="1C8952"/>
      </a:dk2>
      <a:lt2>
        <a:srgbClr val="FFFFFF"/>
      </a:lt2>
      <a:accent1>
        <a:srgbClr val="FF9933"/>
      </a:accent1>
      <a:accent2>
        <a:srgbClr val="008080"/>
      </a:accent2>
      <a:accent3>
        <a:srgbClr val="ABC4B3"/>
      </a:accent3>
      <a:accent4>
        <a:srgbClr val="DADADA"/>
      </a:accent4>
      <a:accent5>
        <a:srgbClr val="FFCAAD"/>
      </a:accent5>
      <a:accent6>
        <a:srgbClr val="007373"/>
      </a:accent6>
      <a:hlink>
        <a:srgbClr val="FFCC00"/>
      </a:hlink>
      <a:folHlink>
        <a:srgbClr val="00CC99"/>
      </a:folHlink>
    </a:clrScheme>
    <a:fontScheme name="00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001 1">
        <a:dk1>
          <a:srgbClr val="808080"/>
        </a:dk1>
        <a:lt1>
          <a:srgbClr val="FFFFFF"/>
        </a:lt1>
        <a:dk2>
          <a:srgbClr val="1C8952"/>
        </a:dk2>
        <a:lt2>
          <a:srgbClr val="FFFFFF"/>
        </a:lt2>
        <a:accent1>
          <a:srgbClr val="FFCC99"/>
        </a:accent1>
        <a:accent2>
          <a:srgbClr val="FF7C80"/>
        </a:accent2>
        <a:accent3>
          <a:srgbClr val="ABC4B3"/>
        </a:accent3>
        <a:accent4>
          <a:srgbClr val="DADADA"/>
        </a:accent4>
        <a:accent5>
          <a:srgbClr val="FFE2CA"/>
        </a:accent5>
        <a:accent6>
          <a:srgbClr val="E77073"/>
        </a:accent6>
        <a:hlink>
          <a:srgbClr val="FFCC00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001 2">
        <a:dk1>
          <a:srgbClr val="808080"/>
        </a:dk1>
        <a:lt1>
          <a:srgbClr val="FFFFFF"/>
        </a:lt1>
        <a:dk2>
          <a:srgbClr val="1C8952"/>
        </a:dk2>
        <a:lt2>
          <a:srgbClr val="FFFFFF"/>
        </a:lt2>
        <a:accent1>
          <a:srgbClr val="FF9933"/>
        </a:accent1>
        <a:accent2>
          <a:srgbClr val="66FF33"/>
        </a:accent2>
        <a:accent3>
          <a:srgbClr val="ABC4B3"/>
        </a:accent3>
        <a:accent4>
          <a:srgbClr val="DADADA"/>
        </a:accent4>
        <a:accent5>
          <a:srgbClr val="FFCAAD"/>
        </a:accent5>
        <a:accent6>
          <a:srgbClr val="5CE72D"/>
        </a:accent6>
        <a:hlink>
          <a:srgbClr val="FFCC00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001 3">
        <a:dk1>
          <a:srgbClr val="808080"/>
        </a:dk1>
        <a:lt1>
          <a:srgbClr val="FFFFFF"/>
        </a:lt1>
        <a:dk2>
          <a:srgbClr val="1C8952"/>
        </a:dk2>
        <a:lt2>
          <a:srgbClr val="FFFFFF"/>
        </a:lt2>
        <a:accent1>
          <a:srgbClr val="FF9933"/>
        </a:accent1>
        <a:accent2>
          <a:srgbClr val="008080"/>
        </a:accent2>
        <a:accent3>
          <a:srgbClr val="ABC4B3"/>
        </a:accent3>
        <a:accent4>
          <a:srgbClr val="DADADA"/>
        </a:accent4>
        <a:accent5>
          <a:srgbClr val="FFCAAD"/>
        </a:accent5>
        <a:accent6>
          <a:srgbClr val="007373"/>
        </a:accent6>
        <a:hlink>
          <a:srgbClr val="FFCC00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2782</TotalTime>
  <Words>1746</Words>
  <Application>Microsoft Office PowerPoint</Application>
  <PresentationFormat>Экран (4:3)</PresentationFormat>
  <Paragraphs>126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template</vt:lpstr>
      <vt:lpstr>Слайд 1</vt:lpstr>
      <vt:lpstr>Цель и результат экологического образования</vt:lpstr>
      <vt:lpstr>Главная проблема…</vt:lpstr>
      <vt:lpstr>Экологическая культура- понятие уровневое…</vt:lpstr>
      <vt:lpstr>Уровни экологической культуры…</vt:lpstr>
      <vt:lpstr>Интересен опыт Китая</vt:lpstr>
      <vt:lpstr>Типология экологической культуры</vt:lpstr>
      <vt:lpstr>Типология экологической культуры</vt:lpstr>
      <vt:lpstr>Типология экологической культуры</vt:lpstr>
      <vt:lpstr>Типология экологической культуры</vt:lpstr>
      <vt:lpstr>Слайд 11</vt:lpstr>
      <vt:lpstr>Начнем с экологической грамотности</vt:lpstr>
      <vt:lpstr>Спустя 120 лет…</vt:lpstr>
      <vt:lpstr>1902- 2023гг.</vt:lpstr>
      <vt:lpstr>80 лет РАО…</vt:lpstr>
      <vt:lpstr>«Двойной эффект воспитания» – результат интеграции образования и просвещения</vt:lpstr>
      <vt:lpstr>Популяризация экологических знаний…</vt:lpstr>
      <vt:lpstr>Прогностическая модель формирования экокультуры</vt:lpstr>
      <vt:lpstr>Фильм «Экологическое образование и просвещение в России: от охраны природы к устойчивому развитию (2024г.)</vt:lpstr>
      <vt:lpstr>Профессиональная компетентность педагога- эколога</vt:lpstr>
      <vt:lpstr>Типология методических компетенций педагогов</vt:lpstr>
      <vt:lpstr>Типология методических компетенций</vt:lpstr>
      <vt:lpstr>Типология методических компетенций </vt:lpstr>
      <vt:lpstr>Прошло 25 лет…</vt:lpstr>
      <vt:lpstr>Экогуманитарные технологии</vt:lpstr>
      <vt:lpstr> Природоподобные технологии</vt:lpstr>
      <vt:lpstr>Природоподобие…</vt:lpstr>
      <vt:lpstr>НБИКС - технологии</vt:lpstr>
      <vt:lpstr>STEM и STEAM-технологии</vt:lpstr>
      <vt:lpstr>Предлагаем проект «Десятилетие устойчивого развития», 2024-2033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ASV</dc:creator>
  <cp:lastModifiedBy>SV</cp:lastModifiedBy>
  <cp:revision>162</cp:revision>
  <dcterms:created xsi:type="dcterms:W3CDTF">2020-06-02T17:46:18Z</dcterms:created>
  <dcterms:modified xsi:type="dcterms:W3CDTF">2023-10-23T05:05:53Z</dcterms:modified>
</cp:coreProperties>
</file>