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6" r:id="rId4"/>
    <p:sldId id="257" r:id="rId5"/>
    <p:sldId id="260" r:id="rId6"/>
    <p:sldId id="261" r:id="rId7"/>
    <p:sldId id="267" r:id="rId8"/>
    <p:sldId id="265" r:id="rId9"/>
    <p:sldId id="268" r:id="rId10"/>
    <p:sldId id="271" r:id="rId11"/>
    <p:sldId id="269" r:id="rId12"/>
    <p:sldId id="276" r:id="rId13"/>
    <p:sldId id="272" r:id="rId14"/>
    <p:sldId id="274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84" autoAdjust="0"/>
  </p:normalViewPr>
  <p:slideViewPr>
    <p:cSldViewPr snapToGrid="0" showGuides="1">
      <p:cViewPr varScale="1">
        <p:scale>
          <a:sx n="48" d="100"/>
          <a:sy n="48" d="100"/>
        </p:scale>
        <p:origin x="53" y="6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1A074-13A4-4D52-9A71-7148C93B72D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95189E-0054-431E-9A84-8A0E34872A5A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СЭКК</a:t>
          </a:r>
          <a:endParaRPr lang="ru-RU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33179-2FF3-4424-BA48-BF94235AB300}" type="parTrans" cxnId="{1EC1DCF2-D101-4DFE-AF29-BD543D01B23A}">
      <dgm:prSet/>
      <dgm:spPr/>
      <dgm:t>
        <a:bodyPr/>
        <a:lstStyle/>
        <a:p>
          <a:endParaRPr lang="ru-RU"/>
        </a:p>
      </dgm:t>
    </dgm:pt>
    <dgm:pt modelId="{166FE8A4-7785-49FE-B1FA-C88CEF7B0A91}" type="sibTrans" cxnId="{1EC1DCF2-D101-4DFE-AF29-BD543D01B23A}">
      <dgm:prSet/>
      <dgm:spPr/>
      <dgm:t>
        <a:bodyPr/>
        <a:lstStyle/>
        <a:p>
          <a:endParaRPr lang="ru-RU"/>
        </a:p>
      </dgm:t>
    </dgm:pt>
    <dgm:pt modelId="{21DADF04-F66C-48A8-9E07-F4134F0E8765}">
      <dgm:prSet phldrT="[Текст]"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Экологический к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Экологический компонент </a:t>
          </a:r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ключевых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профессиональных компетенций</a:t>
          </a:r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(знания, умения, отношения, опыт);  экологическое образование; образование для устойчивого развития; парадигмы образования; интегрированное содержание; модели экологического содержания; экологическая сообразность учебно-воспитательного процесса.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D97B0DE4-DC26-4807-B4C0-15AB8746620A}" type="parTrans" cxnId="{14FC7EF3-3E06-4A30-985D-9EF562028588}">
      <dgm:prSet/>
      <dgm:spPr/>
      <dgm:t>
        <a:bodyPr/>
        <a:lstStyle/>
        <a:p>
          <a:endParaRPr lang="ru-RU"/>
        </a:p>
      </dgm:t>
    </dgm:pt>
    <dgm:pt modelId="{64E0DEF0-42E8-44BC-98A5-BA8CB013EB0F}" type="sibTrans" cxnId="{14FC7EF3-3E06-4A30-985D-9EF562028588}">
      <dgm:prSet/>
      <dgm:spPr/>
      <dgm:t>
        <a:bodyPr/>
        <a:lstStyle/>
        <a:p>
          <a:endParaRPr lang="ru-RU"/>
        </a:p>
      </dgm:t>
    </dgm:pt>
    <dgm:pt modelId="{E9A33122-0AF2-4767-98AE-4D29CA82F210}">
      <dgm:prSet phldrT="[Текст]" custT="1"/>
      <dgm:spPr>
        <a:solidFill>
          <a:schemeClr val="accent1"/>
        </a:solidFill>
      </dgm:spPr>
      <dgm:t>
        <a:bodyPr/>
        <a:lstStyle/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Экологический компонент </a:t>
          </a:r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специальных профессиональных компетенций </a:t>
          </a:r>
        </a:p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(знания, умения, отношения, опыт); экологическая грамотность, охрана природы, экологическая безопасность, экологическая система, экологические связи и отношения и др.</a:t>
          </a:r>
        </a:p>
        <a:p>
          <a:pPr algn="l"/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9C3A6-2B31-400D-9E48-9C694F97DC6F}" type="parTrans" cxnId="{693F0409-1C98-44E6-92F5-A38FBA309176}">
      <dgm:prSet/>
      <dgm:spPr/>
      <dgm:t>
        <a:bodyPr/>
        <a:lstStyle/>
        <a:p>
          <a:endParaRPr lang="ru-RU"/>
        </a:p>
      </dgm:t>
    </dgm:pt>
    <dgm:pt modelId="{6DBB3D66-E51A-48DB-B0F0-16C155D96F83}" type="sibTrans" cxnId="{693F0409-1C98-44E6-92F5-A38FBA309176}">
      <dgm:prSet/>
      <dgm:spPr/>
      <dgm:t>
        <a:bodyPr/>
        <a:lstStyle/>
        <a:p>
          <a:endParaRPr lang="ru-RU"/>
        </a:p>
      </dgm:t>
    </dgm:pt>
    <dgm:pt modelId="{7E739F81-79FE-4377-A313-A018CCACAA3B}">
      <dgm:prSet phldrT="[Текст]" custT="1"/>
      <dgm:spPr>
        <a:solidFill>
          <a:schemeClr val="accent1"/>
        </a:solidFill>
      </dgm:spPr>
      <dgm:t>
        <a:bodyPr/>
        <a:lstStyle/>
        <a:p>
          <a:pPr algn="l"/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Общекультурная экологическая компетенция </a:t>
          </a:r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(знания, умения, отношения, опыт); </a:t>
          </a:r>
        </a:p>
        <a:p>
          <a:pPr algn="l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философия образования, философия экологии и экологического образования, экологическая культура для устойчивого развития, экологическая этика, глобальный эволюционизм, партнерство.</a:t>
          </a:r>
        </a:p>
        <a:p>
          <a:pPr algn="ctr"/>
          <a:r>
            <a:rPr lang="ru-RU" sz="1400" b="1" dirty="0" smtClean="0"/>
            <a:t> </a:t>
          </a:r>
          <a:endParaRPr lang="ru-RU" sz="1400" b="1" dirty="0"/>
        </a:p>
      </dgm:t>
    </dgm:pt>
    <dgm:pt modelId="{7033D149-D997-43C2-B3AA-D555214EC243}" type="parTrans" cxnId="{FAD741F7-025A-4B51-87EB-089B3EF5209E}">
      <dgm:prSet/>
      <dgm:spPr/>
      <dgm:t>
        <a:bodyPr/>
        <a:lstStyle/>
        <a:p>
          <a:endParaRPr lang="ru-RU"/>
        </a:p>
      </dgm:t>
    </dgm:pt>
    <dgm:pt modelId="{10161A50-AB35-4DE4-8451-E12ECBDB9E7D}" type="sibTrans" cxnId="{FAD741F7-025A-4B51-87EB-089B3EF5209E}">
      <dgm:prSet/>
      <dgm:spPr/>
      <dgm:t>
        <a:bodyPr/>
        <a:lstStyle/>
        <a:p>
          <a:endParaRPr lang="ru-RU"/>
        </a:p>
      </dgm:t>
    </dgm:pt>
    <dgm:pt modelId="{18E5D513-6BAD-4C27-93AF-E3BAB0ACDEDC}">
      <dgm:prSet phldrT="[Текст]" phldr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FF3366E2-C1A1-4218-974F-50A62F3D81D4}" type="parTrans" cxnId="{9F2EC84F-832D-4237-9A31-22E58732E88B}">
      <dgm:prSet/>
      <dgm:spPr/>
      <dgm:t>
        <a:bodyPr/>
        <a:lstStyle/>
        <a:p>
          <a:endParaRPr lang="ru-RU"/>
        </a:p>
      </dgm:t>
    </dgm:pt>
    <dgm:pt modelId="{D9656218-B2BE-40CE-A1A3-8DD9B3F4B540}" type="sibTrans" cxnId="{9F2EC84F-832D-4237-9A31-22E58732E88B}">
      <dgm:prSet/>
      <dgm:spPr/>
      <dgm:t>
        <a:bodyPr/>
        <a:lstStyle/>
        <a:p>
          <a:endParaRPr lang="ru-RU"/>
        </a:p>
      </dgm:t>
    </dgm:pt>
    <dgm:pt modelId="{2518B7C9-9CFA-4D2B-A46F-0913FC6D02E2}">
      <dgm:prSet custT="1"/>
      <dgm:spPr/>
      <dgm:t>
        <a:bodyPr/>
        <a:lstStyle/>
        <a:p>
          <a:pPr algn="l"/>
          <a:endParaRPr lang="ru-RU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Экологический компонент </a:t>
          </a:r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базовых профессиональных компетенций 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(знания, умения, отношения, опыт); </a:t>
          </a:r>
        </a:p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экосистемная познавательная модель, управление, сотрудничество, экологические риски, предосторожность, экологически сообразный уклад школьной жизни, экологическое просвещение родителей, экологические профессии.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E91DC-1401-43C8-9069-4EAA06E75D52}" type="parTrans" cxnId="{B149B485-4D58-49BA-A373-8B102E90E742}">
      <dgm:prSet/>
      <dgm:spPr/>
      <dgm:t>
        <a:bodyPr/>
        <a:lstStyle/>
        <a:p>
          <a:endParaRPr lang="ru-RU"/>
        </a:p>
      </dgm:t>
    </dgm:pt>
    <dgm:pt modelId="{2B144FC2-127C-4468-BAA6-C4028712452F}" type="sibTrans" cxnId="{B149B485-4D58-49BA-A373-8B102E90E742}">
      <dgm:prSet/>
      <dgm:spPr/>
      <dgm:t>
        <a:bodyPr/>
        <a:lstStyle/>
        <a:p>
          <a:endParaRPr lang="ru-RU"/>
        </a:p>
      </dgm:t>
    </dgm:pt>
    <dgm:pt modelId="{78EE8192-9DCD-48EE-AC8B-6769AA62B76E}" type="pres">
      <dgm:prSet presAssocID="{7131A074-13A4-4D52-9A71-7148C93B72D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70A00-950F-4E61-90E6-5CBEBC72CA33}" type="pres">
      <dgm:prSet presAssocID="{7131A074-13A4-4D52-9A71-7148C93B72DF}" presName="matrix" presStyleCnt="0"/>
      <dgm:spPr/>
    </dgm:pt>
    <dgm:pt modelId="{9DD22A37-CB73-42BA-807A-76004D8B881E}" type="pres">
      <dgm:prSet presAssocID="{7131A074-13A4-4D52-9A71-7148C93B72DF}" presName="tile1" presStyleLbl="node1" presStyleIdx="0" presStyleCnt="4"/>
      <dgm:spPr/>
      <dgm:t>
        <a:bodyPr/>
        <a:lstStyle/>
        <a:p>
          <a:endParaRPr lang="ru-RU"/>
        </a:p>
      </dgm:t>
    </dgm:pt>
    <dgm:pt modelId="{3ACDF204-0CB4-428C-A7E4-3E7B00FB348F}" type="pres">
      <dgm:prSet presAssocID="{7131A074-13A4-4D52-9A71-7148C93B72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98C30-491C-45EF-B56C-D8CD177CD331}" type="pres">
      <dgm:prSet presAssocID="{7131A074-13A4-4D52-9A71-7148C93B72DF}" presName="tile2" presStyleLbl="node1" presStyleIdx="1" presStyleCnt="4"/>
      <dgm:spPr/>
      <dgm:t>
        <a:bodyPr/>
        <a:lstStyle/>
        <a:p>
          <a:endParaRPr lang="ru-RU"/>
        </a:p>
      </dgm:t>
    </dgm:pt>
    <dgm:pt modelId="{0D61EF99-D6CA-4B4D-A78C-5BE5DB8008EA}" type="pres">
      <dgm:prSet presAssocID="{7131A074-13A4-4D52-9A71-7148C93B72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AA6A5-FF4F-4D34-B3DB-4DA32AD27E0D}" type="pres">
      <dgm:prSet presAssocID="{7131A074-13A4-4D52-9A71-7148C93B72DF}" presName="tile3" presStyleLbl="node1" presStyleIdx="2" presStyleCnt="4"/>
      <dgm:spPr/>
      <dgm:t>
        <a:bodyPr/>
        <a:lstStyle/>
        <a:p>
          <a:endParaRPr lang="ru-RU"/>
        </a:p>
      </dgm:t>
    </dgm:pt>
    <dgm:pt modelId="{A56F68D3-D99A-46F9-8271-37C26C8CF713}" type="pres">
      <dgm:prSet presAssocID="{7131A074-13A4-4D52-9A71-7148C93B72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736D1-B7DC-43D7-B279-8AF3AABC8BD2}" type="pres">
      <dgm:prSet presAssocID="{7131A074-13A4-4D52-9A71-7148C93B72DF}" presName="tile4" presStyleLbl="node1" presStyleIdx="3" presStyleCnt="4"/>
      <dgm:spPr/>
      <dgm:t>
        <a:bodyPr/>
        <a:lstStyle/>
        <a:p>
          <a:endParaRPr lang="ru-RU"/>
        </a:p>
      </dgm:t>
    </dgm:pt>
    <dgm:pt modelId="{24952BB0-B4AA-408D-9369-8C3B0AC19E61}" type="pres">
      <dgm:prSet presAssocID="{7131A074-13A4-4D52-9A71-7148C93B72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04F2E-2BBF-40EA-BE2F-FD90B18BFA2F}" type="pres">
      <dgm:prSet presAssocID="{7131A074-13A4-4D52-9A71-7148C93B72DF}" presName="centerTile" presStyleLbl="fgShp" presStyleIdx="0" presStyleCnt="1" custScaleX="74879" custScaleY="4655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AD741F7-025A-4B51-87EB-089B3EF5209E}" srcId="{5995189E-0054-431E-9A84-8A0E34872A5A}" destId="{7E739F81-79FE-4377-A313-A018CCACAA3B}" srcOrd="3" destOrd="0" parTransId="{7033D149-D997-43C2-B3AA-D555214EC243}" sibTransId="{10161A50-AB35-4DE4-8451-E12ECBDB9E7D}"/>
    <dgm:cxn modelId="{9F2EC84F-832D-4237-9A31-22E58732E88B}" srcId="{5995189E-0054-431E-9A84-8A0E34872A5A}" destId="{18E5D513-6BAD-4C27-93AF-E3BAB0ACDEDC}" srcOrd="4" destOrd="0" parTransId="{FF3366E2-C1A1-4218-974F-50A62F3D81D4}" sibTransId="{D9656218-B2BE-40CE-A1A3-8DD9B3F4B540}"/>
    <dgm:cxn modelId="{BD18E628-CD05-4745-A54A-0845C3EEACBF}" type="presOf" srcId="{7E739F81-79FE-4377-A313-A018CCACAA3B}" destId="{24952BB0-B4AA-408D-9369-8C3B0AC19E61}" srcOrd="1" destOrd="0" presId="urn:microsoft.com/office/officeart/2005/8/layout/matrix1"/>
    <dgm:cxn modelId="{8CFA66FD-5B2B-4096-9188-285431BA9D37}" type="presOf" srcId="{E9A33122-0AF2-4767-98AE-4D29CA82F210}" destId="{9C0AA6A5-FF4F-4D34-B3DB-4DA32AD27E0D}" srcOrd="0" destOrd="0" presId="urn:microsoft.com/office/officeart/2005/8/layout/matrix1"/>
    <dgm:cxn modelId="{9A666CEE-7248-4157-80E4-3CE20D81FF50}" type="presOf" srcId="{7E739F81-79FE-4377-A313-A018CCACAA3B}" destId="{FF9736D1-B7DC-43D7-B279-8AF3AABC8BD2}" srcOrd="0" destOrd="0" presId="urn:microsoft.com/office/officeart/2005/8/layout/matrix1"/>
    <dgm:cxn modelId="{693F0409-1C98-44E6-92F5-A38FBA309176}" srcId="{5995189E-0054-431E-9A84-8A0E34872A5A}" destId="{E9A33122-0AF2-4767-98AE-4D29CA82F210}" srcOrd="2" destOrd="0" parTransId="{6889C3A6-2B31-400D-9E48-9C694F97DC6F}" sibTransId="{6DBB3D66-E51A-48DB-B0F0-16C155D96F83}"/>
    <dgm:cxn modelId="{7E651134-FCD1-45E9-8DA9-7D2F8CE19804}" type="presOf" srcId="{2518B7C9-9CFA-4D2B-A46F-0913FC6D02E2}" destId="{8B498C30-491C-45EF-B56C-D8CD177CD331}" srcOrd="0" destOrd="0" presId="urn:microsoft.com/office/officeart/2005/8/layout/matrix1"/>
    <dgm:cxn modelId="{77066F31-F252-4F20-96A5-8D866B6F7634}" type="presOf" srcId="{2518B7C9-9CFA-4D2B-A46F-0913FC6D02E2}" destId="{0D61EF99-D6CA-4B4D-A78C-5BE5DB8008EA}" srcOrd="1" destOrd="0" presId="urn:microsoft.com/office/officeart/2005/8/layout/matrix1"/>
    <dgm:cxn modelId="{2A1259F6-6B64-4602-BDB3-D8EFB3A2F201}" type="presOf" srcId="{7131A074-13A4-4D52-9A71-7148C93B72DF}" destId="{78EE8192-9DCD-48EE-AC8B-6769AA62B76E}" srcOrd="0" destOrd="0" presId="urn:microsoft.com/office/officeart/2005/8/layout/matrix1"/>
    <dgm:cxn modelId="{9BDDF9E5-5C75-4489-96F0-193ACA35DDA1}" type="presOf" srcId="{21DADF04-F66C-48A8-9E07-F4134F0E8765}" destId="{9DD22A37-CB73-42BA-807A-76004D8B881E}" srcOrd="0" destOrd="0" presId="urn:microsoft.com/office/officeart/2005/8/layout/matrix1"/>
    <dgm:cxn modelId="{14FC7EF3-3E06-4A30-985D-9EF562028588}" srcId="{5995189E-0054-431E-9A84-8A0E34872A5A}" destId="{21DADF04-F66C-48A8-9E07-F4134F0E8765}" srcOrd="0" destOrd="0" parTransId="{D97B0DE4-DC26-4807-B4C0-15AB8746620A}" sibTransId="{64E0DEF0-42E8-44BC-98A5-BA8CB013EB0F}"/>
    <dgm:cxn modelId="{B28C8D32-4732-4465-9BF5-6888905C6C1A}" type="presOf" srcId="{21DADF04-F66C-48A8-9E07-F4134F0E8765}" destId="{3ACDF204-0CB4-428C-A7E4-3E7B00FB348F}" srcOrd="1" destOrd="0" presId="urn:microsoft.com/office/officeart/2005/8/layout/matrix1"/>
    <dgm:cxn modelId="{B149B485-4D58-49BA-A373-8B102E90E742}" srcId="{5995189E-0054-431E-9A84-8A0E34872A5A}" destId="{2518B7C9-9CFA-4D2B-A46F-0913FC6D02E2}" srcOrd="1" destOrd="0" parTransId="{9D5E91DC-1401-43C8-9069-4EAA06E75D52}" sibTransId="{2B144FC2-127C-4468-BAA6-C4028712452F}"/>
    <dgm:cxn modelId="{7CEC1DB2-8A31-49B8-B095-795451E9C99F}" type="presOf" srcId="{E9A33122-0AF2-4767-98AE-4D29CA82F210}" destId="{A56F68D3-D99A-46F9-8271-37C26C8CF713}" srcOrd="1" destOrd="0" presId="urn:microsoft.com/office/officeart/2005/8/layout/matrix1"/>
    <dgm:cxn modelId="{1EC1DCF2-D101-4DFE-AF29-BD543D01B23A}" srcId="{7131A074-13A4-4D52-9A71-7148C93B72DF}" destId="{5995189E-0054-431E-9A84-8A0E34872A5A}" srcOrd="0" destOrd="0" parTransId="{DE433179-2FF3-4424-BA48-BF94235AB300}" sibTransId="{166FE8A4-7785-49FE-B1FA-C88CEF7B0A91}"/>
    <dgm:cxn modelId="{E6A11D28-FE58-4903-9976-EC74BD92E400}" type="presOf" srcId="{5995189E-0054-431E-9A84-8A0E34872A5A}" destId="{A1104F2E-2BBF-40EA-BE2F-FD90B18BFA2F}" srcOrd="0" destOrd="0" presId="urn:microsoft.com/office/officeart/2005/8/layout/matrix1"/>
    <dgm:cxn modelId="{8B86DAEC-EF9A-4D74-A333-700EB0B0375A}" type="presParOf" srcId="{78EE8192-9DCD-48EE-AC8B-6769AA62B76E}" destId="{A1670A00-950F-4E61-90E6-5CBEBC72CA33}" srcOrd="0" destOrd="0" presId="urn:microsoft.com/office/officeart/2005/8/layout/matrix1"/>
    <dgm:cxn modelId="{DE8A35FC-E46C-41B8-8753-A7E4995AB46B}" type="presParOf" srcId="{A1670A00-950F-4E61-90E6-5CBEBC72CA33}" destId="{9DD22A37-CB73-42BA-807A-76004D8B881E}" srcOrd="0" destOrd="0" presId="urn:microsoft.com/office/officeart/2005/8/layout/matrix1"/>
    <dgm:cxn modelId="{38D6E106-E34D-45FB-BA54-60AC00D8C6A5}" type="presParOf" srcId="{A1670A00-950F-4E61-90E6-5CBEBC72CA33}" destId="{3ACDF204-0CB4-428C-A7E4-3E7B00FB348F}" srcOrd="1" destOrd="0" presId="urn:microsoft.com/office/officeart/2005/8/layout/matrix1"/>
    <dgm:cxn modelId="{F5755654-9DF8-47E0-BBEB-C50200A2744F}" type="presParOf" srcId="{A1670A00-950F-4E61-90E6-5CBEBC72CA33}" destId="{8B498C30-491C-45EF-B56C-D8CD177CD331}" srcOrd="2" destOrd="0" presId="urn:microsoft.com/office/officeart/2005/8/layout/matrix1"/>
    <dgm:cxn modelId="{1A324AA8-8DF9-43C1-B7A1-72477C1D8E64}" type="presParOf" srcId="{A1670A00-950F-4E61-90E6-5CBEBC72CA33}" destId="{0D61EF99-D6CA-4B4D-A78C-5BE5DB8008EA}" srcOrd="3" destOrd="0" presId="urn:microsoft.com/office/officeart/2005/8/layout/matrix1"/>
    <dgm:cxn modelId="{3B39642E-0091-41BB-AD3F-5C6627533450}" type="presParOf" srcId="{A1670A00-950F-4E61-90E6-5CBEBC72CA33}" destId="{9C0AA6A5-FF4F-4D34-B3DB-4DA32AD27E0D}" srcOrd="4" destOrd="0" presId="urn:microsoft.com/office/officeart/2005/8/layout/matrix1"/>
    <dgm:cxn modelId="{A1394C1E-F8EF-4EB3-9815-DF1BF764164A}" type="presParOf" srcId="{A1670A00-950F-4E61-90E6-5CBEBC72CA33}" destId="{A56F68D3-D99A-46F9-8271-37C26C8CF713}" srcOrd="5" destOrd="0" presId="urn:microsoft.com/office/officeart/2005/8/layout/matrix1"/>
    <dgm:cxn modelId="{7D964806-607F-4842-818F-A18D948BE940}" type="presParOf" srcId="{A1670A00-950F-4E61-90E6-5CBEBC72CA33}" destId="{FF9736D1-B7DC-43D7-B279-8AF3AABC8BD2}" srcOrd="6" destOrd="0" presId="urn:microsoft.com/office/officeart/2005/8/layout/matrix1"/>
    <dgm:cxn modelId="{6ED806DF-2CF2-4A08-A6D0-7E389DA6FB0B}" type="presParOf" srcId="{A1670A00-950F-4E61-90E6-5CBEBC72CA33}" destId="{24952BB0-B4AA-408D-9369-8C3B0AC19E61}" srcOrd="7" destOrd="0" presId="urn:microsoft.com/office/officeart/2005/8/layout/matrix1"/>
    <dgm:cxn modelId="{5CDDF595-CA06-478A-A9A0-9E6A1F1A740C}" type="presParOf" srcId="{78EE8192-9DCD-48EE-AC8B-6769AA62B76E}" destId="{A1104F2E-2BBF-40EA-BE2F-FD90B18BFA2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2A37-CB73-42BA-807A-76004D8B881E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Экологический к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Экологический компонент </a:t>
          </a: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ключевых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профессиональных компетенций</a:t>
          </a:r>
          <a:r>
            <a:rPr lang="ru-RU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(знания, умения, отношения, опыт);  экологическое образование; образование для устойчивого развития; парадигмы образования; интегрированное содержание; модели экологического содержания; экологическая сообразность учебно-воспитательного процесса.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0" y="0"/>
        <a:ext cx="5257800" cy="1631751"/>
      </dsp:txXfrm>
    </dsp:sp>
    <dsp:sp modelId="{8B498C30-491C-45EF-B56C-D8CD177CD331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Экологический компонент </a:t>
          </a: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базовых профессиональных компетенций </a:t>
          </a: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(знания, умения, отношения, опыт);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экосистемная познавательная модель, управление, сотрудничество, экологические риски, предосторожность, экологически сообразный уклад школьной жизни, экологическое просвещение родителей, экологические профессии.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7800" y="0"/>
        <a:ext cx="5257800" cy="1631751"/>
      </dsp:txXfrm>
    </dsp:sp>
    <dsp:sp modelId="{9C0AA6A5-FF4F-4D34-B3DB-4DA32AD27E0D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Экологический компонент </a:t>
          </a: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специальных профессиональных компетенций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(знания, умения, отношения, опыт); экологическая грамотность, охрана природы, экологическая безопасность, экологическая система, экологические связи и отношения и др.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719586"/>
        <a:ext cx="5257800" cy="1631751"/>
      </dsp:txXfrm>
    </dsp:sp>
    <dsp:sp modelId="{FF9736D1-B7DC-43D7-B279-8AF3AABC8BD2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Общекультурная экологическая компетенция </a:t>
          </a: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(знания, умения, отношения, опыт);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философия образования, философия экологии и экологического образования, экологическая культура для устойчивого развития, экологическая этика, глобальный эволюционизм, партнерство.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endParaRPr lang="ru-RU" sz="1400" b="1" kern="1200" dirty="0"/>
        </a:p>
      </dsp:txBody>
      <dsp:txXfrm rot="-5400000">
        <a:off x="5257800" y="2719586"/>
        <a:ext cx="5257800" cy="1631751"/>
      </dsp:txXfrm>
    </dsp:sp>
    <dsp:sp modelId="{A1104F2E-2BBF-40EA-BE2F-FD90B18BFA2F}">
      <dsp:nvSpPr>
        <dsp:cNvPr id="0" name=""/>
        <dsp:cNvSpPr/>
      </dsp:nvSpPr>
      <dsp:spPr>
        <a:xfrm>
          <a:off x="4076703" y="1922464"/>
          <a:ext cx="2362192" cy="50640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СЭКК</a:t>
          </a:r>
          <a:endParaRPr lang="ru-RU" sz="22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1424" y="1947185"/>
        <a:ext cx="2312750" cy="45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5E18B-E701-4E2C-B5AB-D814736B5D4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1E9E-5359-4D9C-BD75-AFF35ACAF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6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1E9E-5359-4D9C-BD75-AFF35ACAF2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1E9E-5359-4D9C-BD75-AFF35ACAF2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7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51E9E-5359-4D9C-BD75-AFF35ACAF2F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6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5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5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7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4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6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0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8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8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219F-8189-4268-8DC7-CBB64B76426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EB04-0795-4A7A-8FD8-A3849CD10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9580"/>
            <a:ext cx="9144000" cy="309848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сквозной эколого-культурной компетенции у педагогов в системе ДПО</a:t>
            </a:r>
            <a:endParaRPr lang="ru-RU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43400"/>
            <a:ext cx="9144000" cy="9144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Халудорова Л.Е., ГАУ ДПО РБ «БРИОП»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7799"/>
            <a:ext cx="2044699" cy="13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повышения квалификации педагогов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011" y="1690688"/>
            <a:ext cx="4244703" cy="2670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715" y="1819327"/>
            <a:ext cx="3409828" cy="2413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543" y="1819327"/>
            <a:ext cx="3083257" cy="2413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360966"/>
            <a:ext cx="6537278" cy="2094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764" y="4360964"/>
            <a:ext cx="5649036" cy="20944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36" y="26031"/>
            <a:ext cx="133514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повышения квалификации педагогов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589" y="1690688"/>
            <a:ext cx="8715232" cy="427338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5391" y="1690688"/>
            <a:ext cx="4625454" cy="4273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3514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повышения квалификации педагогов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470461"/>
            <a:ext cx="3419900" cy="15951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30100" y="2081283"/>
            <a:ext cx="2523699" cy="3984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 и 21 июня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Кыренской СОШ прошли корпоративные КПК с приглашением В.В. Пустоваловой из Томска, И.О. Кирилловой из Северска, Л.А. Вагайцевой, А.А. Досовой и из г. Салаира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081283"/>
            <a:ext cx="3419901" cy="1705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523" y="2353830"/>
            <a:ext cx="4230806" cy="3439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9341"/>
            <a:ext cx="133514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повышения квалификации педагогов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1825626"/>
            <a:ext cx="5576247" cy="4124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366" y="1825626"/>
            <a:ext cx="5362433" cy="4124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3514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повышения квалификации педагогов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5257800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257800" cy="4351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351"/>
            <a:ext cx="133514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повышения квалификации педагогов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671782" cy="381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31" y="1825625"/>
            <a:ext cx="5134970" cy="3810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3514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30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в системе ДПО: от охраны природы к формированию экологической культуры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8980" y="1825625"/>
            <a:ext cx="8084820" cy="430085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Классический подход  к определению и осмыслению педагогами современного экологического образования, экологической культуры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Разное понимание 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толкование  педагогами понятий в современном экологическом образовании, нет метаязыка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не обращают внимание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экологическую составляющую в содержании преподаваемых учебных предметов, нескоординированность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предметным областям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Неумение находить в содержании учебных предметов идей устойчивого (биосферосовместимого) развития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Поверхностное отношение педагогов к содержанию федеральной рабочей программы воспитания, нет осмысления личностных результатов, связанных с воспитанием экологической культуры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692400"/>
            <a:ext cx="2110740" cy="147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802"/>
            <a:ext cx="1257300" cy="10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0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в системе ДПО: от охраны природы к формированию экологической культуры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9186"/>
            <a:ext cx="2887980" cy="35644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6340" y="2811780"/>
            <a:ext cx="6347460" cy="2583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 никогда не сумеете решить возникшую проблему, если сохраните то же мышление и тот же подход, который привел Вас к этой проблеме»</a:t>
            </a:r>
          </a:p>
          <a:p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Альберт Эйнштейн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88"/>
            <a:ext cx="120650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экокультуры в интересах УР - </a:t>
            </a:r>
            <a:b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обновлению содержания ДПО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825625"/>
            <a:ext cx="5036820" cy="4351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1.Новая Концепция экологического образования в системе общего образования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Методические рекомендации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руководителей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экологического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с целью формирования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экологической культуры обучающихся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Базовая модель экологической культуры</a:t>
            </a:r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096000" y="3726180"/>
            <a:ext cx="1470660" cy="517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87640" y="2514600"/>
            <a:ext cx="3299460" cy="2743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Эволюция ключевых понятий в содержании ДПО: язык, ценности, мировоззрение, архетипические культурные концепты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780"/>
            <a:ext cx="142240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201"/>
            <a:ext cx="10515600" cy="14874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для нового подхода к эколого-культурной компетенции педагога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47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проблемы нового подхода к эколого-культурной компетенции педагога, внутренне целостной, придающей экологические значения и смыслы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видам его профессиональной деятельности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«сквозного» вектора всех компетенций педагога.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мнению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Г. Щедровицкого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сквозная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это «пронизывающая» компетенция, т.е. то, что существует как массовое; то, что есть у всех или у многих.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Э. Ф. Зеер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«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сквозными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понимает компетенции, «которые присущи любой должности», и отождествляет их с экстрафункциональными метапрофессиональными качествами, свойствами личности, обусловливающими продуктивность широкого круга учебно-познавательной, социальной и профессиональной деятельности человека. Умения и навыки, имеющие «</a:t>
            </a:r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сквозной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характер, выделяет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А.М. Новиков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6515100" y="5923127"/>
            <a:ext cx="4686300" cy="5049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СКВОЗНАЯ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9540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7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Сквозная эколого-культурная компетенция (СЭКК) педагога</a:t>
            </a:r>
            <a:endParaRPr lang="ru-RU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0" y="1825625"/>
            <a:ext cx="10604500" cy="4351338"/>
          </a:xfrm>
        </p:spPr>
        <p:txBody>
          <a:bodyPr>
            <a:normAutofit fontScale="92500" lnSpcReduction="20000"/>
          </a:bodyPr>
          <a:lstStyle/>
          <a:p>
            <a:pPr marL="678240" lvl="0" indent="0" algn="just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ru-RU" sz="2400" spc="-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«Сквозная» </a:t>
            </a:r>
            <a:r>
              <a:rPr lang="ru-RU" sz="2400" spc="-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эколого-культурная компетенция - это </a:t>
            </a:r>
            <a:r>
              <a:rPr lang="ru-RU" sz="2400" spc="-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совокупность взаимосвязанных экологических компонентов общекультурной и </a:t>
            </a:r>
            <a:r>
              <a:rPr lang="ru-RU" sz="2400" spc="-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профессиональных (ключевых, базовых, специальных) </a:t>
            </a:r>
            <a:r>
              <a:rPr lang="ru-RU" sz="2400" spc="-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компетенций учителей, объединенных общей предметно-деятельностной структурой и философско-научными основаниями концепции устойчивого развития, </a:t>
            </a:r>
            <a:r>
              <a:rPr lang="ru-RU" sz="2400" spc="-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обеспечивающих </a:t>
            </a:r>
            <a:r>
              <a:rPr lang="ru-RU" sz="2400" spc="-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способность и готовность всех учителей-предметников опережающе ставить и решать мировоззренческие, методологические и ценностно-смысловые задачи профессиональной самореализации и саморазвития.</a:t>
            </a:r>
            <a:endParaRPr lang="ru-RU" sz="2400" spc="-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0" indent="0">
              <a:spcBef>
                <a:spcPts val="499"/>
              </a:spcBef>
              <a:buNone/>
            </a:pPr>
            <a:r>
              <a:rPr lang="ru-RU" sz="1800" b="1" spc="-1" dirty="0" smtClean="0">
                <a:solidFill>
                  <a:schemeClr val="tx2"/>
                </a:solidFill>
                <a:latin typeface="Times New Roman"/>
                <a:ea typeface="Calibri"/>
              </a:rPr>
              <a:t>        </a:t>
            </a:r>
            <a:r>
              <a:rPr lang="ru-RU" sz="1800" b="1" spc="-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СЭК </a:t>
            </a:r>
            <a:r>
              <a:rPr lang="ru-RU" sz="1800" b="1" spc="-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учителя</a:t>
            </a:r>
            <a:endParaRPr lang="ru-RU" sz="1800" spc="-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0" indent="0">
              <a:spcBef>
                <a:spcPts val="499"/>
              </a:spcBef>
              <a:buNone/>
            </a:pPr>
            <a:endParaRPr lang="ru-RU" sz="1800" spc="-1" dirty="0">
              <a:solidFill>
                <a:schemeClr val="tx2"/>
              </a:solidFill>
            </a:endParaRPr>
          </a:p>
          <a:p>
            <a:pPr marL="3657600" lvl="0" indent="0">
              <a:spcBef>
                <a:spcPts val="499"/>
              </a:spcBef>
              <a:buNone/>
            </a:pPr>
            <a:endParaRPr lang="ru-RU" sz="1800" spc="-1" dirty="0">
              <a:solidFill>
                <a:schemeClr val="tx2"/>
              </a:solidFill>
            </a:endParaRPr>
          </a:p>
          <a:p>
            <a:pPr marL="3657600" lvl="0" indent="0">
              <a:spcBef>
                <a:spcPts val="499"/>
              </a:spcBef>
              <a:buNone/>
            </a:pPr>
            <a:endParaRPr lang="ru-RU" sz="1800" b="1" spc="-1" dirty="0">
              <a:solidFill>
                <a:schemeClr val="tx2"/>
              </a:solidFill>
              <a:latin typeface="Times New Roman"/>
              <a:ea typeface="Calibri"/>
            </a:endParaRPr>
          </a:p>
          <a:p>
            <a:pPr marL="3657600" lvl="0" indent="0">
              <a:spcBef>
                <a:spcPts val="499"/>
              </a:spcBef>
              <a:buNone/>
            </a:pPr>
            <a:r>
              <a:rPr lang="ru-RU" sz="1800" b="1" spc="-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Компоненты ПК </a:t>
            </a:r>
            <a:r>
              <a:rPr lang="ru-RU" sz="1800" b="1" spc="-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педагога     </a:t>
            </a:r>
            <a:r>
              <a:rPr lang="ru-RU" sz="1800" b="1" spc="-1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Компоненты ОК </a:t>
            </a:r>
            <a:r>
              <a:rPr lang="ru-RU" sz="1800" b="1" spc="-1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педагога</a:t>
            </a:r>
            <a:endParaRPr lang="ru-RU" sz="1800" spc="-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883400" y="4967478"/>
            <a:ext cx="33147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4432300" y="4967478"/>
            <a:ext cx="27051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001002" y="47205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8110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Сквозная эколого-культурная компетенция (СЭКК) педагога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25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15570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2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</a:t>
            </a:r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предметно-деятельностная структура сквозной эколого-культурной компетенции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 fontAlgn="base">
              <a:lnSpc>
                <a:spcPct val="1150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ru-RU" altLang="ru-RU" sz="3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Предметно-деятельностная структура </a:t>
            </a:r>
            <a:r>
              <a:rPr lang="ru-RU" altLang="ru-RU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экологического компонента ключевых, базовых, специальных и общекультурной компетенций, включающая </a:t>
            </a:r>
            <a:r>
              <a:rPr lang="ru-RU" altLang="ru-RU" sz="33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знания, умения, отношения, опыт</a:t>
            </a:r>
            <a:r>
              <a:rPr lang="ru-RU" altLang="ru-RU" sz="33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учителя, отражающая </a:t>
            </a:r>
            <a:r>
              <a:rPr lang="ru-RU" altLang="ru-RU" sz="3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ценностно-смысловую, мотивационно-установочную, когнитивную и деятельностную сферы его профессиограммы</a:t>
            </a:r>
            <a:r>
              <a:rPr lang="ru-RU" altLang="ru-RU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послужившая основой для определения требований к результатам формирования </a:t>
            </a:r>
            <a:r>
              <a:rPr lang="ru-RU" altLang="ru-RU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сквозной эколого-культурной </a:t>
            </a:r>
            <a:r>
              <a:rPr lang="ru-RU" altLang="ru-RU" sz="3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учителя, критериев, показателей, способов ее мониторинга</a:t>
            </a:r>
            <a:r>
              <a:rPr lang="ru-RU" altLang="ru-RU" sz="33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altLang="ru-RU" sz="33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819"/>
            <a:ext cx="147320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7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Форматы повышения квалификации педагогов</a:t>
            </a:r>
            <a:endParaRPr 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КПК по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тематике 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Корпоративные КПК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модули на 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КПК как инвариант</a:t>
            </a:r>
            <a:endParaRPr lang="ru-RU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проекты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мероприятиях разных уровней (школьные, муниципальные, региональные, российские, международные)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350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9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718</Words>
  <Application>Microsoft Office PowerPoint</Application>
  <PresentationFormat>Широкоэкранный</PresentationFormat>
  <Paragraphs>67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Формирование сквозной эколого-культурной компетенции у педагогов в системе ДПО</vt:lpstr>
      <vt:lpstr>Проблема в системе ДПО: от охраны природы к формированию экологической культуры</vt:lpstr>
      <vt:lpstr>Проблема в системе ДПО: от охраны природы к формированию экологической культуры</vt:lpstr>
      <vt:lpstr>От экокультуры в интересах УР -  к обновлению содержания ДПО</vt:lpstr>
      <vt:lpstr>Основания для нового подхода к эколого-культурной компетенции педагога</vt:lpstr>
      <vt:lpstr>Сквозная эколого-культурная компетенция (СЭКК) педагога</vt:lpstr>
      <vt:lpstr>Сквозная эколого-культурная компетенция (СЭКК) педагога</vt:lpstr>
      <vt:lpstr>Общая предметно-деятельностная структура сквозной эколого-культурной компетенции</vt:lpstr>
      <vt:lpstr>Форматы повышения квалификации педагогов</vt:lpstr>
      <vt:lpstr>Форматы повышения квалификации педагогов</vt:lpstr>
      <vt:lpstr>Форматы повышения квалификации педагогов</vt:lpstr>
      <vt:lpstr>Форматы повышения квалификации педагогов</vt:lpstr>
      <vt:lpstr>Форматы повышения квалификации педагогов</vt:lpstr>
      <vt:lpstr>Форматы повышения квалификации педагогов</vt:lpstr>
      <vt:lpstr>Форматы повышения квалификации педагогов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сквозной эколого-культурной компетенции у педагогов в системе ДПО</dc:title>
  <dc:creator>Microsoft</dc:creator>
  <cp:lastModifiedBy>lenova</cp:lastModifiedBy>
  <cp:revision>63</cp:revision>
  <dcterms:created xsi:type="dcterms:W3CDTF">2023-10-15T02:21:06Z</dcterms:created>
  <dcterms:modified xsi:type="dcterms:W3CDTF">2023-10-23T08:24:20Z</dcterms:modified>
</cp:coreProperties>
</file>