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8"/>
  </p:notesMasterIdLst>
  <p:sldIdLst>
    <p:sldId id="276" r:id="rId2"/>
    <p:sldId id="259" r:id="rId3"/>
    <p:sldId id="277" r:id="rId4"/>
    <p:sldId id="262" r:id="rId5"/>
    <p:sldId id="257" r:id="rId6"/>
    <p:sldId id="258" r:id="rId7"/>
    <p:sldId id="275" r:id="rId8"/>
    <p:sldId id="278" r:id="rId9"/>
    <p:sldId id="261" r:id="rId10"/>
    <p:sldId id="286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274" r:id="rId2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-540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292496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4989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2dfaa4d6c2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2dfaa4d6c2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6543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2dfaa4d6c2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2dfaa4d6c2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7296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2dfaa4d6c2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2dfaa4d6c2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25234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2dfaa4d6c2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2dfaa4d6c2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47521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2dfaa4d6c2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2dfaa4d6c2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2785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2dfaa4d6c2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2dfaa4d6c2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67329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2dfaa4d6c2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2dfaa4d6c2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20080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dfaa4d6c2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2dfaa4d6c2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29761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2dfaa4d6c2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2dfaa4d6c2_1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0902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2dfaa4d6c2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2dfaa4d6c2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3311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2dfaa4d6c2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2dfaa4d6c2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75838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2dfaa4d6c2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2dfaa4d6c2_1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87691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2dfaa4d6c2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2dfaa4d6c2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75932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2dfaa4d6c2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2dfaa4d6c2_1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38534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2dfaa4d6c2_1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2dfaa4d6c2_1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2642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2dfaa4d6c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2dfaa4d6c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4241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2dfaa4d6c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2dfaa4d6c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0251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2dfaa4d6c2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2dfaa4d6c2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3350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2dfaa4d6c2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2dfaa4d6c2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6290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2dfaa4d6c2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2dfaa4d6c2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3594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2dfaa4d6c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2dfaa4d6c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1547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2dfaa4d6c2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2dfaa4d6c2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4407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260721" y="774083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buSzPts val="990"/>
            </a:pPr>
            <a:r>
              <a:rPr lang="ru-RU" sz="3600" b="1" dirty="0" smtClean="0"/>
              <a:t>Комплексный </a:t>
            </a:r>
            <a:r>
              <a:rPr lang="ru-RU" sz="3600" b="1" dirty="0"/>
              <a:t>подход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к </a:t>
            </a:r>
            <a:r>
              <a:rPr lang="ru-RU" sz="3600" b="1" dirty="0"/>
              <a:t>формированию экологической культуры в проекте</a:t>
            </a:r>
            <a:br>
              <a:rPr lang="ru-RU" sz="3600" b="1" dirty="0"/>
            </a:br>
            <a:r>
              <a:rPr lang="ru-RU" sz="3600" b="1" dirty="0"/>
              <a:t>«</a:t>
            </a:r>
            <a:r>
              <a:rPr lang="ru-RU" sz="3600" b="1" dirty="0" smtClean="0"/>
              <a:t>Зелёная школа»</a:t>
            </a:r>
            <a:endParaRPr sz="3600" b="1"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5950" y="3299598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7"/>
              <a:buNone/>
            </a:pPr>
            <a:r>
              <a:rPr lang="ru" sz="1400" b="1" i="1" dirty="0"/>
              <a:t>Ермаков Дмитрий </a:t>
            </a:r>
            <a:r>
              <a:rPr lang="ru" sz="1400" b="1" i="1" dirty="0" smtClean="0"/>
              <a:t>Сергеевич,</a:t>
            </a:r>
            <a:br>
              <a:rPr lang="ru" sz="1400" b="1" i="1" dirty="0" smtClean="0"/>
            </a:br>
            <a:r>
              <a:rPr lang="ru" sz="1400" i="1" dirty="0" smtClean="0"/>
              <a:t>доктор </a:t>
            </a:r>
            <a:r>
              <a:rPr lang="ru" sz="1400" i="1" dirty="0"/>
              <a:t>педагогических наук, профессор</a:t>
            </a:r>
            <a:endParaRPr sz="1400" i="1" dirty="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77"/>
              <a:buNone/>
            </a:pPr>
            <a:endParaRPr sz="1400" i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77"/>
              <a:buNone/>
            </a:pPr>
            <a:r>
              <a:rPr lang="ru" sz="1200" dirty="0"/>
              <a:t>Российский университет дружбы </a:t>
            </a:r>
            <a:r>
              <a:rPr lang="ru" sz="1200" dirty="0" smtClean="0"/>
              <a:t>народов имени Патриса </a:t>
            </a:r>
            <a:r>
              <a:rPr lang="ru" sz="1200" dirty="0" smtClean="0"/>
              <a:t>Лумумбы</a:t>
            </a:r>
          </a:p>
          <a:p>
            <a:pPr marL="0" lvl="0" indent="0">
              <a:buSzPts val="277"/>
            </a:pPr>
            <a:r>
              <a:rPr lang="ru" sz="1200" dirty="0"/>
              <a:t>Российский </a:t>
            </a:r>
            <a:r>
              <a:rPr lang="ru" sz="1200" dirty="0" smtClean="0"/>
              <a:t>химико-технологический университет имени Д. И. Менделеева</a:t>
            </a:r>
            <a:endParaRPr lang="ru" sz="500" dirty="0" smtClean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77"/>
              <a:buNone/>
            </a:pPr>
            <a:r>
              <a:rPr lang="ru" sz="1200" dirty="0" smtClean="0"/>
              <a:t>Научный </a:t>
            </a:r>
            <a:r>
              <a:rPr lang="ru" sz="1200" dirty="0" smtClean="0"/>
              <a:t>совет по проблемам </a:t>
            </a:r>
            <a:r>
              <a:rPr lang="ru" sz="1200" dirty="0" smtClean="0"/>
              <a:t>экологического образования</a:t>
            </a:r>
            <a:br>
              <a:rPr lang="ru" sz="1200" dirty="0" smtClean="0"/>
            </a:br>
            <a:r>
              <a:rPr lang="ru" sz="1200" dirty="0" smtClean="0"/>
              <a:t>Российской </a:t>
            </a:r>
            <a:r>
              <a:rPr lang="ru" sz="1200" dirty="0" smtClean="0"/>
              <a:t>академии образования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2443858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DE2676B-C564-4C76-A9FB-564EEE9AB34F}"/>
              </a:ext>
            </a:extLst>
          </p:cNvPr>
          <p:cNvSpPr txBox="1"/>
          <p:nvPr/>
        </p:nvSpPr>
        <p:spPr>
          <a:xfrm>
            <a:off x="604412" y="574551"/>
            <a:ext cx="7998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Педагогическая антропология К. Д. Ушинского</a:t>
            </a:r>
            <a:endParaRPr lang="ru-RU" sz="1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8F5D60F-D944-4FFF-B078-BE2120779298}"/>
              </a:ext>
            </a:extLst>
          </p:cNvPr>
          <p:cNvSpPr txBox="1"/>
          <p:nvPr/>
        </p:nvSpPr>
        <p:spPr>
          <a:xfrm>
            <a:off x="203274" y="4359331"/>
            <a:ext cx="2821867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smtClean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Ушинский Константин Дмитриевич</a:t>
            </a:r>
            <a:endParaRPr lang="ru-RU" sz="1050" b="1" dirty="0">
              <a:solidFill>
                <a:srgbClr val="7030A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050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</a:t>
            </a:r>
            <a:r>
              <a:rPr lang="ru-RU" sz="1050" dirty="0" smtClean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1823–1871)</a:t>
            </a:r>
            <a:endParaRPr lang="ru-RU" sz="750" dirty="0">
              <a:solidFill>
                <a:srgbClr val="7030A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t="338" r="20934" b="338"/>
          <a:stretch/>
        </p:blipFill>
        <p:spPr>
          <a:xfrm rot="16200000">
            <a:off x="335078" y="1512062"/>
            <a:ext cx="3191583" cy="241393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81399" y="1118414"/>
            <a:ext cx="549592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Природные </a:t>
            </a:r>
            <a:r>
              <a:rPr lang="ru-RU" dirty="0"/>
              <a:t>явления и предметы </a:t>
            </a:r>
            <a:r>
              <a:rPr lang="ru-RU" dirty="0" smtClean="0"/>
              <a:t>рано </a:t>
            </a:r>
            <a:r>
              <a:rPr lang="ru-RU" dirty="0"/>
              <a:t>начинают занимать ум </a:t>
            </a:r>
            <a:r>
              <a:rPr lang="ru-RU" dirty="0" smtClean="0"/>
              <a:t>ребёнка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Общение детей с </a:t>
            </a:r>
            <a:r>
              <a:rPr lang="ru-RU" dirty="0"/>
              <a:t>природой помогает развивать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их умственные способности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Наблюдение </a:t>
            </a:r>
            <a:r>
              <a:rPr lang="ru-RU" dirty="0"/>
              <a:t>и изучение родной природы способствует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развитию </a:t>
            </a:r>
            <a:r>
              <a:rPr lang="ru-RU" dirty="0"/>
              <a:t>чувства патриотизма, эстетическому </a:t>
            </a:r>
            <a:r>
              <a:rPr lang="ru-RU" dirty="0" smtClean="0"/>
              <a:t>воспитанию</a:t>
            </a:r>
          </a:p>
          <a:p>
            <a:endParaRPr lang="ru-RU" i="1" dirty="0" smtClean="0"/>
          </a:p>
          <a:p>
            <a:endParaRPr lang="ru-RU" i="1" dirty="0"/>
          </a:p>
          <a:p>
            <a:r>
              <a:rPr lang="ru-RU" i="1" dirty="0" smtClean="0"/>
              <a:t>«</a:t>
            </a:r>
            <a:r>
              <a:rPr lang="ru-RU" i="1" dirty="0"/>
              <a:t>Дитя мыслит формами, образами, красками, звуками, ощущениями вообще, и тот воспитатель напрасно </a:t>
            </a:r>
            <a:br>
              <a:rPr lang="ru-RU" i="1" dirty="0"/>
            </a:br>
            <a:r>
              <a:rPr lang="ru-RU" i="1" dirty="0"/>
              <a:t>и вредно насиловал бы </a:t>
            </a:r>
            <a:r>
              <a:rPr lang="ru-RU" i="1" dirty="0">
                <a:solidFill>
                  <a:srgbClr val="00B050"/>
                </a:solidFill>
              </a:rPr>
              <a:t>детскую природу, </a:t>
            </a:r>
            <a:r>
              <a:rPr lang="ru-RU" i="1" dirty="0"/>
              <a:t>кто захотел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бы </a:t>
            </a:r>
            <a:r>
              <a:rPr lang="ru-RU" i="1" dirty="0"/>
              <a:t>её заставить мыслить </a:t>
            </a:r>
            <a:r>
              <a:rPr lang="ru-RU" i="1" dirty="0" smtClean="0"/>
              <a:t>иначе»</a:t>
            </a:r>
          </a:p>
          <a:p>
            <a:endParaRPr lang="ru-RU" i="1" dirty="0"/>
          </a:p>
          <a:p>
            <a:pPr algn="just"/>
            <a:r>
              <a:rPr lang="ru-RU" i="1" dirty="0"/>
              <a:t>«Я думаю, что не </a:t>
            </a:r>
            <a:r>
              <a:rPr lang="ru-RU" i="1" dirty="0">
                <a:solidFill>
                  <a:srgbClr val="00B050"/>
                </a:solidFill>
              </a:rPr>
              <a:t>с курьезами и диковинками науки </a:t>
            </a:r>
            <a:r>
              <a:rPr lang="ru-RU" i="1" dirty="0" smtClean="0"/>
              <a:t>должно … </a:t>
            </a:r>
            <a:r>
              <a:rPr lang="ru-RU" i="1" dirty="0"/>
              <a:t>знакомить дитя, а, напротив, </a:t>
            </a:r>
            <a:r>
              <a:rPr lang="ru-RU" i="1" dirty="0" smtClean="0"/>
              <a:t>– </a:t>
            </a:r>
            <a:r>
              <a:rPr lang="ru-RU" i="1" dirty="0"/>
              <a:t>приучать его находить занимательное в том, что </a:t>
            </a:r>
            <a:r>
              <a:rPr lang="ru-RU" i="1" dirty="0">
                <a:solidFill>
                  <a:srgbClr val="00B050"/>
                </a:solidFill>
              </a:rPr>
              <a:t>беспрестанно и повсюду </a:t>
            </a:r>
            <a:r>
              <a:rPr lang="ru-RU" i="1" dirty="0" smtClean="0">
                <a:solidFill>
                  <a:srgbClr val="00B050"/>
                </a:solidFill>
              </a:rPr>
              <a:t>окружает</a:t>
            </a:r>
            <a:r>
              <a:rPr lang="ru-RU" i="1" dirty="0" smtClean="0"/>
              <a:t>»</a:t>
            </a:r>
            <a:endParaRPr lang="ru-RU" i="1" dirty="0"/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530679" y="2898321"/>
            <a:ext cx="0" cy="1436915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494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Архитектурные и технологические решения</a:t>
            </a:r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tx1"/>
                </a:solidFill>
              </a:rPr>
              <a:t>Снижение воздействия на окружающую среду за счёт использования:</a:t>
            </a:r>
            <a:endParaRPr dirty="0">
              <a:solidFill>
                <a:schemeClr val="tx1"/>
              </a:solidFill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ru" dirty="0">
                <a:solidFill>
                  <a:schemeClr val="tx1"/>
                </a:solidFill>
              </a:rPr>
              <a:t>экологичных или переработанных строительных материалов;</a:t>
            </a:r>
            <a:endParaRPr dirty="0">
              <a:solidFill>
                <a:schemeClr val="tx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 dirty="0">
                <a:solidFill>
                  <a:schemeClr val="tx1"/>
                </a:solidFill>
              </a:rPr>
              <a:t>пассивных (естественный свет, нагрев / охлаждение) и возобновляемых источников энергии (солнечная, гидро- или ветровая);</a:t>
            </a:r>
            <a:endParaRPr dirty="0">
              <a:solidFill>
                <a:schemeClr val="tx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 dirty="0">
                <a:solidFill>
                  <a:schemeClr val="tx1"/>
                </a:solidFill>
              </a:rPr>
              <a:t>встраивания в благоприятные для обитания ландшафты;</a:t>
            </a:r>
            <a:endParaRPr dirty="0">
              <a:solidFill>
                <a:schemeClr val="tx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 dirty="0">
                <a:solidFill>
                  <a:schemeClr val="tx1"/>
                </a:solidFill>
              </a:rPr>
              <a:t>«живых» крыш и садов, вертикальных цветников;</a:t>
            </a:r>
            <a:endParaRPr dirty="0">
              <a:solidFill>
                <a:schemeClr val="tx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 dirty="0">
                <a:solidFill>
                  <a:schemeClr val="tx1"/>
                </a:solidFill>
              </a:rPr>
              <a:t>систем сбора дождевой воды и / или водосбережения;</a:t>
            </a:r>
            <a:endParaRPr dirty="0">
              <a:solidFill>
                <a:schemeClr val="tx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 dirty="0">
                <a:solidFill>
                  <a:schemeClr val="tx1"/>
                </a:solidFill>
              </a:rPr>
              <a:t>биотопливного или электрического транспорта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24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Архитектурные и технологические решения</a:t>
            </a:r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i="1" dirty="0">
                <a:solidFill>
                  <a:schemeClr val="tx1"/>
                </a:solidFill>
              </a:rPr>
              <a:t>Интеграция с местными экосистемами</a:t>
            </a:r>
            <a:r>
              <a:rPr lang="ru" dirty="0">
                <a:solidFill>
                  <a:schemeClr val="tx1"/>
                </a:solidFill>
              </a:rPr>
              <a:t> через:</a:t>
            </a:r>
            <a:endParaRPr dirty="0">
              <a:solidFill>
                <a:schemeClr val="tx1"/>
              </a:solidFill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ru" dirty="0">
                <a:solidFill>
                  <a:schemeClr val="tx1"/>
                </a:solidFill>
              </a:rPr>
              <a:t>помещения без стен;</a:t>
            </a:r>
            <a:endParaRPr dirty="0">
              <a:solidFill>
                <a:schemeClr val="tx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 dirty="0">
                <a:solidFill>
                  <a:schemeClr val="tx1"/>
                </a:solidFill>
              </a:rPr>
              <a:t>большие окна с видом на </a:t>
            </a:r>
            <a:r>
              <a:rPr lang="ru" dirty="0" smtClean="0">
                <a:solidFill>
                  <a:schemeClr val="tx1"/>
                </a:solidFill>
              </a:rPr>
              <a:t>природу;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 dirty="0" smtClean="0">
                <a:solidFill>
                  <a:schemeClr val="tx1"/>
                </a:solidFill>
              </a:rPr>
              <a:t>уроки </a:t>
            </a:r>
            <a:r>
              <a:rPr lang="ru" dirty="0">
                <a:solidFill>
                  <a:schemeClr val="tx1"/>
                </a:solidFill>
              </a:rPr>
              <a:t>на открытом </a:t>
            </a:r>
            <a:r>
              <a:rPr lang="ru" dirty="0" smtClean="0">
                <a:solidFill>
                  <a:schemeClr val="tx1"/>
                </a:solidFill>
              </a:rPr>
              <a:t>воздухе;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 dirty="0" smtClean="0">
                <a:solidFill>
                  <a:schemeClr val="tx1"/>
                </a:solidFill>
              </a:rPr>
              <a:t>активное </a:t>
            </a:r>
            <a:r>
              <a:rPr lang="ru" dirty="0">
                <a:solidFill>
                  <a:schemeClr val="tx1"/>
                </a:solidFill>
              </a:rPr>
              <a:t>движение учеников в течение учебного дня;</a:t>
            </a:r>
            <a:endParaRPr dirty="0">
              <a:solidFill>
                <a:schemeClr val="tx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 dirty="0">
                <a:solidFill>
                  <a:schemeClr val="tx1"/>
                </a:solidFill>
              </a:rPr>
              <a:t>низкий уровень отходов (отказ от одноразового пластика, интенсивная переработка и компостирование, локальная очистка сточных вод);</a:t>
            </a:r>
            <a:endParaRPr dirty="0">
              <a:solidFill>
                <a:schemeClr val="tx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 dirty="0">
                <a:solidFill>
                  <a:schemeClr val="tx1"/>
                </a:solidFill>
              </a:rPr>
              <a:t>здоровое питание, приготовленное из местных (в т. ч. иногда выращенных </a:t>
            </a:r>
            <a:r>
              <a:rPr lang="ru" dirty="0" smtClean="0">
                <a:solidFill>
                  <a:schemeClr val="tx1"/>
                </a:solidFill>
              </a:rPr>
              <a:t>на пришкольном участке) </a:t>
            </a:r>
            <a:r>
              <a:rPr lang="ru" dirty="0">
                <a:solidFill>
                  <a:schemeClr val="tx1"/>
                </a:solidFill>
              </a:rPr>
              <a:t>продуктов;</a:t>
            </a:r>
            <a:endParaRPr dirty="0">
              <a:solidFill>
                <a:schemeClr val="tx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 dirty="0">
                <a:solidFill>
                  <a:schemeClr val="tx1"/>
                </a:solidFill>
              </a:rPr>
              <a:t>естественное освещение и свежий воздух во всём здании и т.п.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44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Учебный план</a:t>
            </a:r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i="1" dirty="0">
                <a:solidFill>
                  <a:schemeClr val="tx1"/>
                </a:solidFill>
              </a:rPr>
              <a:t>Формирование экологической культуры</a:t>
            </a:r>
            <a:r>
              <a:rPr lang="ru" dirty="0">
                <a:solidFill>
                  <a:schemeClr val="tx1"/>
                </a:solidFill>
              </a:rPr>
              <a:t> посредством:</a:t>
            </a:r>
            <a:endParaRPr dirty="0">
              <a:solidFill>
                <a:schemeClr val="tx1"/>
              </a:solidFill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ru" sz="1900" dirty="0">
                <a:solidFill>
                  <a:schemeClr val="tx1"/>
                </a:solidFill>
              </a:rPr>
              <a:t>выполнения проектов по решению проблем среды обитания и повышения устойчивости школы и местного </a:t>
            </a:r>
            <a:r>
              <a:rPr lang="ru" sz="1900" dirty="0" smtClean="0">
                <a:solidFill>
                  <a:schemeClr val="tx1"/>
                </a:solidFill>
              </a:rPr>
              <a:t>сообщества;</a:t>
            </a: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ru" sz="1900" dirty="0" smtClean="0">
                <a:solidFill>
                  <a:schemeClr val="tx1"/>
                </a:solidFill>
              </a:rPr>
              <a:t>развития навыков </a:t>
            </a:r>
            <a:r>
              <a:rPr lang="ru" sz="1900" dirty="0">
                <a:solidFill>
                  <a:schemeClr val="tx1"/>
                </a:solidFill>
              </a:rPr>
              <a:t>общения и командной </a:t>
            </a:r>
            <a:r>
              <a:rPr lang="ru" sz="1900" dirty="0" smtClean="0">
                <a:solidFill>
                  <a:schemeClr val="tx1"/>
                </a:solidFill>
              </a:rPr>
              <a:t>работы;</a:t>
            </a: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ru" sz="1900" dirty="0" smtClean="0">
                <a:solidFill>
                  <a:schemeClr val="tx1"/>
                </a:solidFill>
              </a:rPr>
              <a:t>участия </a:t>
            </a:r>
            <a:r>
              <a:rPr lang="ru" sz="1900" dirty="0">
                <a:solidFill>
                  <a:schemeClr val="tx1"/>
                </a:solidFill>
              </a:rPr>
              <a:t>в процессе управления экокомитетов </a:t>
            </a:r>
            <a:r>
              <a:rPr lang="ru" sz="1900" dirty="0" smtClean="0">
                <a:solidFill>
                  <a:schemeClr val="tx1"/>
                </a:solidFill>
              </a:rPr>
              <a:t>учащихся;</a:t>
            </a: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ru" sz="1900" dirty="0" smtClean="0">
                <a:solidFill>
                  <a:schemeClr val="tx1"/>
                </a:solidFill>
              </a:rPr>
              <a:t>сохранения </a:t>
            </a:r>
            <a:r>
              <a:rPr lang="ru" sz="1900" dirty="0">
                <a:solidFill>
                  <a:schemeClr val="tx1"/>
                </a:solidFill>
              </a:rPr>
              <a:t>и укрепления здоровья, личностного и социального </a:t>
            </a:r>
            <a:r>
              <a:rPr lang="ru" sz="1900" dirty="0" smtClean="0">
                <a:solidFill>
                  <a:schemeClr val="tx1"/>
                </a:solidFill>
              </a:rPr>
              <a:t>благополучия;</a:t>
            </a: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ru" sz="1900" dirty="0" smtClean="0">
                <a:solidFill>
                  <a:schemeClr val="tx1"/>
                </a:solidFill>
              </a:rPr>
              <a:t>эффекта </a:t>
            </a:r>
            <a:r>
              <a:rPr lang="ru" sz="1900" dirty="0">
                <a:solidFill>
                  <a:schemeClr val="tx1"/>
                </a:solidFill>
              </a:rPr>
              <a:t>мультипликатора (ученики делятся своим опытом с членами семьи, друзьями, другими людьми)</a:t>
            </a:r>
            <a:endParaRPr sz="1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66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>
            <a:spLocks noGrp="1"/>
          </p:cNvSpPr>
          <p:nvPr>
            <p:ph type="body" idx="1"/>
          </p:nvPr>
        </p:nvSpPr>
        <p:spPr>
          <a:xfrm>
            <a:off x="168826" y="1152475"/>
            <a:ext cx="3913318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Aft>
                <a:spcPts val="0"/>
              </a:spcAft>
              <a:buNone/>
            </a:pPr>
            <a:r>
              <a:rPr lang="ru" sz="1400" dirty="0" smtClean="0">
                <a:solidFill>
                  <a:schemeClr val="tx1"/>
                </a:solidFill>
              </a:rPr>
              <a:t>Построен в 2019 </a:t>
            </a:r>
            <a:r>
              <a:rPr lang="ru" sz="1400" dirty="0">
                <a:solidFill>
                  <a:schemeClr val="tx1"/>
                </a:solidFill>
              </a:rPr>
              <a:t>г.</a:t>
            </a:r>
            <a:endParaRPr sz="1400" dirty="0">
              <a:solidFill>
                <a:schemeClr val="tx1"/>
              </a:solidFill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" sz="1400" dirty="0">
              <a:solidFill>
                <a:schemeClr val="tx1"/>
              </a:solidFill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ru-RU" sz="1400" dirty="0" smtClean="0">
                <a:solidFill>
                  <a:schemeClr val="tx1"/>
                </a:solidFill>
              </a:rPr>
              <a:t>Пространства, стимулирующие взаимодействие </a:t>
            </a:r>
            <a:r>
              <a:rPr lang="ru-RU" sz="1400" dirty="0">
                <a:solidFill>
                  <a:schemeClr val="tx1"/>
                </a:solidFill>
              </a:rPr>
              <a:t>с </a:t>
            </a:r>
            <a:r>
              <a:rPr lang="ru-RU" sz="1400" dirty="0" smtClean="0">
                <a:solidFill>
                  <a:schemeClr val="tx1"/>
                </a:solidFill>
              </a:rPr>
              <a:t>природой 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и любознательность</a:t>
            </a:r>
            <a:endParaRPr lang="ru-RU" sz="1400" dirty="0">
              <a:solidFill>
                <a:schemeClr val="tx1"/>
              </a:solidFill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ru-RU" sz="1400" dirty="0" smtClean="0">
                <a:solidFill>
                  <a:schemeClr val="tx1"/>
                </a:solidFill>
              </a:rPr>
              <a:t>Здания вписаны в окружающий городской ландшафт </a:t>
            </a:r>
          </a:p>
          <a:p>
            <a:pPr marL="0" lvl="0" indent="0">
              <a:lnSpc>
                <a:spcPct val="100000"/>
              </a:lnSpc>
              <a:buNone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ru-RU" sz="1400" dirty="0" smtClean="0">
                <a:solidFill>
                  <a:schemeClr val="tx1"/>
                </a:solidFill>
              </a:rPr>
              <a:t>Архитектурная </a:t>
            </a:r>
            <a:r>
              <a:rPr lang="ru-RU" sz="1400" dirty="0">
                <a:solidFill>
                  <a:schemeClr val="tx1"/>
                </a:solidFill>
              </a:rPr>
              <a:t>концепция открытых пространств </a:t>
            </a:r>
            <a:r>
              <a:rPr lang="ru-RU" sz="1400" dirty="0" smtClean="0">
                <a:solidFill>
                  <a:schemeClr val="tx1"/>
                </a:solidFill>
              </a:rPr>
              <a:t>в соответствии с </a:t>
            </a:r>
            <a:r>
              <a:rPr lang="ru-RU" sz="1400" dirty="0" err="1" smtClean="0">
                <a:solidFill>
                  <a:schemeClr val="tx1"/>
                </a:solidFill>
              </a:rPr>
              <a:t>фэн-шуй</a:t>
            </a:r>
            <a:r>
              <a:rPr lang="ru-RU" sz="1400" dirty="0" smtClean="0">
                <a:solidFill>
                  <a:schemeClr val="tx1"/>
                </a:solidFill>
              </a:rPr>
              <a:t>: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200" dirty="0" smtClean="0">
                <a:solidFill>
                  <a:schemeClr val="tx1"/>
                </a:solidFill>
              </a:rPr>
              <a:t>- </a:t>
            </a:r>
            <a:r>
              <a:rPr lang="ru-RU" sz="1200" i="1" dirty="0" smtClean="0">
                <a:solidFill>
                  <a:schemeClr val="tx1"/>
                </a:solidFill>
              </a:rPr>
              <a:t>Земля</a:t>
            </a:r>
            <a:r>
              <a:rPr lang="ru-RU" sz="1200" dirty="0" smtClean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(песочницы и земляные </a:t>
            </a:r>
            <a:r>
              <a:rPr lang="ru-RU" sz="1200" dirty="0" smtClean="0">
                <a:solidFill>
                  <a:schemeClr val="tx1"/>
                </a:solidFill>
              </a:rPr>
              <a:t>насыпи)</a:t>
            </a:r>
            <a:br>
              <a:rPr lang="ru-RU" sz="1200" dirty="0" smtClean="0">
                <a:solidFill>
                  <a:schemeClr val="tx1"/>
                </a:solidFill>
              </a:rPr>
            </a:br>
            <a:r>
              <a:rPr lang="ru-RU" sz="1200" dirty="0" smtClean="0">
                <a:solidFill>
                  <a:schemeClr val="tx1"/>
                </a:solidFill>
              </a:rPr>
              <a:t>- </a:t>
            </a:r>
            <a:r>
              <a:rPr lang="ru-RU" sz="1200" i="1" dirty="0" smtClean="0">
                <a:solidFill>
                  <a:schemeClr val="tx1"/>
                </a:solidFill>
              </a:rPr>
              <a:t>Вода</a:t>
            </a:r>
            <a:r>
              <a:rPr lang="ru-RU" sz="1200" dirty="0" smtClean="0">
                <a:solidFill>
                  <a:schemeClr val="tx1"/>
                </a:solidFill>
              </a:rPr>
              <a:t> (соседнее озеро </a:t>
            </a:r>
            <a:r>
              <a:rPr lang="ru-RU" sz="1200" dirty="0" err="1" smtClean="0">
                <a:solidFill>
                  <a:schemeClr val="tx1"/>
                </a:solidFill>
              </a:rPr>
              <a:t>Гун</a:t>
            </a:r>
            <a:r>
              <a:rPr lang="ru-RU" sz="1200" dirty="0" smtClean="0">
                <a:solidFill>
                  <a:schemeClr val="tx1"/>
                </a:solidFill>
              </a:rPr>
              <a:t>, плавательный бассейн)</a:t>
            </a:r>
            <a:br>
              <a:rPr lang="ru-RU" sz="1200" dirty="0" smtClean="0">
                <a:solidFill>
                  <a:schemeClr val="tx1"/>
                </a:solidFill>
              </a:rPr>
            </a:br>
            <a:r>
              <a:rPr lang="ru-RU" sz="1200" dirty="0" smtClean="0">
                <a:solidFill>
                  <a:schemeClr val="tx1"/>
                </a:solidFill>
              </a:rPr>
              <a:t>- </a:t>
            </a:r>
            <a:r>
              <a:rPr lang="ru-RU" sz="1200" i="1" dirty="0" smtClean="0">
                <a:solidFill>
                  <a:schemeClr val="tx1"/>
                </a:solidFill>
              </a:rPr>
              <a:t>Огонь</a:t>
            </a:r>
            <a:r>
              <a:rPr lang="ru-RU" sz="1200" dirty="0" smtClean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(</a:t>
            </a:r>
            <a:r>
              <a:rPr lang="ru-RU" sz="1200" dirty="0" smtClean="0">
                <a:solidFill>
                  <a:schemeClr val="tx1"/>
                </a:solidFill>
              </a:rPr>
              <a:t>кухня)</a:t>
            </a:r>
            <a:br>
              <a:rPr lang="ru-RU" sz="1200" dirty="0" smtClean="0">
                <a:solidFill>
                  <a:schemeClr val="tx1"/>
                </a:solidFill>
              </a:rPr>
            </a:br>
            <a:r>
              <a:rPr lang="ru-RU" sz="1200" dirty="0" smtClean="0">
                <a:solidFill>
                  <a:schemeClr val="tx1"/>
                </a:solidFill>
              </a:rPr>
              <a:t>- </a:t>
            </a:r>
            <a:r>
              <a:rPr lang="ru-RU" sz="1200" i="1" dirty="0" smtClean="0">
                <a:solidFill>
                  <a:schemeClr val="tx1"/>
                </a:solidFill>
              </a:rPr>
              <a:t>Металл</a:t>
            </a:r>
            <a:r>
              <a:rPr lang="ru-RU" sz="1200" dirty="0" smtClean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(оборудование для детских площадок</a:t>
            </a:r>
            <a:r>
              <a:rPr lang="ru-RU" sz="1200" dirty="0" smtClean="0">
                <a:solidFill>
                  <a:schemeClr val="tx1"/>
                </a:solidFill>
              </a:rPr>
              <a:t>)</a:t>
            </a:r>
            <a:br>
              <a:rPr lang="ru-RU" sz="1200" dirty="0" smtClean="0">
                <a:solidFill>
                  <a:schemeClr val="tx1"/>
                </a:solidFill>
              </a:rPr>
            </a:br>
            <a:r>
              <a:rPr lang="ru-RU" sz="1200" dirty="0" smtClean="0">
                <a:solidFill>
                  <a:schemeClr val="tx1"/>
                </a:solidFill>
              </a:rPr>
              <a:t>- </a:t>
            </a:r>
            <a:r>
              <a:rPr lang="ru-RU" sz="1200" i="1" dirty="0" smtClean="0">
                <a:solidFill>
                  <a:schemeClr val="tx1"/>
                </a:solidFill>
              </a:rPr>
              <a:t>Дерево</a:t>
            </a:r>
            <a:r>
              <a:rPr lang="ru-RU" sz="1200" dirty="0" smtClean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(растения и деревья, площадки для </a:t>
            </a:r>
            <a:r>
              <a:rPr lang="ru-RU" sz="1200" dirty="0" smtClean="0">
                <a:solidFill>
                  <a:schemeClr val="tx1"/>
                </a:solidFill>
              </a:rPr>
              <a:t>мини-гольфа)</a:t>
            </a:r>
            <a:endParaRPr sz="12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171" y="227112"/>
            <a:ext cx="49357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dirty="0" smtClean="0">
                <a:solidFill>
                  <a:schemeClr val="tx1"/>
                </a:solidFill>
              </a:rPr>
              <a:t>Детский </a:t>
            </a:r>
            <a:r>
              <a:rPr lang="ru-RU" sz="2400" b="1" i="1" dirty="0">
                <a:solidFill>
                  <a:schemeClr val="tx1"/>
                </a:solidFill>
              </a:rPr>
              <a:t>сад </a:t>
            </a:r>
            <a:r>
              <a:rPr lang="ru-RU" sz="2400" b="1" i="1" dirty="0" smtClean="0">
                <a:solidFill>
                  <a:schemeClr val="tx1"/>
                </a:solidFill>
              </a:rPr>
              <a:t>в </a:t>
            </a:r>
            <a:r>
              <a:rPr lang="ru-RU" sz="2400" b="1" i="1" dirty="0" err="1" smtClean="0">
                <a:solidFill>
                  <a:schemeClr val="tx1"/>
                </a:solidFill>
              </a:rPr>
              <a:t>Винь</a:t>
            </a:r>
            <a:r>
              <a:rPr lang="ru-RU" sz="2400" b="1" i="1" dirty="0" smtClean="0">
                <a:solidFill>
                  <a:schemeClr val="tx1"/>
                </a:solidFill>
              </a:rPr>
              <a:t> </a:t>
            </a:r>
            <a:br>
              <a:rPr lang="ru-RU" sz="2400" b="1" i="1" dirty="0" smtClean="0">
                <a:solidFill>
                  <a:schemeClr val="tx1"/>
                </a:solidFill>
              </a:rPr>
            </a:br>
            <a:r>
              <a:rPr lang="ru-RU" sz="2400" i="1" dirty="0" smtClean="0">
                <a:solidFill>
                  <a:schemeClr val="tx1"/>
                </a:solidFill>
              </a:rPr>
              <a:t>(Вьетнам)</a:t>
            </a:r>
            <a:endParaRPr lang="ru-RU" sz="2400" i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251" y="1138918"/>
            <a:ext cx="4797956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8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>
            <a:spLocks noGrp="1"/>
          </p:cNvSpPr>
          <p:nvPr>
            <p:ph type="body" idx="1"/>
          </p:nvPr>
        </p:nvSpPr>
        <p:spPr>
          <a:xfrm>
            <a:off x="168825" y="1152475"/>
            <a:ext cx="3955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Aft>
                <a:spcPts val="0"/>
              </a:spcAft>
              <a:buNone/>
            </a:pPr>
            <a:r>
              <a:rPr lang="ru" sz="1400" dirty="0" smtClean="0">
                <a:solidFill>
                  <a:schemeClr val="tx1"/>
                </a:solidFill>
              </a:rPr>
              <a:t>Построен в 2015 </a:t>
            </a:r>
            <a:r>
              <a:rPr lang="ru" sz="1400" dirty="0">
                <a:solidFill>
                  <a:schemeClr val="tx1"/>
                </a:solidFill>
              </a:rPr>
              <a:t>г.</a:t>
            </a:r>
            <a:endParaRPr sz="1400" dirty="0">
              <a:solidFill>
                <a:schemeClr val="tx1"/>
              </a:solidFill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" sz="1400" dirty="0" smtClean="0">
              <a:solidFill>
                <a:schemeClr val="tx1"/>
              </a:solidFill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ru-RU" sz="1400" dirty="0" smtClean="0">
                <a:solidFill>
                  <a:schemeClr val="tx1"/>
                </a:solidFill>
              </a:rPr>
              <a:t>Стимулирует </a:t>
            </a:r>
            <a:r>
              <a:rPr lang="ru-RU" sz="1400" dirty="0">
                <a:solidFill>
                  <a:schemeClr val="tx1"/>
                </a:solidFill>
              </a:rPr>
              <a:t>взаимодействие </a:t>
            </a:r>
            <a:r>
              <a:rPr lang="ru-RU" sz="1400" dirty="0" smtClean="0">
                <a:solidFill>
                  <a:schemeClr val="tx1"/>
                </a:solidFill>
              </a:rPr>
              <a:t>ребёнка 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с </a:t>
            </a:r>
            <a:r>
              <a:rPr lang="ru-RU" sz="1400" dirty="0">
                <a:solidFill>
                  <a:schemeClr val="tx1"/>
                </a:solidFill>
              </a:rPr>
              <a:t>окружающим </a:t>
            </a:r>
            <a:r>
              <a:rPr lang="ru-RU" sz="1400" dirty="0" smtClean="0">
                <a:solidFill>
                  <a:schemeClr val="tx1"/>
                </a:solidFill>
              </a:rPr>
              <a:t>пространством</a:t>
            </a:r>
          </a:p>
          <a:p>
            <a:pPr marL="0" lvl="0" indent="0">
              <a:lnSpc>
                <a:spcPct val="100000"/>
              </a:lnSpc>
              <a:buNone/>
            </a:pPr>
            <a:endParaRPr lang="ru-RU" sz="1400" dirty="0">
              <a:solidFill>
                <a:schemeClr val="tx1"/>
              </a:solidFill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ru-RU" sz="1400" dirty="0" smtClean="0">
                <a:solidFill>
                  <a:schemeClr val="tx1"/>
                </a:solidFill>
              </a:rPr>
              <a:t>Архитектурные элементы интерьера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smtClean="0">
                <a:solidFill>
                  <a:schemeClr val="tx1"/>
                </a:solidFill>
              </a:rPr>
              <a:t>спроектированы с учётом педагогических факторов (восприятие света, цвета, звуков, тактильные ощущения)</a:t>
            </a:r>
            <a:endParaRPr lang="ru-RU" sz="1400" dirty="0">
              <a:solidFill>
                <a:schemeClr val="tx1"/>
              </a:solidFill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dirty="0">
              <a:solidFill>
                <a:schemeClr val="tx1"/>
              </a:solidFill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ru-RU" sz="1400" dirty="0" smtClean="0">
                <a:solidFill>
                  <a:schemeClr val="tx1"/>
                </a:solidFill>
              </a:rPr>
              <a:t>Натуральные строительные материалы 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с </a:t>
            </a:r>
            <a:r>
              <a:rPr lang="ru-RU" sz="1400" dirty="0">
                <a:solidFill>
                  <a:schemeClr val="tx1"/>
                </a:solidFill>
              </a:rPr>
              <a:t>низким воздействием на окружающую </a:t>
            </a:r>
            <a:r>
              <a:rPr lang="ru-RU" sz="1400" dirty="0" smtClean="0">
                <a:solidFill>
                  <a:schemeClr val="tx1"/>
                </a:solidFill>
              </a:rPr>
              <a:t>среду</a:t>
            </a:r>
            <a:endParaRPr sz="14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171" y="227112"/>
            <a:ext cx="49357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dirty="0" smtClean="0">
                <a:solidFill>
                  <a:schemeClr val="tx1"/>
                </a:solidFill>
              </a:rPr>
              <a:t>Детский </a:t>
            </a:r>
            <a:r>
              <a:rPr lang="ru-RU" sz="2400" b="1" i="1" dirty="0">
                <a:solidFill>
                  <a:schemeClr val="tx1"/>
                </a:solidFill>
              </a:rPr>
              <a:t>сад в </a:t>
            </a:r>
            <a:r>
              <a:rPr lang="ru-RU" sz="2400" b="1" i="1" dirty="0" err="1" smtClean="0">
                <a:solidFill>
                  <a:schemeClr val="tx1"/>
                </a:solidFill>
              </a:rPr>
              <a:t>Гуасталле</a:t>
            </a:r>
            <a:r>
              <a:rPr lang="ru-RU" sz="2400" b="1" i="1" dirty="0" smtClean="0">
                <a:solidFill>
                  <a:schemeClr val="tx1"/>
                </a:solidFill>
              </a:rPr>
              <a:t/>
            </a:r>
            <a:br>
              <a:rPr lang="ru-RU" sz="2400" b="1" i="1" dirty="0" smtClean="0">
                <a:solidFill>
                  <a:schemeClr val="tx1"/>
                </a:solidFill>
              </a:rPr>
            </a:br>
            <a:r>
              <a:rPr lang="ru-RU" sz="2400" i="1" dirty="0" smtClean="0">
                <a:solidFill>
                  <a:schemeClr val="tx1"/>
                </a:solidFill>
              </a:rPr>
              <a:t>(Италия)</a:t>
            </a:r>
            <a:endParaRPr lang="ru-RU" sz="2400" i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756" y="1066799"/>
            <a:ext cx="4908795" cy="326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9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>
            <a:spLocks noGrp="1"/>
          </p:cNvSpPr>
          <p:nvPr>
            <p:ph type="body" idx="1"/>
          </p:nvPr>
        </p:nvSpPr>
        <p:spPr>
          <a:xfrm>
            <a:off x="111675" y="1219150"/>
            <a:ext cx="3955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Aft>
                <a:spcPts val="0"/>
              </a:spcAft>
              <a:buNone/>
            </a:pPr>
            <a:r>
              <a:rPr lang="ru" sz="1400" dirty="0" smtClean="0">
                <a:solidFill>
                  <a:schemeClr val="tx1"/>
                </a:solidFill>
              </a:rPr>
              <a:t>Построен в 2022 </a:t>
            </a:r>
            <a:r>
              <a:rPr lang="ru" sz="1400" dirty="0">
                <a:solidFill>
                  <a:schemeClr val="tx1"/>
                </a:solidFill>
              </a:rPr>
              <a:t>г.</a:t>
            </a:r>
            <a:endParaRPr sz="1400" dirty="0">
              <a:solidFill>
                <a:schemeClr val="tx1"/>
              </a:solidFill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" sz="1400" dirty="0" smtClean="0">
              <a:solidFill>
                <a:schemeClr val="tx1"/>
              </a:solidFill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ru-RU" sz="1400" dirty="0" smtClean="0">
                <a:solidFill>
                  <a:schemeClr val="tx1"/>
                </a:solidFill>
              </a:rPr>
              <a:t>Оснащение на основе натуральных материалов. Цветовое </a:t>
            </a:r>
            <a:r>
              <a:rPr lang="ru-RU" sz="1400" dirty="0">
                <a:solidFill>
                  <a:schemeClr val="tx1"/>
                </a:solidFill>
              </a:rPr>
              <a:t>оформление </a:t>
            </a:r>
            <a:r>
              <a:rPr lang="ru-RU" sz="1400" dirty="0" smtClean="0">
                <a:solidFill>
                  <a:schemeClr val="tx1"/>
                </a:solidFill>
              </a:rPr>
              <a:t/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в естественных оттенках</a:t>
            </a:r>
          </a:p>
          <a:p>
            <a:pPr marL="0" lvl="0" indent="0">
              <a:lnSpc>
                <a:spcPct val="100000"/>
              </a:lnSpc>
              <a:buNone/>
            </a:pPr>
            <a:endParaRPr lang="ru-RU" sz="1400" dirty="0">
              <a:solidFill>
                <a:schemeClr val="tx1"/>
              </a:solidFill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ru-RU" sz="1400" dirty="0" smtClean="0">
                <a:solidFill>
                  <a:schemeClr val="tx1"/>
                </a:solidFill>
              </a:rPr>
              <a:t>Полы </a:t>
            </a:r>
            <a:r>
              <a:rPr lang="ru-RU" sz="1400" dirty="0">
                <a:solidFill>
                  <a:schemeClr val="tx1"/>
                </a:solidFill>
              </a:rPr>
              <a:t>покрыты натуральным </a:t>
            </a:r>
            <a:r>
              <a:rPr lang="ru-RU" sz="1400" dirty="0" err="1" smtClean="0">
                <a:solidFill>
                  <a:schemeClr val="tx1"/>
                </a:solidFill>
              </a:rPr>
              <a:t>мармолеумом</a:t>
            </a:r>
            <a:r>
              <a:rPr lang="ru-RU" sz="1400" dirty="0" smtClean="0">
                <a:solidFill>
                  <a:schemeClr val="tx1"/>
                </a:solidFill>
              </a:rPr>
              <a:t>. </a:t>
            </a:r>
            <a:endParaRPr lang="ru-RU" sz="1400" dirty="0">
              <a:solidFill>
                <a:schemeClr val="tx1"/>
              </a:solidFill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ru-RU" sz="1400" dirty="0" smtClean="0">
                <a:solidFill>
                  <a:schemeClr val="tx1"/>
                </a:solidFill>
              </a:rPr>
              <a:t>Стены покрашены </a:t>
            </a:r>
            <a:r>
              <a:rPr lang="ru-RU" sz="1400" dirty="0" err="1" smtClean="0">
                <a:solidFill>
                  <a:schemeClr val="tx1"/>
                </a:solidFill>
              </a:rPr>
              <a:t>экологичными</a:t>
            </a:r>
            <a:r>
              <a:rPr lang="ru-RU" sz="1400" dirty="0" smtClean="0">
                <a:solidFill>
                  <a:schemeClr val="tx1"/>
                </a:solidFill>
              </a:rPr>
              <a:t> красками </a:t>
            </a:r>
          </a:p>
          <a:p>
            <a:pPr marL="0" lvl="0" indent="0">
              <a:lnSpc>
                <a:spcPct val="100000"/>
              </a:lnSpc>
              <a:buNone/>
            </a:pPr>
            <a:endParaRPr lang="ru-RU" sz="1400" dirty="0">
              <a:solidFill>
                <a:schemeClr val="tx1"/>
              </a:solidFill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ru-RU" sz="1400" dirty="0" smtClean="0">
                <a:solidFill>
                  <a:schemeClr val="tx1"/>
                </a:solidFill>
              </a:rPr>
              <a:t>Мебель из </a:t>
            </a:r>
            <a:r>
              <a:rPr lang="ru-RU" sz="1400" dirty="0">
                <a:solidFill>
                  <a:schemeClr val="tx1"/>
                </a:solidFill>
              </a:rPr>
              <a:t>массива </a:t>
            </a:r>
            <a:r>
              <a:rPr lang="ru-RU" sz="1400" dirty="0" smtClean="0">
                <a:solidFill>
                  <a:schemeClr val="tx1"/>
                </a:solidFill>
              </a:rPr>
              <a:t>сосны, фанеры без вредных </a:t>
            </a:r>
            <a:r>
              <a:rPr lang="ru-RU" sz="1400" dirty="0">
                <a:solidFill>
                  <a:schemeClr val="tx1"/>
                </a:solidFill>
              </a:rPr>
              <a:t>примесей.</a:t>
            </a:r>
          </a:p>
          <a:p>
            <a:pPr marL="0" lvl="0" indent="0">
              <a:lnSpc>
                <a:spcPct val="100000"/>
              </a:lnSpc>
              <a:buNone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ru-RU" sz="1400" dirty="0" smtClean="0">
                <a:solidFill>
                  <a:schemeClr val="tx1"/>
                </a:solidFill>
              </a:rPr>
              <a:t>Хлопчатобумажное постельное бельё 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и пижамы </a:t>
            </a:r>
          </a:p>
          <a:p>
            <a:pPr marL="0" lvl="0" indent="0">
              <a:lnSpc>
                <a:spcPct val="100000"/>
              </a:lnSpc>
              <a:buNone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ru-RU" sz="1400" dirty="0" smtClean="0">
                <a:solidFill>
                  <a:schemeClr val="tx1"/>
                </a:solidFill>
              </a:rPr>
              <a:t>Здоровое питание. экологически </a:t>
            </a:r>
            <a:r>
              <a:rPr lang="ru-RU" sz="1400" dirty="0">
                <a:solidFill>
                  <a:schemeClr val="tx1"/>
                </a:solidFill>
              </a:rPr>
              <a:t>чистые, свежие овощи и </a:t>
            </a:r>
            <a:r>
              <a:rPr lang="ru-RU" sz="1400" dirty="0" smtClean="0">
                <a:solidFill>
                  <a:schemeClr val="tx1"/>
                </a:solidFill>
              </a:rPr>
              <a:t>фрукты</a:t>
            </a:r>
            <a:endParaRPr sz="14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171" y="227112"/>
            <a:ext cx="55834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dirty="0" smtClean="0">
                <a:solidFill>
                  <a:schemeClr val="tx1"/>
                </a:solidFill>
              </a:rPr>
              <a:t>Детский </a:t>
            </a:r>
            <a:r>
              <a:rPr lang="ru-RU" sz="2400" b="1" i="1" dirty="0">
                <a:solidFill>
                  <a:schemeClr val="tx1"/>
                </a:solidFill>
              </a:rPr>
              <a:t>сад </a:t>
            </a:r>
            <a:r>
              <a:rPr lang="en-US" sz="2400" b="1" i="1" dirty="0" smtClean="0">
                <a:solidFill>
                  <a:schemeClr val="tx1"/>
                </a:solidFill>
              </a:rPr>
              <a:t>“</a:t>
            </a:r>
            <a:r>
              <a:rPr lang="ru-RU" sz="2400" b="1" i="1" dirty="0" err="1" smtClean="0">
                <a:solidFill>
                  <a:schemeClr val="tx1"/>
                </a:solidFill>
              </a:rPr>
              <a:t>Binny</a:t>
            </a:r>
            <a:r>
              <a:rPr lang="ru-RU" sz="2400" b="1" i="1" dirty="0" smtClean="0">
                <a:solidFill>
                  <a:schemeClr val="tx1"/>
                </a:solidFill>
              </a:rPr>
              <a:t> </a:t>
            </a:r>
            <a:r>
              <a:rPr lang="ru-RU" sz="2400" b="1" i="1" dirty="0" err="1">
                <a:solidFill>
                  <a:schemeClr val="tx1"/>
                </a:solidFill>
              </a:rPr>
              <a:t>Native</a:t>
            </a:r>
            <a:r>
              <a:rPr lang="ru-RU" sz="2400" b="1" i="1" dirty="0">
                <a:solidFill>
                  <a:schemeClr val="tx1"/>
                </a:solidFill>
              </a:rPr>
              <a:t> </a:t>
            </a:r>
            <a:r>
              <a:rPr lang="ru-RU" sz="2400" b="1" i="1" dirty="0" err="1" smtClean="0">
                <a:solidFill>
                  <a:schemeClr val="tx1"/>
                </a:solidFill>
              </a:rPr>
              <a:t>Place</a:t>
            </a:r>
            <a:r>
              <a:rPr lang="en-US" sz="2400" b="1" i="1" dirty="0" smtClean="0">
                <a:solidFill>
                  <a:schemeClr val="tx1"/>
                </a:solidFill>
              </a:rPr>
              <a:t>”</a:t>
            </a:r>
            <a:r>
              <a:rPr lang="ru-RU" sz="2400" b="1" i="1" dirty="0" smtClean="0">
                <a:solidFill>
                  <a:schemeClr val="tx1"/>
                </a:solidFill>
              </a:rPr>
              <a:t/>
            </a:r>
            <a:br>
              <a:rPr lang="ru-RU" sz="2400" b="1" i="1" dirty="0" smtClean="0">
                <a:solidFill>
                  <a:schemeClr val="tx1"/>
                </a:solidFill>
              </a:rPr>
            </a:br>
            <a:r>
              <a:rPr lang="ru-RU" sz="2400" i="1" dirty="0" smtClean="0">
                <a:solidFill>
                  <a:schemeClr val="tx1"/>
                </a:solidFill>
              </a:rPr>
              <a:t>(Москва)</a:t>
            </a:r>
            <a:endParaRPr lang="ru-RU" sz="2400" i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727" y="1162049"/>
            <a:ext cx="5014058" cy="304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7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>
            <a:spLocks noGrp="1"/>
          </p:cNvSpPr>
          <p:nvPr>
            <p:ph type="body" idx="1"/>
          </p:nvPr>
        </p:nvSpPr>
        <p:spPr>
          <a:xfrm>
            <a:off x="258632" y="1046339"/>
            <a:ext cx="4084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 dirty="0" smtClean="0">
                <a:solidFill>
                  <a:schemeClr val="tx1"/>
                </a:solidFill>
              </a:rPr>
              <a:t>Создана </a:t>
            </a:r>
            <a:r>
              <a:rPr lang="ru" sz="1400" dirty="0">
                <a:solidFill>
                  <a:schemeClr val="tx1"/>
                </a:solidFill>
              </a:rPr>
              <a:t>в 2006 г.</a:t>
            </a:r>
            <a:endParaRPr sz="14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chemeClr val="tx1"/>
                </a:solidFill>
              </a:rPr>
              <a:t>8 га леса на берегу реки </a:t>
            </a:r>
            <a:endParaRPr sz="14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chemeClr val="tx1"/>
                </a:solidFill>
              </a:rPr>
              <a:t>Здания из бамбука, травы и глины</a:t>
            </a:r>
            <a:endParaRPr sz="14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chemeClr val="tx1"/>
                </a:solidFill>
              </a:rPr>
              <a:t>У многих учебных помещений нет стен </a:t>
            </a:r>
            <a:br>
              <a:rPr lang="ru" sz="1400" dirty="0">
                <a:solidFill>
                  <a:schemeClr val="tx1"/>
                </a:solidFill>
              </a:rPr>
            </a:br>
            <a:r>
              <a:rPr lang="ru" sz="1400" dirty="0">
                <a:solidFill>
                  <a:schemeClr val="tx1"/>
                </a:solidFill>
              </a:rPr>
              <a:t>(только полы и потолки)</a:t>
            </a:r>
            <a:endParaRPr sz="14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chemeClr val="tx1"/>
                </a:solidFill>
              </a:rPr>
              <a:t>Свежий воздух, естественное освещение</a:t>
            </a:r>
            <a:endParaRPr sz="14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chemeClr val="tx1"/>
                </a:solidFill>
              </a:rPr>
              <a:t>Солнечные батареи, гидротурбина (8 кВт)</a:t>
            </a:r>
            <a:endParaRPr sz="14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400" dirty="0">
                <a:solidFill>
                  <a:schemeClr val="tx1"/>
                </a:solidFill>
              </a:rPr>
              <a:t>Учебные классы и мастерские </a:t>
            </a:r>
            <a:r>
              <a:rPr lang="ru" sz="1200" dirty="0">
                <a:solidFill>
                  <a:schemeClr val="tx1"/>
                </a:solidFill>
              </a:rPr>
              <a:t>(выращивание риса, сбор урожая в саду, уход за животными на ферме, приготовление пищи из натуральных продуктов, изготовление традиционных лекарств из местных растений, строительство бамбуковых плотов и сплав по реке, йога, роспись по шёлку (батик), национальный театр теней ваянг и др</a:t>
            </a:r>
            <a:r>
              <a:rPr lang="ru" sz="1200" dirty="0" smtClean="0">
                <a:solidFill>
                  <a:schemeClr val="tx1"/>
                </a:solidFill>
              </a:rPr>
              <a:t>.)</a:t>
            </a:r>
            <a:endParaRPr sz="1200" dirty="0">
              <a:solidFill>
                <a:schemeClr val="tx1"/>
              </a:solidFill>
            </a:endParaRPr>
          </a:p>
        </p:txBody>
      </p:sp>
      <p:pic>
        <p:nvPicPr>
          <p:cNvPr id="121" name="Google Shape;12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1586" y="1045026"/>
            <a:ext cx="4571978" cy="31105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79171" y="227112"/>
            <a:ext cx="49357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dirty="0">
                <a:solidFill>
                  <a:schemeClr val="tx1"/>
                </a:solidFill>
              </a:rPr>
              <a:t>“Зелёная” школа на Бали </a:t>
            </a:r>
            <a:r>
              <a:rPr lang="ru-RU" sz="2400" b="1" i="1" dirty="0" smtClean="0">
                <a:solidFill>
                  <a:schemeClr val="tx1"/>
                </a:solidFill>
              </a:rPr>
              <a:t/>
            </a:r>
            <a:br>
              <a:rPr lang="ru-RU" sz="2400" b="1" i="1" dirty="0" smtClean="0">
                <a:solidFill>
                  <a:schemeClr val="tx1"/>
                </a:solidFill>
              </a:rPr>
            </a:br>
            <a:r>
              <a:rPr lang="ru-RU" sz="2400" i="1" dirty="0" smtClean="0">
                <a:solidFill>
                  <a:schemeClr val="tx1"/>
                </a:solidFill>
              </a:rPr>
              <a:t>(</a:t>
            </a:r>
            <a:r>
              <a:rPr lang="ru-RU" sz="2400" i="1" dirty="0">
                <a:solidFill>
                  <a:schemeClr val="tx1"/>
                </a:solidFill>
              </a:rPr>
              <a:t>Индонезия)</a:t>
            </a:r>
          </a:p>
        </p:txBody>
      </p:sp>
    </p:spTree>
    <p:extLst>
      <p:ext uri="{BB962C8B-B14F-4D97-AF65-F5344CB8AC3E}">
        <p14:creationId xmlns:p14="http://schemas.microsoft.com/office/powerpoint/2010/main" val="407907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990"/>
            </a:pPr>
            <a:r>
              <a:rPr lang="ru-RU" sz="2400" b="1" i="1" dirty="0" smtClean="0">
                <a:solidFill>
                  <a:schemeClr val="tx1"/>
                </a:solidFill>
              </a:rPr>
              <a:t>Начальная школа-детский сад в Булонь-</a:t>
            </a:r>
            <a:r>
              <a:rPr lang="ru-RU" sz="2400" b="1" i="1" dirty="0" err="1" smtClean="0">
                <a:solidFill>
                  <a:schemeClr val="tx1"/>
                </a:solidFill>
              </a:rPr>
              <a:t>Бийанкур</a:t>
            </a:r>
            <a:r>
              <a:rPr lang="ru-RU" sz="2400" b="1" i="1" dirty="0" smtClean="0">
                <a:solidFill>
                  <a:schemeClr val="tx1"/>
                </a:solidFill>
              </a:rPr>
              <a:t/>
            </a:r>
            <a:br>
              <a:rPr lang="ru-RU" sz="2400" b="1" i="1" dirty="0" smtClean="0">
                <a:solidFill>
                  <a:schemeClr val="tx1"/>
                </a:solidFill>
              </a:rPr>
            </a:br>
            <a:r>
              <a:rPr lang="ru-RU" sz="2400" i="1" dirty="0" smtClean="0">
                <a:solidFill>
                  <a:schemeClr val="tx1"/>
                </a:solidFill>
              </a:rPr>
              <a:t>(Франция)</a:t>
            </a:r>
            <a:r>
              <a:rPr lang="ru-RU" sz="2400" b="1" i="1" dirty="0">
                <a:solidFill>
                  <a:schemeClr val="tx1"/>
                </a:solidFill>
              </a:rPr>
              <a:t/>
            </a:r>
            <a:br>
              <a:rPr lang="ru-RU" sz="2400" b="1" i="1" dirty="0">
                <a:solidFill>
                  <a:schemeClr val="tx1"/>
                </a:solidFill>
              </a:rPr>
            </a:br>
            <a:endParaRPr sz="2520" dirty="0"/>
          </a:p>
        </p:txBody>
      </p:sp>
      <p:sp>
        <p:nvSpPr>
          <p:cNvPr id="127" name="Google Shape;127;p24"/>
          <p:cNvSpPr txBox="1">
            <a:spLocks noGrp="1"/>
          </p:cNvSpPr>
          <p:nvPr>
            <p:ph type="body" idx="1"/>
          </p:nvPr>
        </p:nvSpPr>
        <p:spPr>
          <a:xfrm>
            <a:off x="264075" y="1390600"/>
            <a:ext cx="355545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ru-RU" sz="1400" dirty="0" smtClean="0">
                <a:solidFill>
                  <a:schemeClr val="tx1"/>
                </a:solidFill>
              </a:rPr>
              <a:t>Воссоздание в городской среде экологической системы с богатым разнообразием</a:t>
            </a:r>
          </a:p>
          <a:p>
            <a:pPr marL="0" lvl="0" indent="0">
              <a:lnSpc>
                <a:spcPct val="100000"/>
              </a:lnSpc>
              <a:buNone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ru-RU" sz="1400" dirty="0" smtClean="0">
                <a:solidFill>
                  <a:schemeClr val="tx1"/>
                </a:solidFill>
              </a:rPr>
              <a:t>Внешний вид постоянно меняется 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за счёт растущих и  цветущих растений (мхи, травы, кустарники, деревья)</a:t>
            </a:r>
            <a:endParaRPr lang="ru-RU" sz="1400" dirty="0">
              <a:solidFill>
                <a:schemeClr val="tx1"/>
              </a:solidFill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ru-RU" sz="1400" dirty="0" smtClean="0">
                <a:solidFill>
                  <a:schemeClr val="tx1"/>
                </a:solidFill>
              </a:rPr>
              <a:t>Сбор дождевой воды, гнездование птиц в стенах из бетонных блоков, обвиваемых лианами</a:t>
            </a:r>
            <a:endParaRPr sz="500" dirty="0">
              <a:solidFill>
                <a:schemeClr val="tx1"/>
              </a:solidFill>
            </a:endParaRPr>
          </a:p>
        </p:txBody>
      </p:sp>
      <p:pic>
        <p:nvPicPr>
          <p:cNvPr id="3074" name="Picture 2" descr="https://www.architime.ru/specarch/top_10_schools/8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852" y="1386566"/>
            <a:ext cx="4748441" cy="316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9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990"/>
            </a:pPr>
            <a:r>
              <a:rPr lang="ru-RU" sz="2400" b="1" i="1" dirty="0">
                <a:solidFill>
                  <a:schemeClr val="tx1"/>
                </a:solidFill>
              </a:rPr>
              <a:t>Начальная школа «</a:t>
            </a:r>
            <a:r>
              <a:rPr lang="ru-RU" sz="2400" b="1" i="1" dirty="0" err="1">
                <a:solidFill>
                  <a:schemeClr val="tx1"/>
                </a:solidFill>
              </a:rPr>
              <a:t>Форест</a:t>
            </a:r>
            <a:r>
              <a:rPr lang="ru-RU" sz="2400" b="1" i="1" dirty="0">
                <a:solidFill>
                  <a:schemeClr val="tx1"/>
                </a:solidFill>
              </a:rPr>
              <a:t> </a:t>
            </a:r>
            <a:r>
              <a:rPr lang="ru-RU" sz="2400" b="1" i="1" dirty="0" err="1">
                <a:solidFill>
                  <a:schemeClr val="tx1"/>
                </a:solidFill>
              </a:rPr>
              <a:t>Эдж</a:t>
            </a:r>
            <a:r>
              <a:rPr lang="ru-RU" sz="2400" b="1" i="1" dirty="0">
                <a:solidFill>
                  <a:schemeClr val="tx1"/>
                </a:solidFill>
              </a:rPr>
              <a:t>» </a:t>
            </a:r>
            <a:r>
              <a:rPr lang="ru-RU" sz="2400" b="1" i="1" dirty="0" smtClean="0">
                <a:solidFill>
                  <a:schemeClr val="tx1"/>
                </a:solidFill>
              </a:rPr>
              <a:t/>
            </a:r>
            <a:br>
              <a:rPr lang="ru-RU" sz="2400" b="1" i="1" dirty="0" smtClean="0">
                <a:solidFill>
                  <a:schemeClr val="tx1"/>
                </a:solidFill>
              </a:rPr>
            </a:br>
            <a:r>
              <a:rPr lang="ru-RU" sz="2400" i="1" dirty="0" smtClean="0">
                <a:solidFill>
                  <a:schemeClr val="tx1"/>
                </a:solidFill>
              </a:rPr>
              <a:t>(</a:t>
            </a:r>
            <a:r>
              <a:rPr lang="ru-RU" sz="2400" i="1" dirty="0">
                <a:solidFill>
                  <a:schemeClr val="tx1"/>
                </a:solidFill>
              </a:rPr>
              <a:t>США)</a:t>
            </a:r>
            <a:r>
              <a:rPr lang="ru-RU" sz="2400" b="1" i="1" dirty="0">
                <a:solidFill>
                  <a:schemeClr val="tx1"/>
                </a:solidFill>
              </a:rPr>
              <a:t/>
            </a:r>
            <a:br>
              <a:rPr lang="ru-RU" sz="2400" b="1" i="1" dirty="0">
                <a:solidFill>
                  <a:schemeClr val="tx1"/>
                </a:solidFill>
              </a:rPr>
            </a:br>
            <a:endParaRPr sz="2520" dirty="0"/>
          </a:p>
        </p:txBody>
      </p:sp>
      <p:sp>
        <p:nvSpPr>
          <p:cNvPr id="127" name="Google Shape;127;p24"/>
          <p:cNvSpPr txBox="1">
            <a:spLocks noGrp="1"/>
          </p:cNvSpPr>
          <p:nvPr>
            <p:ph type="body" idx="1"/>
          </p:nvPr>
        </p:nvSpPr>
        <p:spPr>
          <a:xfrm>
            <a:off x="311700" y="1381075"/>
            <a:ext cx="4146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dirty="0" smtClean="0">
                <a:solidFill>
                  <a:schemeClr val="tx1"/>
                </a:solidFill>
              </a:rPr>
              <a:t>Открыта </a:t>
            </a:r>
            <a:r>
              <a:rPr lang="ru" dirty="0">
                <a:solidFill>
                  <a:schemeClr val="tx1"/>
                </a:solidFill>
              </a:rPr>
              <a:t>в 2020–2021 уч. г. 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tx1"/>
                </a:solidFill>
              </a:rPr>
              <a:t>Не создаёт вредных выбросов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tx1"/>
                </a:solidFill>
              </a:rPr>
              <a:t>1,7 тыс. солнечных панелей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tx1"/>
                </a:solidFill>
              </a:rPr>
              <a:t>Тепловые насосы (99 скважин глубиной около 140 м)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tx1"/>
                </a:solidFill>
              </a:rPr>
              <a:t>Освещение автоматически адаптируется </a:t>
            </a:r>
            <a:r>
              <a:rPr lang="ru" dirty="0" smtClean="0">
                <a:solidFill>
                  <a:schemeClr val="tx1"/>
                </a:solidFill>
              </a:rPr>
              <a:t/>
            </a:r>
            <a:br>
              <a:rPr lang="ru" dirty="0" smtClean="0">
                <a:solidFill>
                  <a:schemeClr val="tx1"/>
                </a:solidFill>
              </a:rPr>
            </a:br>
            <a:r>
              <a:rPr lang="ru" dirty="0" smtClean="0">
                <a:solidFill>
                  <a:schemeClr val="tx1"/>
                </a:solidFill>
              </a:rPr>
              <a:t>к </a:t>
            </a:r>
            <a:r>
              <a:rPr lang="ru" dirty="0">
                <a:solidFill>
                  <a:schemeClr val="tx1"/>
                </a:solidFill>
              </a:rPr>
              <a:t>солнечному свету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dirty="0">
                <a:solidFill>
                  <a:schemeClr val="tx1"/>
                </a:solidFill>
              </a:rPr>
              <a:t>Плакаты и графики, объясняющие детям принцип работы технических установок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128" name="Google Shape;12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1975" y="1493974"/>
            <a:ext cx="4772025" cy="3078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787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400" b="1" dirty="0"/>
              <a:t>Экологическое образование должно стать основным компонентом учебных программ во всех странах</a:t>
            </a:r>
            <a:endParaRPr sz="2400" b="1" dirty="0"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574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tx1"/>
                </a:solidFill>
              </a:rPr>
              <a:t>«…образование должно готовить учащихся к пониманию текущего кризиса и формированию будущего мира. Ради спасения нашей планеты мы должны изменить наш образ жизни, способы производства, потребления и взаимодействия с природой»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5000" y="1708950"/>
            <a:ext cx="3597599" cy="2464566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/>
          <p:nvPr/>
        </p:nvSpPr>
        <p:spPr>
          <a:xfrm>
            <a:off x="5400675" y="4310725"/>
            <a:ext cx="35418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300" i="1">
                <a:solidFill>
                  <a:schemeClr val="dk2"/>
                </a:solidFill>
              </a:rPr>
              <a:t>Генеральный директор ЮНЕСКО О. Азуле</a:t>
            </a:r>
            <a:endParaRPr sz="900" i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990"/>
            </a:pPr>
            <a:r>
              <a:rPr lang="ru-RU" sz="2400" b="1" i="1" dirty="0">
                <a:solidFill>
                  <a:schemeClr val="tx1"/>
                </a:solidFill>
              </a:rPr>
              <a:t>“Школа будущего” </a:t>
            </a:r>
            <a:r>
              <a:rPr lang="ru-RU" sz="2400" b="1" i="1" dirty="0" smtClean="0">
                <a:solidFill>
                  <a:schemeClr val="tx1"/>
                </a:solidFill>
              </a:rPr>
              <a:t>в пос</a:t>
            </a:r>
            <a:r>
              <a:rPr lang="ru-RU" sz="2400" b="1" i="1" dirty="0">
                <a:solidFill>
                  <a:schemeClr val="tx1"/>
                </a:solidFill>
              </a:rPr>
              <a:t>. Большое </a:t>
            </a:r>
            <a:r>
              <a:rPr lang="ru-RU" sz="2400" b="1" i="1" dirty="0" err="1" smtClean="0">
                <a:solidFill>
                  <a:schemeClr val="tx1"/>
                </a:solidFill>
              </a:rPr>
              <a:t>Исаково</a:t>
            </a:r>
            <a:r>
              <a:rPr lang="ru-RU" sz="2400" b="1" i="1" dirty="0" smtClean="0">
                <a:solidFill>
                  <a:schemeClr val="tx1"/>
                </a:solidFill>
              </a:rPr>
              <a:t> </a:t>
            </a:r>
            <a:r>
              <a:rPr lang="ru-RU" sz="2400" i="1" dirty="0" smtClean="0">
                <a:solidFill>
                  <a:schemeClr val="tx1"/>
                </a:solidFill>
              </a:rPr>
              <a:t>(Калининградская </a:t>
            </a:r>
            <a:r>
              <a:rPr lang="ru-RU" sz="2400" i="1" dirty="0">
                <a:solidFill>
                  <a:schemeClr val="tx1"/>
                </a:solidFill>
              </a:rPr>
              <a:t>обл.)</a:t>
            </a:r>
            <a:r>
              <a:rPr lang="ru-RU" sz="2400" b="1" i="1" dirty="0">
                <a:solidFill>
                  <a:schemeClr val="tx1"/>
                </a:solidFill>
              </a:rPr>
              <a:t/>
            </a:r>
            <a:br>
              <a:rPr lang="ru-RU" sz="2400" b="1" i="1" dirty="0">
                <a:solidFill>
                  <a:schemeClr val="tx1"/>
                </a:solidFill>
              </a:rPr>
            </a:br>
            <a:endParaRPr sz="2520" dirty="0"/>
          </a:p>
        </p:txBody>
      </p:sp>
      <p:sp>
        <p:nvSpPr>
          <p:cNvPr id="134" name="Google Shape;134;p25"/>
          <p:cNvSpPr txBox="1">
            <a:spLocks noGrp="1"/>
          </p:cNvSpPr>
          <p:nvPr>
            <p:ph type="body" idx="1"/>
          </p:nvPr>
        </p:nvSpPr>
        <p:spPr>
          <a:xfrm>
            <a:off x="283125" y="1457275"/>
            <a:ext cx="3726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600" dirty="0" smtClean="0">
                <a:solidFill>
                  <a:schemeClr val="tx1"/>
                </a:solidFill>
              </a:rPr>
              <a:t>Сокращение </a:t>
            </a:r>
            <a:r>
              <a:rPr lang="ru" sz="1600" dirty="0">
                <a:solidFill>
                  <a:schemeClr val="tx1"/>
                </a:solidFill>
              </a:rPr>
              <a:t>энергопотребления </a:t>
            </a:r>
            <a:r>
              <a:rPr lang="ru" sz="1600" dirty="0" smtClean="0">
                <a:solidFill>
                  <a:schemeClr val="tx1"/>
                </a:solidFill>
              </a:rPr>
              <a:t/>
            </a:r>
            <a:br>
              <a:rPr lang="ru" sz="1600" dirty="0" smtClean="0">
                <a:solidFill>
                  <a:schemeClr val="tx1"/>
                </a:solidFill>
              </a:rPr>
            </a:br>
            <a:r>
              <a:rPr lang="ru" sz="1600" dirty="0" smtClean="0">
                <a:solidFill>
                  <a:schemeClr val="tx1"/>
                </a:solidFill>
              </a:rPr>
              <a:t>на </a:t>
            </a:r>
            <a:r>
              <a:rPr lang="ru" sz="1600" dirty="0">
                <a:solidFill>
                  <a:schemeClr val="tx1"/>
                </a:solidFill>
              </a:rPr>
              <a:t>10 % (установка солнечных панелей и светодиодных </a:t>
            </a:r>
            <a:r>
              <a:rPr lang="ru" sz="1600" dirty="0" smtClean="0">
                <a:solidFill>
                  <a:schemeClr val="tx1"/>
                </a:solidFill>
              </a:rPr>
              <a:t>ламп)</a:t>
            </a:r>
            <a:endParaRPr sz="16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chemeClr val="tx1"/>
                </a:solidFill>
              </a:rPr>
              <a:t>Использование ветрогенераторов</a:t>
            </a:r>
            <a:endParaRPr sz="16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600" dirty="0">
                <a:solidFill>
                  <a:schemeClr val="tx1"/>
                </a:solidFill>
              </a:rPr>
              <a:t>Учебная лаборатория альтернативной энергетики</a:t>
            </a:r>
            <a:endParaRPr sz="1600" dirty="0">
              <a:solidFill>
                <a:schemeClr val="tx1"/>
              </a:solidFill>
            </a:endParaRPr>
          </a:p>
        </p:txBody>
      </p:sp>
      <p:pic>
        <p:nvPicPr>
          <p:cNvPr id="135" name="Google Shape;135;p25"/>
          <p:cNvPicPr preferRelativeResize="0"/>
          <p:nvPr/>
        </p:nvPicPr>
        <p:blipFill rotWithShape="1">
          <a:blip r:embed="rId3">
            <a:alphaModFix/>
          </a:blip>
          <a:srcRect t="3126" b="19719"/>
          <a:stretch/>
        </p:blipFill>
        <p:spPr>
          <a:xfrm>
            <a:off x="4111321" y="1533525"/>
            <a:ext cx="4642153" cy="3067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351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6"/>
          <p:cNvSpPr txBox="1">
            <a:spLocks noGrp="1"/>
          </p:cNvSpPr>
          <p:nvPr>
            <p:ph type="title"/>
          </p:nvPr>
        </p:nvSpPr>
        <p:spPr>
          <a:xfrm>
            <a:off x="273600" y="2735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990"/>
            </a:pPr>
            <a:r>
              <a:rPr lang="ru-RU" sz="2400" b="1" i="1" dirty="0">
                <a:solidFill>
                  <a:schemeClr val="tx1"/>
                </a:solidFill>
              </a:rPr>
              <a:t>Школа № 29 </a:t>
            </a:r>
            <a:r>
              <a:rPr lang="ru-RU" sz="2400" b="1" i="1" dirty="0" smtClean="0">
                <a:solidFill>
                  <a:schemeClr val="tx1"/>
                </a:solidFill>
              </a:rPr>
              <a:t>имени П</a:t>
            </a:r>
            <a:r>
              <a:rPr lang="ru-RU" sz="2400" b="1" i="1" dirty="0">
                <a:solidFill>
                  <a:schemeClr val="tx1"/>
                </a:solidFill>
              </a:rPr>
              <a:t>. И. Забродина </a:t>
            </a:r>
            <a:r>
              <a:rPr lang="ru-RU" sz="2400" b="1" i="1" dirty="0" smtClean="0">
                <a:solidFill>
                  <a:schemeClr val="tx1"/>
                </a:solidFill>
              </a:rPr>
              <a:t>в Подольске </a:t>
            </a:r>
            <a:r>
              <a:rPr lang="ru-RU" sz="2400" i="1" dirty="0" smtClean="0">
                <a:solidFill>
                  <a:schemeClr val="tx1"/>
                </a:solidFill>
              </a:rPr>
              <a:t>(Московская </a:t>
            </a:r>
            <a:r>
              <a:rPr lang="ru-RU" sz="2400" i="1" dirty="0">
                <a:solidFill>
                  <a:schemeClr val="tx1"/>
                </a:solidFill>
              </a:rPr>
              <a:t>обл.)</a:t>
            </a:r>
            <a:r>
              <a:rPr lang="ru-RU" sz="2400" b="1" i="1" dirty="0">
                <a:solidFill>
                  <a:schemeClr val="tx1"/>
                </a:solidFill>
              </a:rPr>
              <a:t/>
            </a:r>
            <a:br>
              <a:rPr lang="ru-RU" sz="2400" b="1" i="1" dirty="0">
                <a:solidFill>
                  <a:schemeClr val="tx1"/>
                </a:solidFill>
              </a:rPr>
            </a:br>
            <a:endParaRPr sz="2420" dirty="0"/>
          </a:p>
        </p:txBody>
      </p:sp>
      <p:sp>
        <p:nvSpPr>
          <p:cNvPr id="141" name="Google Shape;141;p26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4146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770"/>
              <a:buNone/>
            </a:pPr>
            <a:r>
              <a:rPr lang="ru" sz="1400" dirty="0" smtClean="0">
                <a:solidFill>
                  <a:schemeClr val="tx1"/>
                </a:solidFill>
              </a:rPr>
              <a:t>«Умная» </a:t>
            </a:r>
            <a:r>
              <a:rPr lang="ru" sz="1400" dirty="0">
                <a:solidFill>
                  <a:schemeClr val="tx1"/>
                </a:solidFill>
              </a:rPr>
              <a:t>оранжерея</a:t>
            </a:r>
            <a:endParaRPr sz="14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770"/>
              <a:buNone/>
            </a:pPr>
            <a:r>
              <a:rPr lang="ru" sz="1400" dirty="0">
                <a:solidFill>
                  <a:schemeClr val="tx1"/>
                </a:solidFill>
              </a:rPr>
              <a:t>Возобновляемые источники энергии (тепловой насос, солнечный аккумулятор, солнечная </a:t>
            </a:r>
            <a:r>
              <a:rPr lang="ru" sz="1400" dirty="0" smtClean="0">
                <a:solidFill>
                  <a:schemeClr val="tx1"/>
                </a:solidFill>
              </a:rPr>
              <a:t/>
            </a:r>
            <a:br>
              <a:rPr lang="ru" sz="1400" dirty="0" smtClean="0">
                <a:solidFill>
                  <a:schemeClr val="tx1"/>
                </a:solidFill>
              </a:rPr>
            </a:br>
            <a:r>
              <a:rPr lang="ru" sz="1400" dirty="0" smtClean="0">
                <a:solidFill>
                  <a:schemeClr val="tx1"/>
                </a:solidFill>
              </a:rPr>
              <a:t>и </a:t>
            </a:r>
            <a:r>
              <a:rPr lang="ru" sz="1400" dirty="0">
                <a:solidFill>
                  <a:schemeClr val="tx1"/>
                </a:solidFill>
              </a:rPr>
              <a:t>ветровая электростанции)</a:t>
            </a:r>
            <a:endParaRPr sz="14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770"/>
              <a:buNone/>
            </a:pPr>
            <a:r>
              <a:rPr lang="ru" sz="1400" dirty="0">
                <a:solidFill>
                  <a:schemeClr val="tx1"/>
                </a:solidFill>
              </a:rPr>
              <a:t>Биотехнологический реактор по производству биогаза, удобрений и очистке воды </a:t>
            </a:r>
            <a:endParaRPr sz="14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770"/>
              <a:buNone/>
            </a:pPr>
            <a:r>
              <a:rPr lang="ru" sz="1400" dirty="0">
                <a:solidFill>
                  <a:schemeClr val="tx1"/>
                </a:solidFill>
              </a:rPr>
              <a:t>Выращивание зелени, цветов, грибов, перепёлок, кроликов и рыб</a:t>
            </a:r>
            <a:endParaRPr sz="14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770"/>
              <a:buNone/>
            </a:pPr>
            <a:r>
              <a:rPr lang="ru" sz="1400" dirty="0">
                <a:solidFill>
                  <a:schemeClr val="tx1"/>
                </a:solidFill>
              </a:rPr>
              <a:t>Изучение современных агропромышленных технологий (аэропоника, гидропоника, робоферма, интернет вещей и др.) </a:t>
            </a:r>
            <a:endParaRPr sz="1400" dirty="0">
              <a:solidFill>
                <a:schemeClr val="tx1"/>
              </a:solidFill>
            </a:endParaRPr>
          </a:p>
        </p:txBody>
      </p:sp>
      <p:pic>
        <p:nvPicPr>
          <p:cNvPr id="142" name="Google Shape;14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0100" y="1170125"/>
            <a:ext cx="4381500" cy="3286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080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Проект «Зелёная школа» МДЮЦЭКТ</a:t>
            </a:r>
            <a:endParaRPr/>
          </a:p>
        </p:txBody>
      </p:sp>
      <p:sp>
        <p:nvSpPr>
          <p:cNvPr id="155" name="Google Shape;155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 i="1">
                <a:solidFill>
                  <a:schemeClr val="dk1"/>
                </a:solidFill>
              </a:rPr>
              <a:t>Добровольный самоаудит, экспертная оценка по блокам экологических показателей: </a:t>
            </a:r>
            <a:endParaRPr sz="2800" b="1" i="1">
              <a:solidFill>
                <a:schemeClr val="dk1"/>
              </a:solidFill>
            </a:endParaRPr>
          </a:p>
          <a:p>
            <a:pPr marL="457200" lvl="0" indent="-32639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ru" sz="2800">
                <a:solidFill>
                  <a:schemeClr val="dk1"/>
                </a:solidFill>
              </a:rPr>
              <a:t>ресурсосбережение;</a:t>
            </a:r>
            <a:endParaRPr sz="2800">
              <a:solidFill>
                <a:schemeClr val="dk1"/>
              </a:solidFill>
            </a:endParaRPr>
          </a:p>
          <a:p>
            <a:pPr marL="457200" lvl="0" indent="-3263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ru" sz="2800">
                <a:solidFill>
                  <a:schemeClr val="dk1"/>
                </a:solidFill>
              </a:rPr>
              <a:t>раздельный сбор и минимизация отходов;</a:t>
            </a:r>
            <a:endParaRPr sz="2800">
              <a:solidFill>
                <a:schemeClr val="dk1"/>
              </a:solidFill>
            </a:endParaRPr>
          </a:p>
          <a:p>
            <a:pPr marL="457200" lvl="0" indent="-3263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ru" sz="2800">
                <a:solidFill>
                  <a:schemeClr val="dk1"/>
                </a:solidFill>
              </a:rPr>
              <a:t>«зелёные» закупки;</a:t>
            </a:r>
            <a:endParaRPr sz="2800">
              <a:solidFill>
                <a:schemeClr val="dk1"/>
              </a:solidFill>
            </a:endParaRPr>
          </a:p>
          <a:p>
            <a:pPr marL="457200" lvl="0" indent="-3263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ru" sz="2800">
                <a:solidFill>
                  <a:schemeClr val="dk1"/>
                </a:solidFill>
              </a:rPr>
              <a:t>использование экологичных материалов;</a:t>
            </a:r>
            <a:endParaRPr sz="2800">
              <a:solidFill>
                <a:schemeClr val="dk1"/>
              </a:solidFill>
            </a:endParaRPr>
          </a:p>
          <a:p>
            <a:pPr marL="457200" lvl="0" indent="-3263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ru" sz="2800">
                <a:solidFill>
                  <a:schemeClr val="dk1"/>
                </a:solidFill>
              </a:rPr>
              <a:t>создание эколого-развивающей среды (экотропы, уголки природы, фитомодули),;</a:t>
            </a:r>
            <a:endParaRPr sz="2800">
              <a:solidFill>
                <a:schemeClr val="dk1"/>
              </a:solidFill>
            </a:endParaRPr>
          </a:p>
          <a:p>
            <a:pPr marL="457200" lvl="0" indent="-3263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ru" sz="2800">
                <a:solidFill>
                  <a:schemeClr val="dk1"/>
                </a:solidFill>
              </a:rPr>
              <a:t>участие в экологических мероприятиях (акциях, конкурсах);</a:t>
            </a:r>
            <a:endParaRPr sz="2800">
              <a:solidFill>
                <a:schemeClr val="dk1"/>
              </a:solidFill>
            </a:endParaRPr>
          </a:p>
          <a:p>
            <a:pPr marL="457200" lvl="0" indent="-3263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ru" sz="2800">
                <a:solidFill>
                  <a:schemeClr val="dk1"/>
                </a:solidFill>
              </a:rPr>
              <a:t>социальное партнёрство и участие в местном самоуправлении по вопросам охраны окружающей среды, вовлечение в принятие решений);</a:t>
            </a:r>
            <a:endParaRPr sz="2800">
              <a:solidFill>
                <a:schemeClr val="dk1"/>
              </a:solidFill>
            </a:endParaRPr>
          </a:p>
          <a:p>
            <a:pPr marL="457200" lvl="0" indent="-3263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ru" sz="2800">
                <a:solidFill>
                  <a:schemeClr val="dk1"/>
                </a:solidFill>
              </a:rPr>
              <a:t>представленность экологии, устойчивого развития в образовательных программах</a:t>
            </a:r>
            <a:endParaRPr sz="28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42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6"/>
          <p:cNvSpPr txBox="1">
            <a:spLocks noGrp="1"/>
          </p:cNvSpPr>
          <p:nvPr>
            <p:ph type="title"/>
          </p:nvPr>
        </p:nvSpPr>
        <p:spPr>
          <a:xfrm>
            <a:off x="295371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990"/>
            </a:pPr>
            <a:r>
              <a:rPr lang="ru-RU" sz="2400" b="1" i="1" dirty="0">
                <a:solidFill>
                  <a:schemeClr val="tx1"/>
                </a:solidFill>
              </a:rPr>
              <a:t>Российский университет дружбы </a:t>
            </a:r>
            <a:r>
              <a:rPr lang="ru-RU" sz="2400" b="1" i="1" dirty="0" smtClean="0">
                <a:solidFill>
                  <a:schemeClr val="tx1"/>
                </a:solidFill>
              </a:rPr>
              <a:t>народов </a:t>
            </a:r>
            <a:br>
              <a:rPr lang="ru-RU" sz="2400" b="1" i="1" dirty="0" smtClean="0">
                <a:solidFill>
                  <a:schemeClr val="tx1"/>
                </a:solidFill>
              </a:rPr>
            </a:br>
            <a:r>
              <a:rPr lang="ru-RU" sz="2400" b="1" i="1" dirty="0" smtClean="0">
                <a:solidFill>
                  <a:schemeClr val="tx1"/>
                </a:solidFill>
              </a:rPr>
              <a:t>имени </a:t>
            </a:r>
            <a:r>
              <a:rPr lang="ru-RU" sz="2400" b="1" i="1" dirty="0" err="1" smtClean="0">
                <a:solidFill>
                  <a:schemeClr val="tx1"/>
                </a:solidFill>
              </a:rPr>
              <a:t>Патриса</a:t>
            </a:r>
            <a:r>
              <a:rPr lang="ru-RU" sz="2400" b="1" i="1" dirty="0" smtClean="0">
                <a:solidFill>
                  <a:schemeClr val="tx1"/>
                </a:solidFill>
              </a:rPr>
              <a:t> Лумумбы</a:t>
            </a:r>
            <a:r>
              <a:rPr lang="ru-RU" sz="2400" b="1" i="1" dirty="0">
                <a:solidFill>
                  <a:schemeClr val="tx1"/>
                </a:solidFill>
              </a:rPr>
              <a:t/>
            </a:r>
            <a:br>
              <a:rPr lang="ru-RU" sz="2400" b="1" i="1" dirty="0">
                <a:solidFill>
                  <a:schemeClr val="tx1"/>
                </a:solidFill>
              </a:rPr>
            </a:br>
            <a:r>
              <a:rPr lang="ru-RU" sz="2400" i="1" dirty="0">
                <a:solidFill>
                  <a:schemeClr val="tx1"/>
                </a:solidFill>
              </a:rPr>
              <a:t>(г. Москва)</a:t>
            </a:r>
            <a:r>
              <a:rPr lang="ru-RU" sz="2400" b="1" i="1" dirty="0">
                <a:solidFill>
                  <a:schemeClr val="tx1"/>
                </a:solidFill>
              </a:rPr>
              <a:t/>
            </a:r>
            <a:br>
              <a:rPr lang="ru-RU" sz="2400" b="1" i="1" dirty="0">
                <a:solidFill>
                  <a:schemeClr val="tx1"/>
                </a:solidFill>
              </a:rPr>
            </a:br>
            <a:endParaRPr sz="2420" dirty="0"/>
          </a:p>
        </p:txBody>
      </p:sp>
      <p:sp>
        <p:nvSpPr>
          <p:cNvPr id="141" name="Google Shape;141;p26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4146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770"/>
              <a:buNone/>
            </a:pPr>
            <a:endParaRPr lang="ru" sz="1400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95000"/>
              </a:lnSpc>
              <a:buSzPts val="770"/>
              <a:buNone/>
            </a:pPr>
            <a:r>
              <a:rPr lang="ru-RU" sz="1400" dirty="0">
                <a:solidFill>
                  <a:schemeClr val="tx1"/>
                </a:solidFill>
              </a:rPr>
              <a:t>Самый «зелёный» университет </a:t>
            </a:r>
            <a:r>
              <a:rPr lang="ru-RU" sz="1400" dirty="0" smtClean="0">
                <a:solidFill>
                  <a:schemeClr val="tx1"/>
                </a:solidFill>
              </a:rPr>
              <a:t>России 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(26 место в мировом рейтинге </a:t>
            </a:r>
            <a:r>
              <a:rPr lang="ru-RU" sz="1400" i="1" dirty="0" err="1" smtClean="0">
                <a:solidFill>
                  <a:schemeClr val="tx1"/>
                </a:solidFill>
              </a:rPr>
              <a:t>UI</a:t>
            </a:r>
            <a:r>
              <a:rPr lang="ru-RU" sz="1400" i="1" dirty="0" smtClean="0">
                <a:solidFill>
                  <a:schemeClr val="tx1"/>
                </a:solidFill>
              </a:rPr>
              <a:t> </a:t>
            </a:r>
            <a:r>
              <a:rPr lang="ru-RU" sz="1400" i="1" dirty="0" err="1" smtClean="0">
                <a:solidFill>
                  <a:schemeClr val="tx1"/>
                </a:solidFill>
              </a:rPr>
              <a:t>GreenMetric</a:t>
            </a:r>
            <a:r>
              <a:rPr lang="ru-RU" sz="1400" i="1" dirty="0" smtClean="0">
                <a:solidFill>
                  <a:schemeClr val="tx1"/>
                </a:solidFill>
              </a:rPr>
              <a:t> </a:t>
            </a:r>
            <a:r>
              <a:rPr lang="ru-RU" sz="1400" dirty="0" smtClean="0">
                <a:solidFill>
                  <a:schemeClr val="tx1"/>
                </a:solidFill>
              </a:rPr>
              <a:t>2022 г.)</a:t>
            </a:r>
          </a:p>
          <a:p>
            <a:pPr marL="0" lvl="0" indent="0">
              <a:lnSpc>
                <a:spcPct val="95000"/>
              </a:lnSpc>
              <a:buSzPts val="770"/>
              <a:buNone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0" lvl="0" indent="0">
              <a:lnSpc>
                <a:spcPct val="95000"/>
              </a:lnSpc>
              <a:buSzPts val="770"/>
              <a:buNone/>
            </a:pPr>
            <a:r>
              <a:rPr lang="ru-RU" sz="1400" dirty="0" smtClean="0">
                <a:solidFill>
                  <a:schemeClr val="tx1"/>
                </a:solidFill>
              </a:rPr>
              <a:t>Программа «Зелёный </a:t>
            </a:r>
            <a:r>
              <a:rPr lang="ru-RU" sz="1400" dirty="0">
                <a:solidFill>
                  <a:schemeClr val="tx1"/>
                </a:solidFill>
              </a:rPr>
              <a:t>и здоровый </a:t>
            </a:r>
            <a:r>
              <a:rPr lang="ru-RU" sz="1400" dirty="0" smtClean="0">
                <a:solidFill>
                  <a:schemeClr val="tx1"/>
                </a:solidFill>
              </a:rPr>
              <a:t>кампус» </a:t>
            </a:r>
          </a:p>
          <a:p>
            <a:pPr marL="0" lvl="0" indent="0">
              <a:lnSpc>
                <a:spcPct val="95000"/>
              </a:lnSpc>
              <a:buSzPts val="770"/>
              <a:buNone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0" lvl="0" indent="0">
              <a:lnSpc>
                <a:spcPct val="95000"/>
              </a:lnSpc>
              <a:buSzPts val="770"/>
              <a:buNone/>
            </a:pPr>
            <a:r>
              <a:rPr lang="ru-RU" sz="1400" dirty="0" smtClean="0">
                <a:solidFill>
                  <a:schemeClr val="tx1"/>
                </a:solidFill>
              </a:rPr>
              <a:t>Программа </a:t>
            </a:r>
            <a:r>
              <a:rPr lang="ru-RU" sz="1400" dirty="0" err="1">
                <a:solidFill>
                  <a:schemeClr val="tx1"/>
                </a:solidFill>
              </a:rPr>
              <a:t>энерго</a:t>
            </a:r>
            <a:r>
              <a:rPr lang="ru-RU" sz="1400" dirty="0">
                <a:solidFill>
                  <a:schemeClr val="tx1"/>
                </a:solidFill>
              </a:rPr>
              <a:t>- и </a:t>
            </a:r>
            <a:r>
              <a:rPr lang="ru-RU" sz="1400" dirty="0" smtClean="0">
                <a:solidFill>
                  <a:schemeClr val="tx1"/>
                </a:solidFill>
              </a:rPr>
              <a:t>ресурсосбережения</a:t>
            </a:r>
          </a:p>
          <a:p>
            <a:pPr marL="0" lvl="0" indent="0">
              <a:lnSpc>
                <a:spcPct val="95000"/>
              </a:lnSpc>
              <a:buSzPts val="770"/>
              <a:buNone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0" lvl="0" indent="0">
              <a:lnSpc>
                <a:spcPct val="95000"/>
              </a:lnSpc>
              <a:buSzPts val="770"/>
              <a:buNone/>
            </a:pPr>
            <a:r>
              <a:rPr lang="ru-RU" sz="1400" dirty="0" smtClean="0">
                <a:solidFill>
                  <a:schemeClr val="tx1"/>
                </a:solidFill>
              </a:rPr>
              <a:t>Исследования </a:t>
            </a:r>
            <a:r>
              <a:rPr lang="ru-RU" sz="1400" dirty="0">
                <a:solidFill>
                  <a:schemeClr val="tx1"/>
                </a:solidFill>
              </a:rPr>
              <a:t>в области окружающей </a:t>
            </a:r>
            <a:r>
              <a:rPr lang="ru-RU" sz="1400" dirty="0" smtClean="0">
                <a:solidFill>
                  <a:schemeClr val="tx1"/>
                </a:solidFill>
              </a:rPr>
              <a:t>среды</a:t>
            </a:r>
          </a:p>
          <a:p>
            <a:pPr marL="0" lvl="0" indent="0">
              <a:lnSpc>
                <a:spcPct val="95000"/>
              </a:lnSpc>
              <a:buSzPts val="770"/>
              <a:buNone/>
            </a:pPr>
            <a:endParaRPr lang="ru-RU" sz="1400" dirty="0">
              <a:solidFill>
                <a:schemeClr val="tx1"/>
              </a:solidFill>
            </a:endParaRPr>
          </a:p>
          <a:p>
            <a:pPr marL="0" lvl="0" indent="0">
              <a:lnSpc>
                <a:spcPct val="95000"/>
              </a:lnSpc>
              <a:buSzPts val="770"/>
              <a:buNone/>
            </a:pPr>
            <a:r>
              <a:rPr lang="ru-RU" sz="1400" dirty="0" smtClean="0">
                <a:solidFill>
                  <a:schemeClr val="tx1"/>
                </a:solidFill>
              </a:rPr>
              <a:t>Система экологического </a:t>
            </a:r>
            <a:r>
              <a:rPr lang="ru-RU" sz="1400" dirty="0">
                <a:solidFill>
                  <a:schemeClr val="tx1"/>
                </a:solidFill>
              </a:rPr>
              <a:t>мониторинга </a:t>
            </a:r>
            <a:r>
              <a:rPr lang="ru-RU" sz="1400" dirty="0" smtClean="0">
                <a:solidFill>
                  <a:schemeClr val="tx1"/>
                </a:solidFill>
              </a:rPr>
              <a:t>кампуса</a:t>
            </a:r>
          </a:p>
          <a:p>
            <a:pPr marL="0" lvl="0" indent="0">
              <a:lnSpc>
                <a:spcPct val="95000"/>
              </a:lnSpc>
              <a:buSzPts val="770"/>
              <a:buNone/>
            </a:pPr>
            <a:endParaRPr lang="ru-RU" sz="1400" dirty="0">
              <a:solidFill>
                <a:schemeClr val="tx1"/>
              </a:solidFill>
            </a:endParaRPr>
          </a:p>
          <a:p>
            <a:pPr marL="0" lvl="0" indent="0">
              <a:lnSpc>
                <a:spcPct val="95000"/>
              </a:lnSpc>
              <a:buSzPts val="770"/>
              <a:buNone/>
            </a:pPr>
            <a:r>
              <a:rPr lang="ru-RU" sz="1400" dirty="0" smtClean="0">
                <a:solidFill>
                  <a:schemeClr val="tx1"/>
                </a:solidFill>
              </a:rPr>
              <a:t>Право </a:t>
            </a:r>
            <a:r>
              <a:rPr lang="ru-RU" sz="1400" dirty="0">
                <a:solidFill>
                  <a:schemeClr val="tx1"/>
                </a:solidFill>
              </a:rPr>
              <a:t>на </a:t>
            </a:r>
            <a:r>
              <a:rPr lang="ru-RU" sz="1400" dirty="0" err="1">
                <a:solidFill>
                  <a:schemeClr val="tx1"/>
                </a:solidFill>
              </a:rPr>
              <a:t>валидацию</a:t>
            </a:r>
            <a:r>
              <a:rPr lang="ru-RU" sz="1400" dirty="0">
                <a:solidFill>
                  <a:schemeClr val="tx1"/>
                </a:solidFill>
              </a:rPr>
              <a:t> и верификацию выбросов парниковых </a:t>
            </a:r>
            <a:r>
              <a:rPr lang="ru-RU" sz="1400" dirty="0" smtClean="0">
                <a:solidFill>
                  <a:schemeClr val="tx1"/>
                </a:solidFill>
              </a:rPr>
              <a:t>газов</a:t>
            </a:r>
            <a:endParaRPr sz="1400" dirty="0">
              <a:solidFill>
                <a:schemeClr val="tx1"/>
              </a:solidFill>
            </a:endParaRPr>
          </a:p>
        </p:txBody>
      </p:sp>
      <p:pic>
        <p:nvPicPr>
          <p:cNvPr id="5" name="Picture 2" descr="https://www.rudn.ru/u/www/images/news/_mg_0275-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768" y="1468662"/>
            <a:ext cx="4387300" cy="292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14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Берлинская декларация об образовании в интересах устойчивого развития (2021 г.)</a:t>
            </a:r>
            <a:endParaRPr/>
          </a:p>
        </p:txBody>
      </p:sp>
      <p:sp>
        <p:nvSpPr>
          <p:cNvPr id="161" name="Google Shape;161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i="1" dirty="0" smtClean="0">
                <a:solidFill>
                  <a:schemeClr val="tx1"/>
                </a:solidFill>
              </a:rPr>
              <a:t>Образовательные </a:t>
            </a:r>
            <a:r>
              <a:rPr lang="ru" i="1" dirty="0">
                <a:solidFill>
                  <a:schemeClr val="tx1"/>
                </a:solidFill>
              </a:rPr>
              <a:t>организации должны стать реальными лабораториями, поощряющими:</a:t>
            </a:r>
            <a:endParaRPr i="1" dirty="0">
              <a:solidFill>
                <a:schemeClr val="tx1"/>
              </a:solidFill>
            </a:endParaRPr>
          </a:p>
          <a:p>
            <a:pPr marL="457200" lvl="0" indent="-334327" algn="l" rtl="0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ru" dirty="0">
                <a:solidFill>
                  <a:schemeClr val="tx1"/>
                </a:solidFill>
              </a:rPr>
              <a:t>формирование чувства сопричастности и активную гражданскую позицию;</a:t>
            </a:r>
            <a:endParaRPr dirty="0">
              <a:solidFill>
                <a:schemeClr val="tx1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ru" dirty="0">
                <a:solidFill>
                  <a:schemeClr val="tx1"/>
                </a:solidFill>
              </a:rPr>
              <a:t>здоровый образ жизни;</a:t>
            </a:r>
            <a:endParaRPr dirty="0">
              <a:solidFill>
                <a:schemeClr val="tx1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ru" dirty="0">
                <a:solidFill>
                  <a:schemeClr val="tx1"/>
                </a:solidFill>
              </a:rPr>
              <a:t>связь человека с природой и уважительное отношение к окружающей среде;</a:t>
            </a:r>
            <a:endParaRPr dirty="0">
              <a:solidFill>
                <a:schemeClr val="tx1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ru" dirty="0">
                <a:solidFill>
                  <a:schemeClr val="tx1"/>
                </a:solidFill>
              </a:rPr>
              <a:t>бережное использование энергоресурсов и устойчивые модели потребления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51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ru"/>
              <a:t>Берлинская декларация об образовании </a:t>
            </a:r>
            <a:br>
              <a:rPr lang="ru"/>
            </a:br>
            <a:r>
              <a:rPr lang="ru"/>
              <a:t>в интересах устойчивого развития (2021 г.)</a:t>
            </a:r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body" idx="1"/>
          </p:nvPr>
        </p:nvSpPr>
        <p:spPr>
          <a:xfrm>
            <a:off x="311700" y="13810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i="1" dirty="0" smtClean="0">
                <a:solidFill>
                  <a:schemeClr val="tx1"/>
                </a:solidFill>
              </a:rPr>
              <a:t>Образовательный </a:t>
            </a:r>
            <a:r>
              <a:rPr lang="ru" i="1" dirty="0">
                <a:solidFill>
                  <a:schemeClr val="tx1"/>
                </a:solidFill>
              </a:rPr>
              <a:t>процесс: </a:t>
            </a:r>
            <a:endParaRPr i="1" dirty="0">
              <a:solidFill>
                <a:schemeClr val="tx1"/>
              </a:solidFill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ru" dirty="0">
                <a:solidFill>
                  <a:schemeClr val="tx1"/>
                </a:solidFill>
              </a:rPr>
              <a:t>имеет экспериментальный, практико-ориентированный и учитывающий местный контекст и культурные особенности характер;</a:t>
            </a:r>
            <a:endParaRPr dirty="0">
              <a:solidFill>
                <a:schemeClr val="tx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 dirty="0">
                <a:solidFill>
                  <a:schemeClr val="tx1"/>
                </a:solidFill>
              </a:rPr>
              <a:t>позволяет обучающимся учиться тому, что имеет важное значение в их жизни, и жить, используя то, чему они научились;</a:t>
            </a:r>
            <a:endParaRPr dirty="0">
              <a:solidFill>
                <a:schemeClr val="tx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 dirty="0">
                <a:solidFill>
                  <a:schemeClr val="tx1"/>
                </a:solidFill>
              </a:rPr>
              <a:t>задействует потенциал современных экологичных технологий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52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>
                <a:solidFill>
                  <a:schemeClr val="dk1"/>
                </a:solidFill>
              </a:rPr>
              <a:t>Спасибо за внимание!</a:t>
            </a:r>
            <a:endParaRPr sz="32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800" i="1">
                <a:solidFill>
                  <a:schemeClr val="dk1"/>
                </a:solidFill>
              </a:rPr>
              <a:t>ermakov-ds@rudn.ru</a:t>
            </a:r>
            <a:endParaRPr sz="2800" i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DE2676B-C564-4C76-A9FB-564EEE9AB34F}"/>
              </a:ext>
            </a:extLst>
          </p:cNvPr>
          <p:cNvSpPr txBox="1"/>
          <p:nvPr/>
        </p:nvSpPr>
        <p:spPr>
          <a:xfrm>
            <a:off x="249655" y="746003"/>
            <a:ext cx="7998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Экологическое образование– </a:t>
            </a:r>
            <a:br>
              <a:rPr lang="ru-RU" sz="2400" b="1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ключевой фактор трансформации </a:t>
            </a:r>
            <a:br>
              <a:rPr lang="ru-RU" sz="2400" b="1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системы образования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357" y="751057"/>
            <a:ext cx="2742657" cy="366037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924879" y="4496682"/>
            <a:ext cx="2727960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Ягодин Геннадий Алексеевич </a:t>
            </a:r>
            <a:r>
              <a:rPr lang="ru-RU" sz="1100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/>
            </a:r>
            <a:br>
              <a:rPr lang="ru-RU" sz="1100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ru-RU" sz="1100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(1927–2015)</a:t>
            </a:r>
          </a:p>
          <a:p>
            <a:pPr algn="ctr"/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2281374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Экологичный / экологический          “зелёный”</a:t>
            </a:r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i="1" dirty="0">
                <a:solidFill>
                  <a:schemeClr val="tx1"/>
                </a:solidFill>
              </a:rPr>
              <a:t>“Позеленение” / “Зелёная” трансформация</a:t>
            </a:r>
            <a:endParaRPr b="1" i="1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solidFill>
                <a:schemeClr val="tx1"/>
              </a:solidFill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ru" dirty="0">
                <a:solidFill>
                  <a:schemeClr val="tx1"/>
                </a:solidFill>
              </a:rPr>
              <a:t>“</a:t>
            </a:r>
            <a:r>
              <a:rPr lang="ru" dirty="0" smtClean="0">
                <a:solidFill>
                  <a:schemeClr val="tx1"/>
                </a:solidFill>
              </a:rPr>
              <a:t>Зелёная” </a:t>
            </a:r>
            <a:r>
              <a:rPr lang="ru" dirty="0">
                <a:solidFill>
                  <a:schemeClr val="tx1"/>
                </a:solidFill>
              </a:rPr>
              <a:t>экономика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tx1"/>
                </a:solidFill>
              </a:rPr>
              <a:t>“Зелёные” технологии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tx1"/>
                </a:solidFill>
              </a:rPr>
              <a:t>“Зелёный” рейтинг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tx1"/>
                </a:solidFill>
              </a:rPr>
              <a:t>“Зелёный” образ жизни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dirty="0">
                <a:solidFill>
                  <a:schemeClr val="tx1"/>
                </a:solidFill>
              </a:rPr>
              <a:t>“Зелёные” привычки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96" name="Google Shape;96;p19"/>
          <p:cNvSpPr/>
          <p:nvPr/>
        </p:nvSpPr>
        <p:spPr>
          <a:xfrm>
            <a:off x="4837350" y="666725"/>
            <a:ext cx="783900" cy="168900"/>
          </a:xfrm>
          <a:prstGeom prst="rightArrow">
            <a:avLst>
              <a:gd name="adj1" fmla="val 50000"/>
              <a:gd name="adj2" fmla="val 16684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ФГОС </a:t>
            </a:r>
            <a:r>
              <a:rPr lang="ru" dirty="0" smtClean="0"/>
              <a:t>начального общего </a:t>
            </a:r>
            <a:r>
              <a:rPr lang="ru" dirty="0"/>
              <a:t>образования (2021 г.)</a:t>
            </a:r>
            <a:endParaRPr dirty="0"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>
              <a:buNone/>
            </a:pPr>
            <a:r>
              <a:rPr lang="ru-RU" b="1" i="1" dirty="0" smtClean="0">
                <a:solidFill>
                  <a:schemeClr val="tx1"/>
                </a:solidFill>
              </a:rPr>
              <a:t>Личностные результаты экологического воспитания</a:t>
            </a:r>
            <a:r>
              <a:rPr lang="ru-RU" dirty="0" smtClean="0">
                <a:solidFill>
                  <a:schemeClr val="tx1"/>
                </a:solidFill>
              </a:rPr>
              <a:t>:</a:t>
            </a:r>
          </a:p>
          <a:p>
            <a:pPr marL="0" lvl="0" indent="0"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- бережное </a:t>
            </a:r>
            <a:r>
              <a:rPr lang="ru-RU" dirty="0">
                <a:solidFill>
                  <a:schemeClr val="tx1"/>
                </a:solidFill>
              </a:rPr>
              <a:t>отношение к природе;</a:t>
            </a:r>
          </a:p>
          <a:p>
            <a:pPr marL="0" lv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- неприятие </a:t>
            </a:r>
            <a:r>
              <a:rPr lang="ru-RU" dirty="0">
                <a:solidFill>
                  <a:schemeClr val="tx1"/>
                </a:solidFill>
              </a:rPr>
              <a:t>действий, приносящих ей </a:t>
            </a:r>
            <a:r>
              <a:rPr lang="ru-RU" dirty="0" smtClean="0">
                <a:solidFill>
                  <a:schemeClr val="tx1"/>
                </a:solidFill>
              </a:rPr>
              <a:t>вред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ФГОС основного общего образования (2021 г.)</a:t>
            </a: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713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i="1" dirty="0">
                <a:solidFill>
                  <a:schemeClr val="tx1"/>
                </a:solidFill>
              </a:rPr>
              <a:t>Личностные </a:t>
            </a:r>
            <a:r>
              <a:rPr lang="ru" b="1" i="1" dirty="0" smtClean="0">
                <a:solidFill>
                  <a:schemeClr val="tx1"/>
                </a:solidFill>
              </a:rPr>
              <a:t>результаты э</a:t>
            </a:r>
            <a:r>
              <a:rPr lang="ru-RU" b="1" i="1" dirty="0" err="1" smtClean="0">
                <a:solidFill>
                  <a:schemeClr val="tx1"/>
                </a:solidFill>
              </a:rPr>
              <a:t>кологического</a:t>
            </a:r>
            <a:r>
              <a:rPr lang="ru-RU" b="1" i="1" dirty="0" smtClean="0">
                <a:solidFill>
                  <a:schemeClr val="tx1"/>
                </a:solidFill>
              </a:rPr>
              <a:t> воспитания</a:t>
            </a:r>
            <a:r>
              <a:rPr lang="ru-RU" dirty="0" smtClean="0">
                <a:solidFill>
                  <a:schemeClr val="tx1"/>
                </a:solidFill>
              </a:rPr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ориентация </a:t>
            </a:r>
            <a:r>
              <a:rPr lang="ru-RU" dirty="0">
                <a:solidFill>
                  <a:schemeClr val="tx1"/>
                </a:solidFill>
              </a:rPr>
              <a:t>на применение знаний из социальных и естественных наук для решения задач в области окружающей среды, планирования поступков и оценки их возможных последствий для окружающей </a:t>
            </a:r>
            <a:r>
              <a:rPr lang="ru-RU" dirty="0" smtClean="0">
                <a:solidFill>
                  <a:schemeClr val="tx1"/>
                </a:solidFill>
              </a:rPr>
              <a:t>среды;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i="1" dirty="0" smtClean="0">
                <a:solidFill>
                  <a:srgbClr val="00B050"/>
                </a:solidFill>
              </a:rPr>
              <a:t>повышение </a:t>
            </a:r>
            <a:r>
              <a:rPr lang="ru-RU" i="1" dirty="0">
                <a:solidFill>
                  <a:srgbClr val="00B050"/>
                </a:solidFill>
              </a:rPr>
              <a:t>уровня экологической культуры</a:t>
            </a:r>
            <a:r>
              <a:rPr lang="ru-RU" dirty="0">
                <a:solidFill>
                  <a:schemeClr val="tx1"/>
                </a:solidFill>
              </a:rPr>
              <a:t>, осознание глобального характера экологических проблем и путей их </a:t>
            </a:r>
            <a:r>
              <a:rPr lang="ru-RU" dirty="0" smtClean="0">
                <a:solidFill>
                  <a:schemeClr val="tx1"/>
                </a:solidFill>
              </a:rPr>
              <a:t>решения;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активное </a:t>
            </a:r>
            <a:r>
              <a:rPr lang="ru-RU" dirty="0">
                <a:solidFill>
                  <a:schemeClr val="tx1"/>
                </a:solidFill>
              </a:rPr>
              <a:t>неприятие действий, приносящих вред окружающей </a:t>
            </a:r>
            <a:r>
              <a:rPr lang="ru-RU" dirty="0" smtClean="0">
                <a:solidFill>
                  <a:schemeClr val="tx1"/>
                </a:solidFill>
              </a:rPr>
              <a:t>среде;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осознание </a:t>
            </a:r>
            <a:r>
              <a:rPr lang="ru-RU" dirty="0">
                <a:solidFill>
                  <a:schemeClr val="tx1"/>
                </a:solidFill>
              </a:rPr>
              <a:t>своей роли как гражданина и потребителя в условиях взаимосвязи природной, технологической и социальной </a:t>
            </a:r>
            <a:r>
              <a:rPr lang="ru-RU" dirty="0" smtClean="0">
                <a:solidFill>
                  <a:schemeClr val="tx1"/>
                </a:solidFill>
              </a:rPr>
              <a:t>сред;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готовность </a:t>
            </a:r>
            <a:r>
              <a:rPr lang="ru-RU" dirty="0">
                <a:solidFill>
                  <a:schemeClr val="tx1"/>
                </a:solidFill>
              </a:rPr>
              <a:t>к участию в практической деятельности экологической </a:t>
            </a:r>
            <a:r>
              <a:rPr lang="ru-RU" dirty="0" smtClean="0">
                <a:solidFill>
                  <a:schemeClr val="tx1"/>
                </a:solidFill>
              </a:rPr>
              <a:t>направленности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ФГОС </a:t>
            </a:r>
            <a:r>
              <a:rPr lang="ru" dirty="0" smtClean="0"/>
              <a:t>среднего общего </a:t>
            </a:r>
            <a:r>
              <a:rPr lang="ru" dirty="0"/>
              <a:t>образования (</a:t>
            </a:r>
            <a:r>
              <a:rPr lang="ru" dirty="0" smtClean="0"/>
              <a:t>2022 </a:t>
            </a:r>
            <a:r>
              <a:rPr lang="ru" dirty="0"/>
              <a:t>г.)</a:t>
            </a:r>
            <a:endParaRPr dirty="0"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713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 i="1" dirty="0">
                <a:solidFill>
                  <a:schemeClr val="tx1"/>
                </a:solidFill>
              </a:rPr>
              <a:t>Личностные </a:t>
            </a:r>
            <a:r>
              <a:rPr lang="ru" b="1" i="1" dirty="0" smtClean="0">
                <a:solidFill>
                  <a:schemeClr val="tx1"/>
                </a:solidFill>
              </a:rPr>
              <a:t>результаты </a:t>
            </a:r>
            <a:r>
              <a:rPr lang="ru-RU" b="1" i="1" dirty="0" smtClean="0">
                <a:solidFill>
                  <a:schemeClr val="tx1"/>
                </a:solidFill>
              </a:rPr>
              <a:t>экологического воспитания:</a:t>
            </a:r>
          </a:p>
          <a:p>
            <a:pPr marL="0" lvl="0" indent="0">
              <a:lnSpc>
                <a:spcPct val="100000"/>
              </a:lnSpc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285750" lvl="0" indent="-285750">
              <a:lnSpc>
                <a:spcPct val="100000"/>
              </a:lnSpc>
              <a:buFontTx/>
              <a:buChar char="-"/>
            </a:pPr>
            <a:r>
              <a:rPr lang="ru-RU" i="1" dirty="0" err="1" smtClean="0">
                <a:solidFill>
                  <a:srgbClr val="00B050"/>
                </a:solidFill>
              </a:rPr>
              <a:t>сформированность</a:t>
            </a:r>
            <a:r>
              <a:rPr lang="ru-RU" i="1" dirty="0" smtClean="0">
                <a:solidFill>
                  <a:srgbClr val="00B050"/>
                </a:solidFill>
              </a:rPr>
              <a:t> </a:t>
            </a:r>
            <a:r>
              <a:rPr lang="ru-RU" i="1" dirty="0">
                <a:solidFill>
                  <a:srgbClr val="00B050"/>
                </a:solidFill>
              </a:rPr>
              <a:t>экологической культуры</a:t>
            </a:r>
            <a:r>
              <a:rPr lang="ru-RU" dirty="0">
                <a:solidFill>
                  <a:schemeClr val="tx1"/>
                </a:solidFill>
              </a:rPr>
              <a:t>, понимание влияния социально-экономических процессов на состояние природной и социальной среды, осознание глобального характера экологических </a:t>
            </a:r>
            <a:r>
              <a:rPr lang="ru-RU" dirty="0" smtClean="0">
                <a:solidFill>
                  <a:schemeClr val="tx1"/>
                </a:solidFill>
              </a:rPr>
              <a:t>проблем;</a:t>
            </a:r>
          </a:p>
          <a:p>
            <a:pPr marL="285750" lvl="0" indent="-285750">
              <a:lnSpc>
                <a:spcPct val="100000"/>
              </a:lnSpc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планирование </a:t>
            </a:r>
            <a:r>
              <a:rPr lang="ru-RU" dirty="0">
                <a:solidFill>
                  <a:schemeClr val="tx1"/>
                </a:solidFill>
              </a:rPr>
              <a:t>и осуществление действий в окружающей среде на основе знания целей устойчивого развития </a:t>
            </a:r>
            <a:r>
              <a:rPr lang="ru-RU" dirty="0" smtClean="0">
                <a:solidFill>
                  <a:schemeClr val="tx1"/>
                </a:solidFill>
              </a:rPr>
              <a:t>человечества;</a:t>
            </a:r>
          </a:p>
          <a:p>
            <a:pPr marL="285750" lvl="0" indent="-285750">
              <a:lnSpc>
                <a:spcPct val="100000"/>
              </a:lnSpc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активное </a:t>
            </a:r>
            <a:r>
              <a:rPr lang="ru-RU" dirty="0">
                <a:solidFill>
                  <a:schemeClr val="tx1"/>
                </a:solidFill>
              </a:rPr>
              <a:t>неприятие действий, приносящих вред окружающей </a:t>
            </a:r>
            <a:r>
              <a:rPr lang="ru-RU" dirty="0" smtClean="0">
                <a:solidFill>
                  <a:schemeClr val="tx1"/>
                </a:solidFill>
              </a:rPr>
              <a:t>среде;</a:t>
            </a:r>
          </a:p>
          <a:p>
            <a:pPr marL="285750" lvl="0" indent="-285750">
              <a:lnSpc>
                <a:spcPct val="100000"/>
              </a:lnSpc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умение </a:t>
            </a:r>
            <a:r>
              <a:rPr lang="ru-RU" dirty="0">
                <a:solidFill>
                  <a:schemeClr val="tx1"/>
                </a:solidFill>
              </a:rPr>
              <a:t>прогнозировать неблагоприятные экологические последствия предпринимаемых действий, предотвращать </a:t>
            </a:r>
            <a:r>
              <a:rPr lang="ru-RU" dirty="0" smtClean="0">
                <a:solidFill>
                  <a:schemeClr val="tx1"/>
                </a:solidFill>
              </a:rPr>
              <a:t>их;</a:t>
            </a:r>
          </a:p>
          <a:p>
            <a:pPr marL="285750" lvl="0" indent="-285750">
              <a:lnSpc>
                <a:spcPct val="100000"/>
              </a:lnSpc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расширение </a:t>
            </a:r>
            <a:r>
              <a:rPr lang="ru-RU" dirty="0">
                <a:solidFill>
                  <a:schemeClr val="tx1"/>
                </a:solidFill>
              </a:rPr>
              <a:t>опыта деятельности экологической </a:t>
            </a:r>
            <a:r>
              <a:rPr lang="ru-RU" dirty="0" smtClean="0">
                <a:solidFill>
                  <a:schemeClr val="tx1"/>
                </a:solidFill>
              </a:rPr>
              <a:t>направленности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069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8F5D60F-D944-4FFF-B078-BE2120779298}"/>
              </a:ext>
            </a:extLst>
          </p:cNvPr>
          <p:cNvSpPr txBox="1"/>
          <p:nvPr/>
        </p:nvSpPr>
        <p:spPr>
          <a:xfrm>
            <a:off x="654515" y="1016097"/>
            <a:ext cx="8470230" cy="87203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57175" indent="-257175">
              <a:lnSpc>
                <a:spcPct val="150000"/>
              </a:lnSpc>
              <a:buAutoNum type="arabicParenR"/>
            </a:pP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субъекты (агенты) </a:t>
            </a:r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изменений;</a:t>
            </a:r>
          </a:p>
          <a:p>
            <a:pPr marL="257175" indent="-257175">
              <a:lnSpc>
                <a:spcPct val="150000"/>
              </a:lnSpc>
              <a:buAutoNum type="arabicParenR"/>
            </a:pPr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объекты изменений</a:t>
            </a:r>
            <a:endParaRPr lang="ru-RU" sz="1800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DE2676B-C564-4C76-A9FB-564EEE9AB34F}"/>
              </a:ext>
            </a:extLst>
          </p:cNvPr>
          <p:cNvSpPr txBox="1"/>
          <p:nvPr/>
        </p:nvSpPr>
        <p:spPr>
          <a:xfrm>
            <a:off x="645234" y="319826"/>
            <a:ext cx="7998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Роль </a:t>
            </a:r>
            <a:r>
              <a:rPr lang="ru-RU" sz="2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образовательных организаций</a:t>
            </a:r>
            <a:endParaRPr lang="ru-RU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278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311698" y="28990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Общеинституциональный подход</a:t>
            </a:r>
            <a:endParaRPr dirty="0"/>
          </a:p>
        </p:txBody>
      </p:sp>
      <p:sp>
        <p:nvSpPr>
          <p:cNvPr id="88" name="Google Shape;88;p18"/>
          <p:cNvSpPr txBox="1">
            <a:spLocks noGrp="1"/>
          </p:cNvSpPr>
          <p:nvPr>
            <p:ph type="body" idx="1"/>
          </p:nvPr>
        </p:nvSpPr>
        <p:spPr>
          <a:xfrm>
            <a:off x="336191" y="989185"/>
            <a:ext cx="4325616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ru-RU" dirty="0">
                <a:solidFill>
                  <a:schemeClr val="tx1"/>
                </a:solidFill>
              </a:rPr>
              <a:t>“Зелёная” школа / 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“Зелёный” университет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5764" y="1159329"/>
            <a:ext cx="5595257" cy="3877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918</Words>
  <Application>Microsoft Office PowerPoint</Application>
  <PresentationFormat>Экран (16:9)</PresentationFormat>
  <Paragraphs>180</Paragraphs>
  <Slides>26</Slides>
  <Notes>23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Simple Light</vt:lpstr>
      <vt:lpstr>Комплексный подход  к формированию экологической культуры в проекте «Зелёная школа»</vt:lpstr>
      <vt:lpstr>Экологическое образование должно стать основным компонентом учебных программ во всех странах</vt:lpstr>
      <vt:lpstr>Презентация PowerPoint</vt:lpstr>
      <vt:lpstr>Экологичный / экологический          “зелёный”</vt:lpstr>
      <vt:lpstr>ФГОС начального общего образования (2021 г.)</vt:lpstr>
      <vt:lpstr>ФГОС основного общего образования (2021 г.)</vt:lpstr>
      <vt:lpstr>ФГОС среднего общего образования (2022 г.)</vt:lpstr>
      <vt:lpstr>Презентация PowerPoint</vt:lpstr>
      <vt:lpstr>Общеинституциональный подход</vt:lpstr>
      <vt:lpstr>Презентация PowerPoint</vt:lpstr>
      <vt:lpstr>Архитектурные и технологические решения</vt:lpstr>
      <vt:lpstr>Архитектурные и технологические решения</vt:lpstr>
      <vt:lpstr>Учебный план</vt:lpstr>
      <vt:lpstr>Презентация PowerPoint</vt:lpstr>
      <vt:lpstr>Презентация PowerPoint</vt:lpstr>
      <vt:lpstr>Презентация PowerPoint</vt:lpstr>
      <vt:lpstr>Презентация PowerPoint</vt:lpstr>
      <vt:lpstr>Начальная школа-детский сад в Булонь-Бийанкур (Франция) </vt:lpstr>
      <vt:lpstr>Начальная школа «Форест Эдж»  (США) </vt:lpstr>
      <vt:lpstr>“Школа будущего” в пос. Большое Исаково (Калининградская обл.) </vt:lpstr>
      <vt:lpstr>Школа № 29 имени П. И. Забродина в Подольске (Московская обл.) </vt:lpstr>
      <vt:lpstr>Проект «Зелёная школа» МДЮЦЭКТ</vt:lpstr>
      <vt:lpstr>Российский университет дружбы народов  имени Патриса Лумумбы (г. Москва) </vt:lpstr>
      <vt:lpstr>Берлинская декларация об образовании в интересах устойчивого развития (2021 г.)</vt:lpstr>
      <vt:lpstr>Берлинская декларация об образовании  в интересах устойчивого развития (2021 г.)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«Зелёная» школа» –  центр формирования экологической культуры</dc:title>
  <dc:creator>Дмитрий Сергеевич</dc:creator>
  <cp:lastModifiedBy>Пользователь Windows</cp:lastModifiedBy>
  <cp:revision>21</cp:revision>
  <dcterms:modified xsi:type="dcterms:W3CDTF">2023-10-23T11:41:34Z</dcterms:modified>
</cp:coreProperties>
</file>