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49" r:id="rId2"/>
    <p:sldId id="351" r:id="rId3"/>
    <p:sldId id="352" r:id="rId4"/>
    <p:sldId id="354" r:id="rId5"/>
    <p:sldId id="374" r:id="rId6"/>
    <p:sldId id="355" r:id="rId7"/>
    <p:sldId id="357" r:id="rId8"/>
    <p:sldId id="356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71" r:id="rId20"/>
    <p:sldId id="372" r:id="rId21"/>
    <p:sldId id="3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2C04"/>
    <a:srgbClr val="E4DE99"/>
    <a:srgbClr val="EBD9CE"/>
    <a:srgbClr val="1E922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9DF14-91C1-4840-A6F6-2A464D9302DE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1BA0F-103A-4FFF-9F0A-72AB9DEC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8791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EB6E-79FA-48A8-8D63-DE3601B37072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FB08-EC7D-44C0-86DC-094A2D57B6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EB6E-79FA-48A8-8D63-DE3601B37072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FB08-EC7D-44C0-86DC-094A2D57B6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EB6E-79FA-48A8-8D63-DE3601B37072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FB08-EC7D-44C0-86DC-094A2D57B6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046704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033243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313636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EB6E-79FA-48A8-8D63-DE3601B37072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FB08-EC7D-44C0-86DC-094A2D57B6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EB6E-79FA-48A8-8D63-DE3601B37072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FB08-EC7D-44C0-86DC-094A2D57B6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EB6E-79FA-48A8-8D63-DE3601B37072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FB08-EC7D-44C0-86DC-094A2D57B6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EB6E-79FA-48A8-8D63-DE3601B37072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FB08-EC7D-44C0-86DC-094A2D57B6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EB6E-79FA-48A8-8D63-DE3601B37072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FB08-EC7D-44C0-86DC-094A2D57B6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EB6E-79FA-48A8-8D63-DE3601B37072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FB08-EC7D-44C0-86DC-094A2D57B6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EB6E-79FA-48A8-8D63-DE3601B37072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FB08-EC7D-44C0-86DC-094A2D57B6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EB6E-79FA-48A8-8D63-DE3601B37072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FB08-EC7D-44C0-86DC-094A2D57B6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BEB6E-79FA-48A8-8D63-DE3601B37072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FFB08-EC7D-44C0-86DC-094A2D57B6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hyperlink" Target="mailto:ecosovetrao@mail.r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vega_2005_11@mail.ru" TargetMode="External"/><Relationship Id="rId5" Type="http://schemas.openxmlformats.org/officeDocument/2006/relationships/hyperlink" Target="mailto:dziatkov@mail.ru" TargetMode="External"/><Relationship Id="rId4" Type="http://schemas.openxmlformats.org/officeDocument/2006/relationships/hyperlink" Target="http://moodle.imc.tomsk.ru/" TargetMode="External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" y="4797152"/>
            <a:ext cx="1301512" cy="321849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1838" y="1664322"/>
            <a:ext cx="855412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5C2C0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ТЕНДЕНЦИИ И ИННОВАЦИИ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5C2C0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ЭКОЛОГИЧЕСКОГО ОБРАЗОВАНИЯ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5C2C0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И ПРОСВЕЩЕНИЯ</a:t>
            </a:r>
            <a:endParaRPr kumimoji="0" lang="ru-RU" sz="4800" i="0" u="none" strike="noStrike" cap="none" normalizeH="0" baseline="0" dirty="0" smtClean="0">
              <a:ln>
                <a:noFill/>
              </a:ln>
              <a:solidFill>
                <a:srgbClr val="5C2C04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1" y="5511850"/>
            <a:ext cx="6156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Дзятковская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Елена Николаевна, заместитель председателя Научного совета, д-р биол. наук, проф.,</a:t>
            </a:r>
          </a:p>
          <a:p>
            <a:pPr algn="r"/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в.н.с. ФГБНУ Институт стратегии развития образования</a:t>
            </a:r>
            <a:endParaRPr lang="ru-RU" sz="1600" b="1" i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15373"/>
            <a:ext cx="2742243" cy="21328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156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2410" t="20296" r="22800" b="24196"/>
          <a:stretch/>
        </p:blipFill>
        <p:spPr bwMode="auto">
          <a:xfrm>
            <a:off x="323528" y="260648"/>
            <a:ext cx="850474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53054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3517" t="28172" r="21693" b="22610"/>
          <a:stretch>
            <a:fillRect/>
          </a:stretch>
        </p:blipFill>
        <p:spPr bwMode="auto">
          <a:xfrm>
            <a:off x="126226" y="836712"/>
            <a:ext cx="898227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41370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3517" t="27188" r="23353" b="14735"/>
          <a:stretch>
            <a:fillRect/>
          </a:stretch>
        </p:blipFill>
        <p:spPr bwMode="auto">
          <a:xfrm>
            <a:off x="107504" y="332656"/>
            <a:ext cx="890458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98338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9652" y="733926"/>
            <a:ext cx="7254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ВОСПРОИЗВЕДЕНИЕ </a:t>
            </a:r>
          </a:p>
          <a:p>
            <a:pPr algn="ctr"/>
            <a:r>
              <a:rPr lang="ru-RU" sz="3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КУЛЬТУРЫ де-факто – </a:t>
            </a:r>
          </a:p>
          <a:p>
            <a:pPr algn="ctr"/>
            <a:r>
              <a:rPr lang="ru-RU" sz="30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 ФОРМИРОВАНИЕ  НОВОЙ </a:t>
            </a:r>
          </a:p>
          <a:p>
            <a:pPr algn="ctr"/>
            <a:r>
              <a:rPr lang="ru-RU" sz="30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БИОСФЕРОСОВМЕСТИМОЙ КУЛЬТУРЫ</a:t>
            </a:r>
            <a:r>
              <a:rPr lang="ru-RU" sz="3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2980692"/>
            <a:ext cx="6750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опирающейся на культурные корни </a:t>
            </a:r>
          </a:p>
          <a:p>
            <a:pPr algn="ctr"/>
            <a:r>
              <a:rPr lang="ru-RU" sz="2400" b="1" dirty="0" err="1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природосообразного</a:t>
            </a:r>
            <a:r>
              <a:rPr lang="ru-RU" sz="2400" b="1" dirty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образа жизни, </a:t>
            </a:r>
          </a:p>
          <a:p>
            <a:pPr algn="ctr"/>
            <a:r>
              <a:rPr lang="ru-RU" sz="2400" b="1" dirty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архетипы </a:t>
            </a:r>
            <a:r>
              <a:rPr lang="ru-RU" sz="2400" b="1" dirty="0" err="1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средо</a:t>
            </a:r>
            <a:r>
              <a:rPr lang="ru-RU" sz="2400" b="1" dirty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-сберегающего поведения…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80928" y="458112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НОВАЯ ЗАДАЧА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РЕШАЕТСЯ СТАРЫМИ СПОСОБАМИ</a:t>
            </a: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4488795"/>
            <a:ext cx="5357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ru-RU" sz="96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58380" y="4488795"/>
            <a:ext cx="5357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ru-RU" sz="96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3986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140968"/>
            <a:ext cx="9144000" cy="3717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https://avatars.mds.yandex.net/i?id=248222b36229465fcd637f4319c9ae57-3566335-images-thumbs&amp;n=13"/>
          <p:cNvPicPr>
            <a:picLocks noChangeAspect="1" noChangeArrowheads="1"/>
          </p:cNvPicPr>
          <p:nvPr/>
        </p:nvPicPr>
        <p:blipFill>
          <a:blip r:embed="rId2" cstate="print"/>
          <a:srcRect l="53540"/>
          <a:stretch>
            <a:fillRect/>
          </a:stretch>
        </p:blipFill>
        <p:spPr bwMode="auto">
          <a:xfrm>
            <a:off x="4832185" y="463898"/>
            <a:ext cx="3196304" cy="3600400"/>
          </a:xfrm>
          <a:prstGeom prst="rect">
            <a:avLst/>
          </a:prstGeom>
          <a:noFill/>
        </p:spPr>
      </p:pic>
      <p:pic>
        <p:nvPicPr>
          <p:cNvPr id="5" name="Picture 4" descr="https://thumbs.dreamstime.com/b/%D0%B7%D0%B5%D0%BB%D0%B5%D0%BD%D1%8B%D0%B9-%D1%86%D0%B2%D0%B5%D1%82-%D0%BA%D1%83%D0%B1%D0%B8%D0%BA%D0%B0-187512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6199" y="1544018"/>
            <a:ext cx="2448272" cy="24482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8575" y="4437112"/>
            <a:ext cx="90454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ДОБАВЛЕНИЕ ЭКОЛОГИЧЕСКОГО СОДЕРЖАНИЯ В ПРЕДМЕТ:</a:t>
            </a:r>
          </a:p>
          <a:p>
            <a:pPr algn="ctr"/>
            <a:r>
              <a:rPr lang="ru-RU" sz="2400" b="1" dirty="0" smtClean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ПЕРЕГРУЗКА, ДВЕ ОБРАЗОВАТЕЛЬНЫХ ЦЕЛИ, </a:t>
            </a:r>
          </a:p>
          <a:p>
            <a:pPr algn="ctr"/>
            <a:r>
              <a:rPr lang="ru-RU" sz="2400" b="1" dirty="0" smtClean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РАЗНЫЕ ЦЕННОСТНЫЕ ОСНОВАНИЯ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1680" y="417438"/>
            <a:ext cx="16385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Как?</a:t>
            </a:r>
            <a:endParaRPr lang="ru-RU" sz="5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5442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 l="25818" r="27333"/>
          <a:stretch>
            <a:fillRect/>
          </a:stretch>
        </p:blipFill>
        <p:spPr bwMode="auto">
          <a:xfrm>
            <a:off x="1547664" y="1093781"/>
            <a:ext cx="241792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22597" t="31297" r="56641" b="26375"/>
          <a:stretch>
            <a:fillRect/>
          </a:stretch>
        </p:blipFill>
        <p:spPr bwMode="auto">
          <a:xfrm>
            <a:off x="5724128" y="1239330"/>
            <a:ext cx="2321737" cy="266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9141" y="3364467"/>
            <a:ext cx="2088232" cy="150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3774" y="5239577"/>
            <a:ext cx="8798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ИЗ СУММЫ ЧАСТЕЙ СИСТЕМА  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СКЛАДЫВАЕТСЯ  </a:t>
            </a:r>
            <a:endParaRPr lang="ru-RU" sz="32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031" y="355397"/>
            <a:ext cx="8006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ЭКОЛОГИЗАЦИЯ УЧЕБНЫХ ПРЕДМЕТОВ</a:t>
            </a:r>
            <a:endParaRPr lang="ru-RU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9648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3158" y="364644"/>
            <a:ext cx="21629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Решение</a:t>
            </a:r>
            <a:r>
              <a:rPr lang="ru-RU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11760" y="1124744"/>
            <a:ext cx="6480720" cy="6480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68932" y="1215333"/>
            <a:ext cx="56921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Укрупненные дидактические единицы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11760" y="1876182"/>
            <a:ext cx="6480720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841005" y="1914493"/>
            <a:ext cx="34964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Контекстное обучение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760" y="2555937"/>
            <a:ext cx="6480720" cy="86149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74640" y="2530868"/>
            <a:ext cx="6606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Концептуальные метафоры </a:t>
            </a:r>
            <a:endParaRPr lang="ru-RU" sz="2400" dirty="0" smtClean="0">
              <a:solidFill>
                <a:srgbClr val="5C2C0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2400" dirty="0" smtClean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u-RU" sz="2400" dirty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ценностно-мировоззренческие установки)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11760" y="3518064"/>
            <a:ext cx="6480720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5C2C0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65944" y="3573634"/>
            <a:ext cx="335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Культурные концепты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11760" y="4194757"/>
            <a:ext cx="6480720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111762" y="4212938"/>
            <a:ext cx="52064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Теория функциональных </a:t>
            </a:r>
            <a:r>
              <a:rPr lang="ru-RU" sz="2400" dirty="0" smtClean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систем</a:t>
            </a:r>
            <a:endParaRPr lang="ru-RU" sz="2400" dirty="0">
              <a:solidFill>
                <a:srgbClr val="5C2C0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11760" y="4873403"/>
            <a:ext cx="6480720" cy="127881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443200" y="4912643"/>
            <a:ext cx="6417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Проектирование «сверху вниз» </a:t>
            </a:r>
            <a:r>
              <a:rPr lang="ru-RU" sz="2400" dirty="0" smtClean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u-RU" sz="2400" dirty="0" err="1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допредметное</a:t>
            </a:r>
            <a:r>
              <a:rPr lang="ru-RU" sz="2400" dirty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содержание, базовая </a:t>
            </a:r>
            <a:r>
              <a:rPr lang="ru-RU" sz="2400" dirty="0" smtClean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модель экологической </a:t>
            </a:r>
            <a:r>
              <a:rPr lang="ru-RU" sz="2400" dirty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культуры)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742" t="78414" r="25423"/>
          <a:stretch/>
        </p:blipFill>
        <p:spPr>
          <a:xfrm>
            <a:off x="1680765" y="1124686"/>
            <a:ext cx="730936" cy="64295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742" t="78414" r="25423"/>
          <a:stretch/>
        </p:blipFill>
        <p:spPr>
          <a:xfrm>
            <a:off x="1680765" y="1844191"/>
            <a:ext cx="730936" cy="6429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742" t="78414" r="25423"/>
          <a:stretch/>
        </p:blipFill>
        <p:spPr>
          <a:xfrm>
            <a:off x="1649384" y="2665629"/>
            <a:ext cx="730936" cy="64295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742" t="78414" r="25423"/>
          <a:stretch/>
        </p:blipFill>
        <p:spPr>
          <a:xfrm>
            <a:off x="1649384" y="3488523"/>
            <a:ext cx="730936" cy="64295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742" t="78414" r="25423"/>
          <a:stretch/>
        </p:blipFill>
        <p:spPr>
          <a:xfrm>
            <a:off x="1649040" y="4162395"/>
            <a:ext cx="730936" cy="64295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742" t="78414" r="25423"/>
          <a:stretch/>
        </p:blipFill>
        <p:spPr>
          <a:xfrm>
            <a:off x="1649040" y="5191328"/>
            <a:ext cx="730936" cy="6429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2201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5894" y="548680"/>
            <a:ext cx="8768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НОВЫЕ  ОБРАЗОВАТЕЛЬНЫЕ ТЕХНОЛОГИИ: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916832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algn="ctr"/>
            <a:r>
              <a:rPr lang="ru-RU" sz="2800" dirty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«ЗЕЛЕНЫЕ АКСИОМЫ» </a:t>
            </a:r>
          </a:p>
          <a:p>
            <a:pPr marL="269875" algn="ctr"/>
            <a:r>
              <a:rPr lang="ru-RU" sz="2800" dirty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(выявление в содержании значений для </a:t>
            </a:r>
          </a:p>
          <a:p>
            <a:pPr marL="269875" algn="ctr"/>
            <a:r>
              <a:rPr lang="ru-RU" sz="2800" dirty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ценностно-мировоззренческих идей УР)</a:t>
            </a:r>
          </a:p>
          <a:p>
            <a:pPr marL="269875" algn="ctr"/>
            <a:r>
              <a:rPr lang="ru-RU" sz="2800" dirty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269875" algn="ctr"/>
            <a:r>
              <a:rPr lang="ru-RU" sz="2800" dirty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«ЗЕЛЕНЫЕ МОСТЫ»</a:t>
            </a:r>
          </a:p>
          <a:p>
            <a:pPr marL="269875" algn="ctr"/>
            <a:r>
              <a:rPr lang="ru-RU" sz="2800" dirty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(единое пространство экологического </a:t>
            </a:r>
          </a:p>
          <a:p>
            <a:pPr marL="269875" algn="ctr"/>
            <a:r>
              <a:rPr lang="ru-RU" sz="2800" dirty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образования и просвещения) </a:t>
            </a:r>
          </a:p>
          <a:p>
            <a:pPr marL="269875" algn="ctr"/>
            <a:endParaRPr lang="ru-RU" sz="28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69875" algn="ctr"/>
            <a:r>
              <a:rPr lang="ru-RU" sz="28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ТЕХНОЛОГИИ  </a:t>
            </a:r>
            <a:r>
              <a:rPr lang="ru-RU" sz="28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ПЕРЕ</a:t>
            </a:r>
            <a:r>
              <a:rPr lang="ru-RU" sz="28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ВОСПИТАНИЯ,</a:t>
            </a:r>
          </a:p>
          <a:p>
            <a:pPr marL="269875" algn="ctr"/>
            <a:r>
              <a:rPr lang="ru-RU" sz="28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endParaRPr lang="ru-RU" sz="28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18" t="921" r="72345" b="75831"/>
          <a:stretch/>
        </p:blipFill>
        <p:spPr>
          <a:xfrm>
            <a:off x="2295821" y="1556792"/>
            <a:ext cx="864096" cy="8640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18" t="921" r="72345" b="75831"/>
          <a:stretch/>
        </p:blipFill>
        <p:spPr>
          <a:xfrm>
            <a:off x="2295821" y="3289923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9341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83164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НАУЧИТЬСЯ УПРАВЛЯТЬ НЕ </a:t>
            </a:r>
            <a:r>
              <a:rPr lang="ru-RU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ПРИРОДОЙ, А </a:t>
            </a:r>
            <a:r>
              <a:rPr lang="ru-RU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СОБОЙ!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983033"/>
            <a:ext cx="7074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Воспитание или перевоспитание?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780928"/>
            <a:ext cx="79563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ПЕРЕВОСПИТАНИЕ</a:t>
            </a:r>
            <a:r>
              <a:rPr lang="ru-RU" sz="2800" cap="all" dirty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ru-RU" sz="2800" dirty="0" smtClean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это </a:t>
            </a:r>
            <a:r>
              <a:rPr lang="ru-RU" sz="2800" dirty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переориентация ценностей, смена мотивов, интересов, целей, установок, норм поведения и т.д. </a:t>
            </a:r>
          </a:p>
          <a:p>
            <a:endParaRPr lang="ru-RU" sz="2800" dirty="0">
              <a:solidFill>
                <a:srgbClr val="5C2C0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800" b="1" i="1" dirty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Перевоспитание</a:t>
            </a:r>
            <a:r>
              <a:rPr lang="ru-RU" sz="2800" i="1" dirty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процесс более длительный </a:t>
            </a:r>
            <a:endParaRPr lang="ru-RU" sz="2800" i="1" dirty="0" smtClean="0">
              <a:solidFill>
                <a:srgbClr val="5C2C0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800" i="1" dirty="0" smtClean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</a:t>
            </a:r>
            <a:r>
              <a:rPr lang="ru-RU" sz="2800" i="1" dirty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сложный, чем </a:t>
            </a:r>
            <a:r>
              <a:rPr lang="ru-RU" sz="2800" i="1" dirty="0" smtClean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воспитание (ПЕРЕУБЕЖДЕНИЕ. ВЗРЫВ, САМОВОСПИТАНИЕ)</a:t>
            </a:r>
            <a:endParaRPr lang="ru-RU" sz="2800" i="1" dirty="0">
              <a:solidFill>
                <a:srgbClr val="5C2C0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5750" b="67850"/>
          <a:stretch/>
        </p:blipFill>
        <p:spPr>
          <a:xfrm>
            <a:off x="224374" y="5485967"/>
            <a:ext cx="1107266" cy="10393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4427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267744" y="3531944"/>
            <a:ext cx="6336704" cy="59095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67744" y="2625811"/>
            <a:ext cx="6336704" cy="7722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67744" y="1719066"/>
            <a:ext cx="6336704" cy="76415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548680"/>
            <a:ext cx="7704856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ЭОУР – это СМЕЩЕНИЕ  системы  координат  ВОСПРИЯТИЯ, ОЦЕНКИ И ПОНИМАНИЯ МИРА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61357" y="1864600"/>
            <a:ext cx="6149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Это НОВОЕ МИРОВОЗЗРЕНИЕ, которого </a:t>
            </a:r>
          </a:p>
          <a:p>
            <a:pPr algn="ctr">
              <a:lnSpc>
                <a:spcPct val="70000"/>
              </a:lnSpc>
              <a:defRPr/>
            </a:pP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    еще  нет в массовом сознании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9973" y="4581128"/>
            <a:ext cx="856895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НОВЫЕ СМЫСЛОВЫЕ МОТИВЫ ПОСТУПКОВ</a:t>
            </a:r>
          </a:p>
          <a:p>
            <a:pPr algn="ctr"/>
            <a:r>
              <a:rPr lang="ru-RU" altLang="ru-RU" sz="2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НОВЫЕ СМЫСЛЫ ОТНОШЕНИЙ</a:t>
            </a:r>
          </a:p>
          <a:p>
            <a:pPr algn="ctr"/>
            <a:r>
              <a:rPr lang="ru-RU" altLang="ru-RU" sz="2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НОВЫЕ СМЫСЛОВЫЕ УСТАНОВКИ ДЕЯТЕЛЬНОСТИ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12449" y="6047526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ru-RU" altLang="ru-RU" sz="2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ЗАДАЧА  КАЖЕТСЯ НЕРЕАЛЬНОЙ  ПО СЛОЖНОСТИ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30931" y="3629631"/>
            <a:ext cx="4824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ЭТО НОВЫЕ СМЫСЛЫ ЖИЗНИ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54970" y="2776656"/>
            <a:ext cx="6149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 Это ПЕРЕВОРОТ В СОЗНАНИИ </a:t>
            </a:r>
          </a:p>
          <a:p>
            <a:pPr algn="ctr">
              <a:lnSpc>
                <a:spcPct val="70000"/>
              </a:lnSpc>
              <a:defRPr/>
            </a:pPr>
            <a:r>
              <a:rPr lang="ru-RU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ru-RU" sz="2000" i="1" dirty="0">
                <a:latin typeface="Cambria" panose="02040503050406030204" pitchFamily="18" charset="0"/>
                <a:ea typeface="Cambria" panose="02040503050406030204" pitchFamily="18" charset="0"/>
              </a:rPr>
              <a:t>(Н.Н. Моисеев)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</a:t>
            </a:r>
            <a:endParaRPr lang="ru-RU" sz="2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972" y="1733650"/>
            <a:ext cx="619274" cy="6192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972" y="2593734"/>
            <a:ext cx="619274" cy="6192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450859"/>
            <a:ext cx="619274" cy="61927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763688" y="1340768"/>
            <a:ext cx="864096" cy="3024336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579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36712"/>
            <a:ext cx="8352928" cy="524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Экология</a:t>
            </a:r>
            <a: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наука ЕСТЕСТВЕННОНАУЧНО-СОЦИАЛЬНО-ГУМАНИТАРНАЯ и АСПЕКТНАЯ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Ключевые понятия экологии носят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соотносительный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характер</a:t>
            </a:r>
            <a:endParaRPr lang="ru-RU" sz="2000" i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ru-RU" sz="400" i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ru-RU" b="1" i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4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«Экологическое образование</a:t>
            </a: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это  не столько раздел биологии, сколько 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комплексная дисциплина о единстве развития природы и общества, гармоничное единение естественных и гуманитарных наук, опыта природопользования в прошлом и настоящем»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(«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Повестка дня–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XXI»,</a:t>
            </a:r>
            <a:endParaRPr lang="ru-RU" sz="2400" i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Рио-де-Жанейров1992г.)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3529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901450" y="980728"/>
            <a:ext cx="7486973" cy="46277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01451" y="334006"/>
            <a:ext cx="7675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НО!  УЖЕ  ЕСТЬ  РЕЗУЛЬТАТЫ  </a:t>
            </a:r>
            <a: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АПРОБАЦИИ!</a:t>
            </a:r>
            <a:endParaRPr lang="ru-RU" sz="2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1451" y="1036702"/>
            <a:ext cx="792087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46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МОСКВА</a:t>
            </a:r>
          </a:p>
          <a:p>
            <a:endParaRPr lang="ru-RU" b="1" dirty="0" smtClean="0">
              <a:solidFill>
                <a:srgbClr val="00462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b="1" dirty="0" smtClean="0">
                <a:solidFill>
                  <a:srgbClr val="0046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САНКТ-ПЕТЕРБУРГ</a:t>
            </a:r>
          </a:p>
          <a:p>
            <a:endParaRPr lang="ru-RU" b="1" dirty="0" smtClean="0">
              <a:solidFill>
                <a:srgbClr val="00462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b="1" dirty="0" smtClean="0">
                <a:solidFill>
                  <a:srgbClr val="0046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ХМАО</a:t>
            </a:r>
          </a:p>
          <a:p>
            <a:endParaRPr lang="ru-RU" b="1" dirty="0" smtClean="0">
              <a:solidFill>
                <a:srgbClr val="00462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b="1" dirty="0" smtClean="0">
                <a:solidFill>
                  <a:srgbClr val="0046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НИЖНИЙ НОВГОРОД</a:t>
            </a:r>
          </a:p>
          <a:p>
            <a:endParaRPr lang="ru-RU" b="1" dirty="0" smtClean="0">
              <a:solidFill>
                <a:srgbClr val="00462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b="1" dirty="0" smtClean="0">
                <a:solidFill>
                  <a:srgbClr val="0046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ИРКУТСК</a:t>
            </a:r>
          </a:p>
          <a:p>
            <a:endParaRPr lang="ru-RU" b="1" dirty="0" smtClean="0">
              <a:solidFill>
                <a:srgbClr val="00462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b="1" dirty="0" smtClean="0">
                <a:solidFill>
                  <a:srgbClr val="0046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  <a:p>
            <a:endParaRPr lang="ru-RU" b="1" dirty="0" smtClean="0">
              <a:solidFill>
                <a:srgbClr val="00462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b="1" dirty="0" smtClean="0">
              <a:solidFill>
                <a:srgbClr val="00462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b="1" dirty="0" smtClean="0">
              <a:solidFill>
                <a:srgbClr val="00462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>
              <a:solidFill>
                <a:srgbClr val="5C2C0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1451" y="4437112"/>
            <a:ext cx="79208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46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МЕЖРЕГИОНАЛЬНОЕ СЕТЕВОЕ ПАРТНЕРСТВО ПЕДАГОГОВ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dirty="0" smtClean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ru-RU" dirty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Учимся жить </a:t>
            </a:r>
            <a:r>
              <a:rPr lang="ru-RU" dirty="0" smtClean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устойчиво </a:t>
            </a:r>
            <a:r>
              <a:rPr lang="ru-RU" dirty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глобальном мире», система повышения квалификации </a:t>
            </a:r>
            <a:r>
              <a:rPr lang="ru-RU" dirty="0" smtClean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просвещения </a:t>
            </a:r>
            <a:r>
              <a:rPr lang="ru-RU" dirty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педагогов, более 100 тысяч педагогов, более 100 </a:t>
            </a:r>
            <a:r>
              <a:rPr lang="ru-RU" dirty="0" err="1" smtClean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стажировочных</a:t>
            </a:r>
            <a:r>
              <a:rPr lang="ru-RU" dirty="0" smtClean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площадок, с 2016 года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285" y="6093296"/>
            <a:ext cx="91108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46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КОНФЕРЕНЦИИ ЮНЕСКО, МЕЖДУНАРОДНЫЕ КОНФЕРЕНЦИИ, </a:t>
            </a:r>
            <a:r>
              <a:rPr lang="en-US" sz="2200" b="1" dirty="0">
                <a:solidFill>
                  <a:srgbClr val="0046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G20</a:t>
            </a:r>
            <a:endParaRPr lang="ru-RU" sz="2200" b="1" dirty="0">
              <a:solidFill>
                <a:srgbClr val="00462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138" t="28044" r="5310" b="50000"/>
          <a:stretch/>
        </p:blipFill>
        <p:spPr>
          <a:xfrm>
            <a:off x="251520" y="1205448"/>
            <a:ext cx="482454" cy="5858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138" t="28044" r="5310" b="50000"/>
          <a:stretch/>
        </p:blipFill>
        <p:spPr>
          <a:xfrm>
            <a:off x="251520" y="2246585"/>
            <a:ext cx="482454" cy="5858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138" t="28044" r="5310" b="50000"/>
          <a:stretch/>
        </p:blipFill>
        <p:spPr>
          <a:xfrm>
            <a:off x="251520" y="3426221"/>
            <a:ext cx="482454" cy="5858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138" t="28044" r="5310" b="50000"/>
          <a:stretch/>
        </p:blipFill>
        <p:spPr>
          <a:xfrm>
            <a:off x="251520" y="4744357"/>
            <a:ext cx="482454" cy="5858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2438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" y="4797152"/>
            <a:ext cx="1301512" cy="3218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3648" y="1528974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КОНТАКТЫ: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19872" y="250008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http://moodle.imc.tomsk.ru/</a:t>
            </a: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24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http://partner-unitwin.net/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3717032"/>
            <a:ext cx="3419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dziatkov@mail.ru</a:t>
            </a:r>
            <a:endParaRPr lang="en-US" sz="24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  <a:hlinkClick r:id="rId6"/>
              </a:rPr>
              <a:t>vega_2005_11@mail.ru</a:t>
            </a: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  <a:hlinkClick r:id="rId7"/>
              </a:rPr>
              <a:t>ecosovetrao@mail.ru</a:t>
            </a: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24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312183"/>
            <a:ext cx="1427074" cy="12068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787859"/>
            <a:ext cx="1013517" cy="10135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3803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052736"/>
            <a:ext cx="84969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Статус экологического образования –</a:t>
            </a:r>
          </a:p>
          <a:p>
            <a:pPr algn="ctr"/>
            <a:r>
              <a:rPr lang="ru-RU" sz="4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сквозной</a:t>
            </a:r>
            <a:r>
              <a:rPr lang="ru-RU" sz="4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4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интегрированный</a:t>
            </a:r>
          </a:p>
          <a:p>
            <a:pPr algn="ctr"/>
            <a:endParaRPr lang="ru-RU" sz="3200" dirty="0" smtClean="0">
              <a:solidFill>
                <a:srgbClr val="5C2C0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1400" dirty="0" smtClean="0">
              <a:solidFill>
                <a:srgbClr val="5C2C0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3200" dirty="0" smtClean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Образование в области окружающей среды</a:t>
            </a:r>
          </a:p>
          <a:p>
            <a:endParaRPr lang="ru-RU" sz="3600" dirty="0" smtClean="0">
              <a:solidFill>
                <a:srgbClr val="5C2C0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ru-RU" sz="1600" dirty="0" smtClean="0">
              <a:solidFill>
                <a:srgbClr val="5C2C0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742" t="78414" r="25423"/>
          <a:stretch/>
        </p:blipFill>
        <p:spPr>
          <a:xfrm>
            <a:off x="7668344" y="3573016"/>
            <a:ext cx="1368152" cy="12034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851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67544" y="260648"/>
            <a:ext cx="8172400" cy="5544616"/>
            <a:chOff x="971600" y="692695"/>
            <a:chExt cx="7488832" cy="5314655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731" t="19313" r="22800" b="15719"/>
            <a:stretch>
              <a:fillRect/>
            </a:stretch>
          </p:blipFill>
          <p:spPr bwMode="auto">
            <a:xfrm>
              <a:off x="971600" y="692695"/>
              <a:ext cx="7488832" cy="5314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1115616" y="764704"/>
              <a:ext cx="72008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84961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0158" t="34078" r="24460" b="55533"/>
          <a:stretch>
            <a:fillRect/>
          </a:stretch>
        </p:blipFill>
        <p:spPr bwMode="auto">
          <a:xfrm>
            <a:off x="1043608" y="692696"/>
            <a:ext cx="734481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43608" y="2204864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развитие ясного понимания и чувства озабоченности … </a:t>
            </a:r>
          </a:p>
          <a:p>
            <a:pPr algn="just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предоставление каждому человеку возможности … усваивать ценности, проявлять отношение, брать на себя обязательства …</a:t>
            </a:r>
          </a:p>
          <a:p>
            <a:pPr algn="just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создание новых типов поведения отдельных лиц, групп и общества в целом по отношению к окружающей среде …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1519"/>
            <a:ext cx="86028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Миссия экологического образования: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38930" y="12687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i="1" dirty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мировоззренческая, интегрирующая, </a:t>
            </a:r>
            <a:r>
              <a:rPr lang="ru-RU" sz="2400" i="1" dirty="0" err="1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культуротворческая</a:t>
            </a:r>
            <a:endParaRPr lang="ru-RU" sz="3600" i="1" dirty="0">
              <a:solidFill>
                <a:srgbClr val="5C2C0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742" t="78414" r="25423"/>
          <a:stretch/>
        </p:blipFill>
        <p:spPr>
          <a:xfrm>
            <a:off x="1654854" y="1268760"/>
            <a:ext cx="1368152" cy="120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1520" y="2996952"/>
            <a:ext cx="86028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повышение </a:t>
            </a:r>
            <a:r>
              <a:rPr lang="ru-RU" sz="2400" dirty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уровня имеющейся экологической  культуры, </a:t>
            </a:r>
          </a:p>
          <a:p>
            <a:pPr algn="ctr"/>
            <a:r>
              <a:rPr lang="ru-RU" sz="2400" dirty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 </a:t>
            </a:r>
            <a:r>
              <a:rPr lang="ru-RU" sz="2400" b="1" dirty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переосмысление и перепроектирование</a:t>
            </a:r>
            <a:r>
              <a:rPr lang="ru-RU" sz="2400" dirty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ru-RU" sz="2400" dirty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эколого-культурных норм, </a:t>
            </a:r>
          </a:p>
          <a:p>
            <a:pPr algn="ctr"/>
            <a:r>
              <a:rPr lang="ru-RU" sz="2400" dirty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соответствии с </a:t>
            </a:r>
          </a:p>
          <a:p>
            <a:pPr algn="ctr"/>
            <a:r>
              <a:rPr lang="ru-RU" sz="2400" b="1" dirty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новыми культурными универсалиями 21 в</a:t>
            </a:r>
          </a:p>
          <a:p>
            <a:pPr algn="ctr"/>
            <a:r>
              <a:rPr lang="ru-RU" sz="2400" dirty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(экологический императив)</a:t>
            </a:r>
          </a:p>
        </p:txBody>
      </p:sp>
    </p:spTree>
    <p:extLst>
      <p:ext uri="{BB962C8B-B14F-4D97-AF65-F5344CB8AC3E}">
        <p14:creationId xmlns="" xmlns:p14="http://schemas.microsoft.com/office/powerpoint/2010/main" val="635534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76672"/>
            <a:ext cx="777686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Экологический кризис – это кризис управления</a:t>
            </a:r>
            <a:endParaRPr lang="ru-RU" sz="2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01092" y="2348880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Чем и как управлять, чтобы остановить глобализацию кризиса</a:t>
            </a:r>
            <a:r>
              <a:rPr lang="ru-RU" sz="2400" dirty="0" smtClean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ru-RU" sz="2400" dirty="0">
              <a:solidFill>
                <a:srgbClr val="5C2C0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1093" y="3641308"/>
            <a:ext cx="6679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Ключевой вопрос:  </a:t>
            </a:r>
            <a:r>
              <a:rPr lang="ru-RU" sz="2400" b="1" dirty="0" smtClean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Объект </a:t>
            </a:r>
            <a:r>
              <a:rPr lang="ru-RU" sz="2400" b="1" dirty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управления? </a:t>
            </a:r>
          </a:p>
          <a:p>
            <a:pPr algn="ctr"/>
            <a:r>
              <a:rPr lang="ru-RU" sz="2400" dirty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(чтобы удержаться в рамках императива)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01092" y="4753579"/>
            <a:ext cx="67913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Природные ресурсы? Генотипы? Ландшафты? Технологии? Человек? </a:t>
            </a:r>
            <a:endParaRPr lang="ru-RU" sz="2400" dirty="0" smtClean="0">
              <a:solidFill>
                <a:srgbClr val="5C2C0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2400" dirty="0" smtClean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u-RU" sz="2400" dirty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образование? культура?)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619" t="-5722" r="33223" b="-2849"/>
          <a:stretch/>
        </p:blipFill>
        <p:spPr>
          <a:xfrm>
            <a:off x="1292863" y="2221257"/>
            <a:ext cx="685996" cy="10862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619" t="-5722" r="33223" b="-2849"/>
          <a:stretch/>
        </p:blipFill>
        <p:spPr>
          <a:xfrm>
            <a:off x="1292863" y="3513685"/>
            <a:ext cx="685996" cy="10862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619" t="-5722" r="33223" b="-2849"/>
          <a:stretch/>
        </p:blipFill>
        <p:spPr>
          <a:xfrm>
            <a:off x="1290286" y="4810624"/>
            <a:ext cx="685996" cy="10862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7842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60648"/>
            <a:ext cx="80152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70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Антропоцентризм  или  </a:t>
            </a:r>
            <a:r>
              <a:rPr lang="ru-RU" sz="3200" b="1" i="1" dirty="0" err="1" smtClean="0">
                <a:solidFill>
                  <a:srgbClr val="0070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Экоцентризм</a:t>
            </a:r>
            <a:r>
              <a:rPr lang="ru-RU" sz="3200" b="1" i="1" dirty="0" smtClean="0">
                <a:solidFill>
                  <a:srgbClr val="0070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ru-RU" sz="3200" b="1" i="1" dirty="0">
              <a:solidFill>
                <a:srgbClr val="0070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189255"/>
            <a:ext cx="4176464" cy="4339650"/>
          </a:xfrm>
          <a:prstGeom prst="rect">
            <a:avLst/>
          </a:prstGeom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ЧЕЛОВЕК – СОЦИАЛЬНОЕ СУЩЕСТВО</a:t>
            </a:r>
          </a:p>
          <a:p>
            <a:pPr algn="ctr"/>
            <a:endParaRPr lang="ru-RU" sz="12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СОЦИАЛЬНЫЕ ЗАКОНЫ </a:t>
            </a:r>
            <a:r>
              <a:rPr lang="ru-RU" b="1" dirty="0" smtClean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ДИКТУЮТ ЕГО</a:t>
            </a:r>
          </a:p>
          <a:p>
            <a:pPr algn="ctr"/>
            <a:r>
              <a:rPr lang="ru-RU" b="1" dirty="0" smtClean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ОТНОШЕНИЕ С ПРИРОДОЙ, а также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ОТВЕТСТВЕННОСТЬ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smtClean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РАЧИТЕЛЬНОГО</a:t>
            </a:r>
          </a:p>
          <a:p>
            <a:pPr algn="ctr"/>
            <a:r>
              <a:rPr lang="ru-RU" b="1" dirty="0" smtClean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ХОЗЯИНА, СОСТРАДАНИЕ, ПОМОЩЬ</a:t>
            </a:r>
          </a:p>
          <a:p>
            <a:pPr algn="ctr"/>
            <a:r>
              <a:rPr lang="ru-RU" b="1" dirty="0" smtClean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«БРАТЬЯМ МЕНЬШИМ»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ВЕНЕЦ ПРИРОДЫ,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НАДО  УЧИТЬСЯ 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УПРАВЛЯТЬ ПРИРОДОЙ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1189255"/>
            <a:ext cx="4248472" cy="43704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E92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ЧЕЛОВЕК – БИОСОЦИАЛЬНОЕ СУЩЕСТВО,</a:t>
            </a:r>
            <a:endParaRPr lang="ru-RU" sz="100" b="1" dirty="0" smtClean="0">
              <a:solidFill>
                <a:srgbClr val="1E922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ru-RU" sz="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endParaRPr lang="ru-RU" sz="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ru-RU" sz="20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подчиняющийся</a:t>
            </a:r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законам природы</a:t>
            </a:r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СОХРАНЕНИЕ ЕГО ЭКОЛОГИЧЕСКОЙ НИШИ зависит от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ЗНАНИЯ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ДОПУСТИМЫХ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ГРАНИЦ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ИЗМЕНЕНИЯ 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ОКРУЖАЮЩЕЙ ЕГО СРЕДЫ (экологический императив), 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ОСОЗНАННОГО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ПОДЧИНЕНИЯ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ЗАКОНАМ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ПРИРОДЫ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УМЕНИЯ УПРАВЛЯТЬ САМИМ СОБОЙ 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 rot="11027418">
            <a:off x="2803202" y="5450788"/>
            <a:ext cx="2052830" cy="1018010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771800" y="5528905"/>
            <a:ext cx="2160748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СТРАХ?</a:t>
            </a:r>
          </a:p>
          <a:p>
            <a:pPr algn="ctr"/>
            <a:r>
              <a:rPr lang="ru-RU" sz="1600" b="1" dirty="0" smtClean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СТРОГИЕ ЗАКОНЫ?</a:t>
            </a:r>
          </a:p>
          <a:p>
            <a:pPr algn="ctr"/>
            <a:r>
              <a:rPr lang="ru-RU" sz="1600" b="1" dirty="0" smtClean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УБЕЖДЕНИЕ?</a:t>
            </a:r>
            <a:endParaRPr lang="ru-RU" sz="1600" b="1" dirty="0">
              <a:solidFill>
                <a:srgbClr val="5C2C0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4535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256919" y="5234420"/>
            <a:ext cx="6653815" cy="900007"/>
          </a:xfrm>
          <a:prstGeom prst="roundRect">
            <a:avLst/>
          </a:prstGeom>
          <a:solidFill>
            <a:srgbClr val="EBD9C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26402" y="3798042"/>
            <a:ext cx="6653815" cy="1080120"/>
          </a:xfrm>
          <a:prstGeom prst="roundRect">
            <a:avLst/>
          </a:prstGeom>
          <a:solidFill>
            <a:srgbClr val="EBD9C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66656" y="2768285"/>
            <a:ext cx="6653815" cy="900007"/>
          </a:xfrm>
          <a:prstGeom prst="roundRect">
            <a:avLst/>
          </a:prstGeom>
          <a:solidFill>
            <a:srgbClr val="EBD9C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66656" y="1561188"/>
            <a:ext cx="6653815" cy="1080120"/>
          </a:xfrm>
          <a:prstGeom prst="roundRect">
            <a:avLst/>
          </a:prstGeom>
          <a:solidFill>
            <a:srgbClr val="EBD9C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83568" y="548680"/>
            <a:ext cx="831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Кризис управления и в образовании</a:t>
            </a:r>
            <a:endParaRPr lang="ru-RU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47183" y="5419705"/>
            <a:ext cx="64010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 </a:t>
            </a:r>
            <a:r>
              <a:rPr lang="ru-RU" sz="2800" dirty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учителей </a:t>
            </a:r>
            <a:r>
              <a:rPr lang="ru-RU" sz="2800" dirty="0" err="1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учителей</a:t>
            </a:r>
            <a:r>
              <a:rPr lang="ru-RU" sz="2800" dirty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56919" y="1561188"/>
            <a:ext cx="64010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стереотипы </a:t>
            </a:r>
          </a:p>
          <a:p>
            <a:pPr algn="ctr"/>
            <a:r>
              <a:rPr lang="ru-RU" sz="2800" dirty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предметной дидактики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74853" y="2956678"/>
            <a:ext cx="5790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стереотипы воспитания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95735" y="3861048"/>
            <a:ext cx="66538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картина мира, </a:t>
            </a:r>
            <a:r>
              <a:rPr lang="ru-RU" sz="2800" dirty="0" smtClean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мировоззрение</a:t>
            </a:r>
          </a:p>
          <a:p>
            <a:pPr algn="ctr"/>
            <a:r>
              <a:rPr lang="ru-RU" sz="2800" dirty="0" smtClean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 </a:t>
            </a:r>
            <a:r>
              <a:rPr lang="ru-RU" sz="2800" dirty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учителей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70266" y="4771405"/>
            <a:ext cx="574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5C2C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</a:t>
            </a:r>
            <a:endParaRPr lang="ru-RU" sz="2800" b="1" dirty="0">
              <a:solidFill>
                <a:srgbClr val="5C2C0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742" t="78414" r="25423"/>
          <a:stretch/>
        </p:blipFill>
        <p:spPr>
          <a:xfrm>
            <a:off x="1363496" y="1779769"/>
            <a:ext cx="730936" cy="64295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742" t="78414" r="25423"/>
          <a:stretch/>
        </p:blipFill>
        <p:spPr>
          <a:xfrm>
            <a:off x="1363496" y="2896809"/>
            <a:ext cx="730936" cy="6429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742" t="78414" r="25423"/>
          <a:stretch/>
        </p:blipFill>
        <p:spPr>
          <a:xfrm>
            <a:off x="1393534" y="4022154"/>
            <a:ext cx="730936" cy="64295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852" t="78414" r="25423"/>
          <a:stretch/>
        </p:blipFill>
        <p:spPr>
          <a:xfrm>
            <a:off x="1547664" y="5359836"/>
            <a:ext cx="618992" cy="6429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43361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625</Words>
  <Application>Microsoft Office PowerPoint</Application>
  <PresentationFormat>Экран (4:3)</PresentationFormat>
  <Paragraphs>140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Николаевна</dc:creator>
  <cp:lastModifiedBy>Диана и Елена</cp:lastModifiedBy>
  <cp:revision>23</cp:revision>
  <dcterms:created xsi:type="dcterms:W3CDTF">2023-05-04T11:57:17Z</dcterms:created>
  <dcterms:modified xsi:type="dcterms:W3CDTF">2023-05-25T17:06:25Z</dcterms:modified>
</cp:coreProperties>
</file>