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307" r:id="rId2"/>
    <p:sldId id="364" r:id="rId3"/>
    <p:sldId id="365" r:id="rId4"/>
    <p:sldId id="366" r:id="rId5"/>
    <p:sldId id="367" r:id="rId6"/>
    <p:sldId id="368" r:id="rId7"/>
    <p:sldId id="377" r:id="rId8"/>
    <p:sldId id="361" r:id="rId9"/>
    <p:sldId id="378" r:id="rId10"/>
    <p:sldId id="362" r:id="rId11"/>
    <p:sldId id="380" r:id="rId12"/>
    <p:sldId id="381" r:id="rId13"/>
    <p:sldId id="382" r:id="rId14"/>
    <p:sldId id="383" r:id="rId15"/>
    <p:sldId id="379" r:id="rId16"/>
    <p:sldId id="331" r:id="rId17"/>
    <p:sldId id="352" r:id="rId18"/>
    <p:sldId id="353" r:id="rId19"/>
    <p:sldId id="360" r:id="rId20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5" autoAdjust="0"/>
    <p:restoredTop sz="94660"/>
  </p:normalViewPr>
  <p:slideViewPr>
    <p:cSldViewPr snapToGrid="0">
      <p:cViewPr varScale="1">
        <p:scale>
          <a:sx n="56" d="100"/>
          <a:sy n="56" d="100"/>
        </p:scale>
        <p:origin x="84" y="1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6D2DC5-A189-4929-8A84-F8C372EBD09A}" type="doc">
      <dgm:prSet loTypeId="urn:microsoft.com/office/officeart/2008/layout/TitlePictureLineup#3" loCatId="picture" qsTypeId="urn:microsoft.com/office/officeart/2005/8/quickstyle/simple1#3" qsCatId="simple" csTypeId="urn:microsoft.com/office/officeart/2005/8/colors/accent1_2#3" csCatId="accent1" phldr="1"/>
      <dgm:spPr/>
    </dgm:pt>
    <dgm:pt modelId="{A64AF6B4-7B21-4AE9-8C1F-1A01DB28C34B}">
      <dgm:prSet phldrT="[Текст]"/>
      <dgm:spPr>
        <a:solidFill>
          <a:srgbClr val="92D050"/>
        </a:solidFill>
      </dgm:spPr>
      <dgm:t>
        <a:bodyPr/>
        <a:lstStyle/>
        <a:p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ПИП Сокольники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8BBB01A1-B3C2-4E97-8562-2DBE1016DB81}" type="parTrans" cxnId="{DB50057E-B5A5-468E-807F-947D18B830C1}">
      <dgm:prSet/>
      <dgm:spPr/>
      <dgm:t>
        <a:bodyPr/>
        <a:lstStyle/>
        <a:p>
          <a:endParaRPr lang="ru-RU"/>
        </a:p>
      </dgm:t>
    </dgm:pt>
    <dgm:pt modelId="{938A8FD0-A2B2-4F50-96E1-0759FBB968D1}" type="sibTrans" cxnId="{DB50057E-B5A5-468E-807F-947D18B830C1}">
      <dgm:prSet/>
      <dgm:spPr/>
      <dgm:t>
        <a:bodyPr/>
        <a:lstStyle/>
        <a:p>
          <a:endParaRPr lang="ru-RU"/>
        </a:p>
      </dgm:t>
    </dgm:pt>
    <dgm:pt modelId="{78951F9A-57DF-4543-9204-220B64030F7E}">
      <dgm:prSet phldrT="[Текст]"/>
      <dgm:spPr>
        <a:solidFill>
          <a:srgbClr val="92D050"/>
        </a:solidFill>
      </dgm:spPr>
      <dgm:t>
        <a:bodyPr/>
        <a:lstStyle/>
        <a:p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ПИП Покровское-</a:t>
          </a:r>
          <a:r>
            <a:rPr lang="ru-RU" b="1" dirty="0" err="1" smtClean="0">
              <a:solidFill>
                <a:schemeClr val="bg2">
                  <a:lumMod val="10000"/>
                </a:schemeClr>
              </a:solidFill>
            </a:rPr>
            <a:t>Стрешнево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58619A5A-81E0-4402-84CE-3427D41C3431}" type="parTrans" cxnId="{F5AAA669-9C3F-460D-B155-C808A40F4965}">
      <dgm:prSet/>
      <dgm:spPr/>
      <dgm:t>
        <a:bodyPr/>
        <a:lstStyle/>
        <a:p>
          <a:endParaRPr lang="ru-RU"/>
        </a:p>
      </dgm:t>
    </dgm:pt>
    <dgm:pt modelId="{D4CFA191-977E-4191-9B36-C757375C1689}" type="sibTrans" cxnId="{F5AAA669-9C3F-460D-B155-C808A40F4965}">
      <dgm:prSet/>
      <dgm:spPr/>
      <dgm:t>
        <a:bodyPr/>
        <a:lstStyle/>
        <a:p>
          <a:endParaRPr lang="ru-RU"/>
        </a:p>
      </dgm:t>
    </dgm:pt>
    <dgm:pt modelId="{7B544202-DD33-45C0-8243-802ABAAFF6A0}">
      <dgm:prSet phldrT="[Текст]"/>
      <dgm:spPr>
        <a:solidFill>
          <a:srgbClr val="92D050"/>
        </a:solidFill>
      </dgm:spPr>
      <dgm:t>
        <a:bodyPr/>
        <a:lstStyle/>
        <a:p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ПИП Останкино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C394F60C-FB4B-4BF7-A41A-2D4399FF8C27}" type="parTrans" cxnId="{C752B79A-035E-4585-BAA4-F40943409AD6}">
      <dgm:prSet/>
      <dgm:spPr/>
      <dgm:t>
        <a:bodyPr/>
        <a:lstStyle/>
        <a:p>
          <a:endParaRPr lang="ru-RU"/>
        </a:p>
      </dgm:t>
    </dgm:pt>
    <dgm:pt modelId="{7D975EA8-D33A-4B19-9815-D86DFB4BB0AF}" type="sibTrans" cxnId="{C752B79A-035E-4585-BAA4-F40943409AD6}">
      <dgm:prSet/>
      <dgm:spPr/>
      <dgm:t>
        <a:bodyPr/>
        <a:lstStyle/>
        <a:p>
          <a:endParaRPr lang="ru-RU"/>
        </a:p>
      </dgm:t>
    </dgm:pt>
    <dgm:pt modelId="{A95A080E-01A9-4B25-870E-95179E934AD5}">
      <dgm:prSet phldrT="[Текст]"/>
      <dgm:spPr>
        <a:solidFill>
          <a:srgbClr val="92D050"/>
        </a:solidFill>
      </dgm:spPr>
      <dgm:t>
        <a:bodyPr/>
        <a:lstStyle/>
        <a:p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ПИП Кусково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444B530F-84A3-47E2-AADD-75C27803CAB4}" type="parTrans" cxnId="{FFC95B00-DC36-4FAE-94BC-02C6AFB2F919}">
      <dgm:prSet/>
      <dgm:spPr/>
      <dgm:t>
        <a:bodyPr/>
        <a:lstStyle/>
        <a:p>
          <a:endParaRPr lang="ru-RU"/>
        </a:p>
      </dgm:t>
    </dgm:pt>
    <dgm:pt modelId="{C9402094-09E4-4811-B6C0-87C8E81D13DF}" type="sibTrans" cxnId="{FFC95B00-DC36-4FAE-94BC-02C6AFB2F919}">
      <dgm:prSet/>
      <dgm:spPr/>
      <dgm:t>
        <a:bodyPr/>
        <a:lstStyle/>
        <a:p>
          <a:endParaRPr lang="ru-RU"/>
        </a:p>
      </dgm:t>
    </dgm:pt>
    <dgm:pt modelId="{797F7ECA-A895-4E79-8948-0D3E759466FF}">
      <dgm:prSet phldrT="[Текст]"/>
      <dgm:spPr>
        <a:solidFill>
          <a:srgbClr val="92D050"/>
        </a:solidFill>
      </dgm:spPr>
      <dgm:t>
        <a:bodyPr/>
        <a:lstStyle/>
        <a:p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ПИП </a:t>
          </a:r>
          <a:r>
            <a:rPr lang="ru-RU" b="1" dirty="0" err="1" smtClean="0">
              <a:solidFill>
                <a:schemeClr val="bg2">
                  <a:lumMod val="10000"/>
                </a:schemeClr>
              </a:solidFill>
            </a:rPr>
            <a:t>Косинский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F014B237-771A-4391-8C20-89400D38546A}" type="parTrans" cxnId="{CF043DA9-D170-464C-9C4C-3870DDAFD027}">
      <dgm:prSet/>
      <dgm:spPr/>
      <dgm:t>
        <a:bodyPr/>
        <a:lstStyle/>
        <a:p>
          <a:endParaRPr lang="ru-RU"/>
        </a:p>
      </dgm:t>
    </dgm:pt>
    <dgm:pt modelId="{799A7A51-BFC9-46DA-81AE-1BA2ABB39756}" type="sibTrans" cxnId="{CF043DA9-D170-464C-9C4C-3870DDAFD027}">
      <dgm:prSet/>
      <dgm:spPr/>
      <dgm:t>
        <a:bodyPr/>
        <a:lstStyle/>
        <a:p>
          <a:endParaRPr lang="ru-RU"/>
        </a:p>
      </dgm:t>
    </dgm:pt>
    <dgm:pt modelId="{EED045A9-6A28-4389-A33F-2CEF5E5AC781}">
      <dgm:prSet phldrT="[Текст]"/>
      <dgm:spPr>
        <a:solidFill>
          <a:srgbClr val="92D050"/>
        </a:solidFill>
      </dgm:spPr>
      <dgm:t>
        <a:bodyPr/>
        <a:lstStyle/>
        <a:p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ПИП </a:t>
          </a:r>
          <a:r>
            <a:rPr lang="ru-RU" b="1" dirty="0" err="1" smtClean="0">
              <a:solidFill>
                <a:schemeClr val="bg2">
                  <a:lumMod val="10000"/>
                </a:schemeClr>
              </a:solidFill>
            </a:rPr>
            <a:t>Битцевский</a:t>
          </a:r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 лес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4C67A427-F970-4C47-89E8-1254B7F1BFA2}" type="parTrans" cxnId="{1926EF47-5C5D-47D2-BB11-83585B69321E}">
      <dgm:prSet/>
      <dgm:spPr/>
      <dgm:t>
        <a:bodyPr/>
        <a:lstStyle/>
        <a:p>
          <a:endParaRPr lang="ru-RU"/>
        </a:p>
      </dgm:t>
    </dgm:pt>
    <dgm:pt modelId="{0E1AF7A1-08D6-4567-A86E-CE6D4CCAAA05}" type="sibTrans" cxnId="{1926EF47-5C5D-47D2-BB11-83585B69321E}">
      <dgm:prSet/>
      <dgm:spPr/>
      <dgm:t>
        <a:bodyPr/>
        <a:lstStyle/>
        <a:p>
          <a:endParaRPr lang="ru-RU"/>
        </a:p>
      </dgm:t>
    </dgm:pt>
    <dgm:pt modelId="{4418A02A-10FF-46C3-9C6F-AEAB4C52164E}" type="pres">
      <dgm:prSet presAssocID="{046D2DC5-A189-4929-8A84-F8C372EBD09A}" presName="Name0" presStyleCnt="0">
        <dgm:presLayoutVars>
          <dgm:dir/>
        </dgm:presLayoutVars>
      </dgm:prSet>
      <dgm:spPr/>
    </dgm:pt>
    <dgm:pt modelId="{ED397E5A-1EA8-4116-9263-8FAE96C45571}" type="pres">
      <dgm:prSet presAssocID="{A64AF6B4-7B21-4AE9-8C1F-1A01DB28C34B}" presName="composite" presStyleCnt="0"/>
      <dgm:spPr/>
    </dgm:pt>
    <dgm:pt modelId="{5E307154-BD50-46F0-93A9-277A01015689}" type="pres">
      <dgm:prSet presAssocID="{A64AF6B4-7B21-4AE9-8C1F-1A01DB28C34B}" presName="Accent" presStyleLbl="alignAcc1" presStyleIdx="0" presStyleCnt="6"/>
      <dgm:spPr/>
    </dgm:pt>
    <dgm:pt modelId="{9247187A-4243-4951-AFDF-655444EABDFE}" type="pres">
      <dgm:prSet presAssocID="{A64AF6B4-7B21-4AE9-8C1F-1A01DB28C34B}" presName="Image" presStyleLbl="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4CF23AFD-BC9A-44EB-BA60-261F27736F21}" type="pres">
      <dgm:prSet presAssocID="{A64AF6B4-7B21-4AE9-8C1F-1A01DB28C34B}" presName="Child" presStyleLbl="revTx" presStyleIdx="0" presStyleCnt="6">
        <dgm:presLayoutVars>
          <dgm:bulletEnabled val="1"/>
        </dgm:presLayoutVars>
      </dgm:prSet>
      <dgm:spPr/>
    </dgm:pt>
    <dgm:pt modelId="{EA7462B1-542C-4E6A-90F8-7DE6F5C7F03C}" type="pres">
      <dgm:prSet presAssocID="{A64AF6B4-7B21-4AE9-8C1F-1A01DB28C34B}" presName="Parent" presStyleLbl="align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0D0B9F-627E-4E57-9161-50303B8AE633}" type="pres">
      <dgm:prSet presAssocID="{938A8FD0-A2B2-4F50-96E1-0759FBB968D1}" presName="sibTrans" presStyleCnt="0"/>
      <dgm:spPr/>
    </dgm:pt>
    <dgm:pt modelId="{92428014-756E-48DB-8286-785060C93ABD}" type="pres">
      <dgm:prSet presAssocID="{78951F9A-57DF-4543-9204-220B64030F7E}" presName="composite" presStyleCnt="0"/>
      <dgm:spPr/>
    </dgm:pt>
    <dgm:pt modelId="{AF3515DE-577A-4848-98AC-04E9C5266301}" type="pres">
      <dgm:prSet presAssocID="{78951F9A-57DF-4543-9204-220B64030F7E}" presName="Accent" presStyleLbl="alignAcc1" presStyleIdx="1" presStyleCnt="6"/>
      <dgm:spPr/>
    </dgm:pt>
    <dgm:pt modelId="{F8982ADB-18C0-48AA-89A0-10425FB5A0F0}" type="pres">
      <dgm:prSet presAssocID="{78951F9A-57DF-4543-9204-220B64030F7E}" presName="Image" presStyleLbl="nod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19293B98-8E2F-4C50-97B9-8C4A69ECC95F}" type="pres">
      <dgm:prSet presAssocID="{78951F9A-57DF-4543-9204-220B64030F7E}" presName="Child" presStyleLbl="revTx" presStyleIdx="1" presStyleCnt="6">
        <dgm:presLayoutVars>
          <dgm:bulletEnabled val="1"/>
        </dgm:presLayoutVars>
      </dgm:prSet>
      <dgm:spPr/>
    </dgm:pt>
    <dgm:pt modelId="{81C8C640-D6E0-4021-A22C-5C0AE6509B7C}" type="pres">
      <dgm:prSet presAssocID="{78951F9A-57DF-4543-9204-220B64030F7E}" presName="Parent" presStyleLbl="align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D63717-92A0-4DDF-93E6-0B2F3A523E90}" type="pres">
      <dgm:prSet presAssocID="{D4CFA191-977E-4191-9B36-C757375C1689}" presName="sibTrans" presStyleCnt="0"/>
      <dgm:spPr/>
    </dgm:pt>
    <dgm:pt modelId="{EC40EE49-1AB0-424D-9C5B-C6D858EEC00C}" type="pres">
      <dgm:prSet presAssocID="{7B544202-DD33-45C0-8243-802ABAAFF6A0}" presName="composite" presStyleCnt="0"/>
      <dgm:spPr/>
    </dgm:pt>
    <dgm:pt modelId="{7FC47091-6343-4DEC-88B8-B80B3FE59563}" type="pres">
      <dgm:prSet presAssocID="{7B544202-DD33-45C0-8243-802ABAAFF6A0}" presName="Accent" presStyleLbl="alignAcc1" presStyleIdx="2" presStyleCnt="6"/>
      <dgm:spPr/>
    </dgm:pt>
    <dgm:pt modelId="{CD237DAA-8120-4F73-BFBB-FE2AD2DEA4DB}" type="pres">
      <dgm:prSet presAssocID="{7B544202-DD33-45C0-8243-802ABAAFF6A0}" presName="Image" presStyleLbl="nod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5A578ED9-FD3A-4A30-99D1-B93BCC1A17B8}" type="pres">
      <dgm:prSet presAssocID="{7B544202-DD33-45C0-8243-802ABAAFF6A0}" presName="Child" presStyleLbl="revTx" presStyleIdx="2" presStyleCnt="6">
        <dgm:presLayoutVars>
          <dgm:bulletEnabled val="1"/>
        </dgm:presLayoutVars>
      </dgm:prSet>
      <dgm:spPr/>
    </dgm:pt>
    <dgm:pt modelId="{34B0F6F3-8641-479B-BF56-83ACF3B904D7}" type="pres">
      <dgm:prSet presAssocID="{7B544202-DD33-45C0-8243-802ABAAFF6A0}" presName="Parent" presStyleLbl="align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8B392D-B8BC-4B6D-B58B-3682301EEFB0}" type="pres">
      <dgm:prSet presAssocID="{7D975EA8-D33A-4B19-9815-D86DFB4BB0AF}" presName="sibTrans" presStyleCnt="0"/>
      <dgm:spPr/>
    </dgm:pt>
    <dgm:pt modelId="{47346459-8A58-4695-BC49-B5BD1FD7E44C}" type="pres">
      <dgm:prSet presAssocID="{A95A080E-01A9-4B25-870E-95179E934AD5}" presName="composite" presStyleCnt="0"/>
      <dgm:spPr/>
    </dgm:pt>
    <dgm:pt modelId="{CAFFFA0F-5645-4ADC-9178-2D30ECA386AF}" type="pres">
      <dgm:prSet presAssocID="{A95A080E-01A9-4B25-870E-95179E934AD5}" presName="Accent" presStyleLbl="alignAcc1" presStyleIdx="3" presStyleCnt="6"/>
      <dgm:spPr/>
    </dgm:pt>
    <dgm:pt modelId="{1D4784A6-6DF4-40F9-9A95-6567D6D2E4B2}" type="pres">
      <dgm:prSet presAssocID="{A95A080E-01A9-4B25-870E-95179E934AD5}" presName="Image" presStyleLbl="nod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E6295F9B-890D-49D1-A125-39A0A4FCADCB}" type="pres">
      <dgm:prSet presAssocID="{A95A080E-01A9-4B25-870E-95179E934AD5}" presName="Child" presStyleLbl="revTx" presStyleIdx="3" presStyleCnt="6">
        <dgm:presLayoutVars>
          <dgm:bulletEnabled val="1"/>
        </dgm:presLayoutVars>
      </dgm:prSet>
      <dgm:spPr/>
    </dgm:pt>
    <dgm:pt modelId="{E83311E0-2265-4F3D-9CC3-208D6C9AE17C}" type="pres">
      <dgm:prSet presAssocID="{A95A080E-01A9-4B25-870E-95179E934AD5}" presName="Parent" presStyleLbl="align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B528CA-12C3-455D-BBF7-41F005EC85B5}" type="pres">
      <dgm:prSet presAssocID="{C9402094-09E4-4811-B6C0-87C8E81D13DF}" presName="sibTrans" presStyleCnt="0"/>
      <dgm:spPr/>
    </dgm:pt>
    <dgm:pt modelId="{BFEF0087-B19E-42CD-ABD7-554386D8B36B}" type="pres">
      <dgm:prSet presAssocID="{797F7ECA-A895-4E79-8948-0D3E759466FF}" presName="composite" presStyleCnt="0"/>
      <dgm:spPr/>
    </dgm:pt>
    <dgm:pt modelId="{C8F371CC-0B30-4C75-90CA-38A70A73C0B4}" type="pres">
      <dgm:prSet presAssocID="{797F7ECA-A895-4E79-8948-0D3E759466FF}" presName="Accent" presStyleLbl="alignAcc1" presStyleIdx="4" presStyleCnt="6"/>
      <dgm:spPr/>
    </dgm:pt>
    <dgm:pt modelId="{AFDFBE67-946F-4008-8316-49F547ED197F}" type="pres">
      <dgm:prSet presAssocID="{797F7ECA-A895-4E79-8948-0D3E759466FF}" presName="Image" presStyleLbl="nod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224A0F6D-BF0A-4AA4-B7DA-253729703AA1}" type="pres">
      <dgm:prSet presAssocID="{797F7ECA-A895-4E79-8948-0D3E759466FF}" presName="Child" presStyleLbl="revTx" presStyleIdx="4" presStyleCnt="6">
        <dgm:presLayoutVars>
          <dgm:bulletEnabled val="1"/>
        </dgm:presLayoutVars>
      </dgm:prSet>
      <dgm:spPr/>
    </dgm:pt>
    <dgm:pt modelId="{4923FA3E-CEDF-48F9-802E-1300C28C9CA3}" type="pres">
      <dgm:prSet presAssocID="{797F7ECA-A895-4E79-8948-0D3E759466FF}" presName="Parent" presStyleLbl="align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0C70F0-3953-45FC-B654-496280EC5628}" type="pres">
      <dgm:prSet presAssocID="{799A7A51-BFC9-46DA-81AE-1BA2ABB39756}" presName="sibTrans" presStyleCnt="0"/>
      <dgm:spPr/>
    </dgm:pt>
    <dgm:pt modelId="{25B9E9C3-E808-49CD-82E0-8300475B126A}" type="pres">
      <dgm:prSet presAssocID="{EED045A9-6A28-4389-A33F-2CEF5E5AC781}" presName="composite" presStyleCnt="0"/>
      <dgm:spPr/>
    </dgm:pt>
    <dgm:pt modelId="{310D9F20-3DF2-4D02-9146-61B813B67471}" type="pres">
      <dgm:prSet presAssocID="{EED045A9-6A28-4389-A33F-2CEF5E5AC781}" presName="Accent" presStyleLbl="alignAcc1" presStyleIdx="5" presStyleCnt="6"/>
      <dgm:spPr/>
    </dgm:pt>
    <dgm:pt modelId="{47B5EE32-B884-4E14-A387-507CD757A289}" type="pres">
      <dgm:prSet presAssocID="{EED045A9-6A28-4389-A33F-2CEF5E5AC781}" presName="Image" presStyleLbl="nod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19D318A5-4451-41CD-87CC-ED7412BD65EC}" type="pres">
      <dgm:prSet presAssocID="{EED045A9-6A28-4389-A33F-2CEF5E5AC781}" presName="Child" presStyleLbl="revTx" presStyleIdx="5" presStyleCnt="6">
        <dgm:presLayoutVars>
          <dgm:bulletEnabled val="1"/>
        </dgm:presLayoutVars>
      </dgm:prSet>
      <dgm:spPr/>
    </dgm:pt>
    <dgm:pt modelId="{B93E136B-64C4-4F01-85CE-D2B52CA7F990}" type="pres">
      <dgm:prSet presAssocID="{EED045A9-6A28-4389-A33F-2CEF5E5AC781}" presName="Parent" presStyleLbl="align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52B79A-035E-4585-BAA4-F40943409AD6}" srcId="{046D2DC5-A189-4929-8A84-F8C372EBD09A}" destId="{7B544202-DD33-45C0-8243-802ABAAFF6A0}" srcOrd="2" destOrd="0" parTransId="{C394F60C-FB4B-4BF7-A41A-2D4399FF8C27}" sibTransId="{7D975EA8-D33A-4B19-9815-D86DFB4BB0AF}"/>
    <dgm:cxn modelId="{DB50057E-B5A5-468E-807F-947D18B830C1}" srcId="{046D2DC5-A189-4929-8A84-F8C372EBD09A}" destId="{A64AF6B4-7B21-4AE9-8C1F-1A01DB28C34B}" srcOrd="0" destOrd="0" parTransId="{8BBB01A1-B3C2-4E97-8562-2DBE1016DB81}" sibTransId="{938A8FD0-A2B2-4F50-96E1-0759FBB968D1}"/>
    <dgm:cxn modelId="{EF3BF39D-B6A7-4CE5-9138-659B21B41716}" type="presOf" srcId="{7B544202-DD33-45C0-8243-802ABAAFF6A0}" destId="{34B0F6F3-8641-479B-BF56-83ACF3B904D7}" srcOrd="0" destOrd="0" presId="urn:microsoft.com/office/officeart/2008/layout/TitlePictureLineup#3"/>
    <dgm:cxn modelId="{B81B48E1-CC3B-4F7C-A1B5-2773EBE74207}" type="presOf" srcId="{EED045A9-6A28-4389-A33F-2CEF5E5AC781}" destId="{B93E136B-64C4-4F01-85CE-D2B52CA7F990}" srcOrd="0" destOrd="0" presId="urn:microsoft.com/office/officeart/2008/layout/TitlePictureLineup#3"/>
    <dgm:cxn modelId="{0BD43F99-DC0E-46BA-9C7A-B52DA59820AE}" type="presOf" srcId="{A64AF6B4-7B21-4AE9-8C1F-1A01DB28C34B}" destId="{EA7462B1-542C-4E6A-90F8-7DE6F5C7F03C}" srcOrd="0" destOrd="0" presId="urn:microsoft.com/office/officeart/2008/layout/TitlePictureLineup#3"/>
    <dgm:cxn modelId="{F5AAA669-9C3F-460D-B155-C808A40F4965}" srcId="{046D2DC5-A189-4929-8A84-F8C372EBD09A}" destId="{78951F9A-57DF-4543-9204-220B64030F7E}" srcOrd="1" destOrd="0" parTransId="{58619A5A-81E0-4402-84CE-3427D41C3431}" sibTransId="{D4CFA191-977E-4191-9B36-C757375C1689}"/>
    <dgm:cxn modelId="{87F488F9-C7C7-4E0A-905D-997ADD266688}" type="presOf" srcId="{046D2DC5-A189-4929-8A84-F8C372EBD09A}" destId="{4418A02A-10FF-46C3-9C6F-AEAB4C52164E}" srcOrd="0" destOrd="0" presId="urn:microsoft.com/office/officeart/2008/layout/TitlePictureLineup#3"/>
    <dgm:cxn modelId="{5929FB96-63C4-4E03-AD9E-49666B9C86B8}" type="presOf" srcId="{A95A080E-01A9-4B25-870E-95179E934AD5}" destId="{E83311E0-2265-4F3D-9CC3-208D6C9AE17C}" srcOrd="0" destOrd="0" presId="urn:microsoft.com/office/officeart/2008/layout/TitlePictureLineup#3"/>
    <dgm:cxn modelId="{CF043DA9-D170-464C-9C4C-3870DDAFD027}" srcId="{046D2DC5-A189-4929-8A84-F8C372EBD09A}" destId="{797F7ECA-A895-4E79-8948-0D3E759466FF}" srcOrd="4" destOrd="0" parTransId="{F014B237-771A-4391-8C20-89400D38546A}" sibTransId="{799A7A51-BFC9-46DA-81AE-1BA2ABB39756}"/>
    <dgm:cxn modelId="{1926EF47-5C5D-47D2-BB11-83585B69321E}" srcId="{046D2DC5-A189-4929-8A84-F8C372EBD09A}" destId="{EED045A9-6A28-4389-A33F-2CEF5E5AC781}" srcOrd="5" destOrd="0" parTransId="{4C67A427-F970-4C47-89E8-1254B7F1BFA2}" sibTransId="{0E1AF7A1-08D6-4567-A86E-CE6D4CCAAA05}"/>
    <dgm:cxn modelId="{A2252FF3-B1C3-47DA-9F53-016DD7140BF7}" type="presOf" srcId="{797F7ECA-A895-4E79-8948-0D3E759466FF}" destId="{4923FA3E-CEDF-48F9-802E-1300C28C9CA3}" srcOrd="0" destOrd="0" presId="urn:microsoft.com/office/officeart/2008/layout/TitlePictureLineup#3"/>
    <dgm:cxn modelId="{DA332E34-797F-49CC-A50F-D0A32E2BB001}" type="presOf" srcId="{78951F9A-57DF-4543-9204-220B64030F7E}" destId="{81C8C640-D6E0-4021-A22C-5C0AE6509B7C}" srcOrd="0" destOrd="0" presId="urn:microsoft.com/office/officeart/2008/layout/TitlePictureLineup#3"/>
    <dgm:cxn modelId="{FFC95B00-DC36-4FAE-94BC-02C6AFB2F919}" srcId="{046D2DC5-A189-4929-8A84-F8C372EBD09A}" destId="{A95A080E-01A9-4B25-870E-95179E934AD5}" srcOrd="3" destOrd="0" parTransId="{444B530F-84A3-47E2-AADD-75C27803CAB4}" sibTransId="{C9402094-09E4-4811-B6C0-87C8E81D13DF}"/>
    <dgm:cxn modelId="{CEB7B477-6EF6-4834-B092-BE4128FCE28E}" type="presParOf" srcId="{4418A02A-10FF-46C3-9C6F-AEAB4C52164E}" destId="{ED397E5A-1EA8-4116-9263-8FAE96C45571}" srcOrd="0" destOrd="0" presId="urn:microsoft.com/office/officeart/2008/layout/TitlePictureLineup#3"/>
    <dgm:cxn modelId="{EAC8AF2F-8A6D-4697-AA70-1F4DF20594F7}" type="presParOf" srcId="{ED397E5A-1EA8-4116-9263-8FAE96C45571}" destId="{5E307154-BD50-46F0-93A9-277A01015689}" srcOrd="0" destOrd="0" presId="urn:microsoft.com/office/officeart/2008/layout/TitlePictureLineup#3"/>
    <dgm:cxn modelId="{7FC9ABBE-F003-4B17-A540-9C6364DFAB83}" type="presParOf" srcId="{ED397E5A-1EA8-4116-9263-8FAE96C45571}" destId="{9247187A-4243-4951-AFDF-655444EABDFE}" srcOrd="1" destOrd="0" presId="urn:microsoft.com/office/officeart/2008/layout/TitlePictureLineup#3"/>
    <dgm:cxn modelId="{65CEF6C1-AB3D-4AB9-8CBC-34D1C5C9F91F}" type="presParOf" srcId="{ED397E5A-1EA8-4116-9263-8FAE96C45571}" destId="{4CF23AFD-BC9A-44EB-BA60-261F27736F21}" srcOrd="2" destOrd="0" presId="urn:microsoft.com/office/officeart/2008/layout/TitlePictureLineup#3"/>
    <dgm:cxn modelId="{051BAD25-78DC-41AB-BF2D-E1F3AAC4AC8D}" type="presParOf" srcId="{ED397E5A-1EA8-4116-9263-8FAE96C45571}" destId="{EA7462B1-542C-4E6A-90F8-7DE6F5C7F03C}" srcOrd="3" destOrd="0" presId="urn:microsoft.com/office/officeart/2008/layout/TitlePictureLineup#3"/>
    <dgm:cxn modelId="{8337469F-5C25-484F-BB26-19EE1D9DADD1}" type="presParOf" srcId="{4418A02A-10FF-46C3-9C6F-AEAB4C52164E}" destId="{780D0B9F-627E-4E57-9161-50303B8AE633}" srcOrd="1" destOrd="0" presId="urn:microsoft.com/office/officeart/2008/layout/TitlePictureLineup#3"/>
    <dgm:cxn modelId="{73C4BFAC-C2F2-40CF-BA77-221B86E61096}" type="presParOf" srcId="{4418A02A-10FF-46C3-9C6F-AEAB4C52164E}" destId="{92428014-756E-48DB-8286-785060C93ABD}" srcOrd="2" destOrd="0" presId="urn:microsoft.com/office/officeart/2008/layout/TitlePictureLineup#3"/>
    <dgm:cxn modelId="{CCCD1999-F426-412C-984C-965F7976192C}" type="presParOf" srcId="{92428014-756E-48DB-8286-785060C93ABD}" destId="{AF3515DE-577A-4848-98AC-04E9C5266301}" srcOrd="0" destOrd="0" presId="urn:microsoft.com/office/officeart/2008/layout/TitlePictureLineup#3"/>
    <dgm:cxn modelId="{FF8730EE-838B-47F8-AD23-12C86AE059FB}" type="presParOf" srcId="{92428014-756E-48DB-8286-785060C93ABD}" destId="{F8982ADB-18C0-48AA-89A0-10425FB5A0F0}" srcOrd="1" destOrd="0" presId="urn:microsoft.com/office/officeart/2008/layout/TitlePictureLineup#3"/>
    <dgm:cxn modelId="{5BEDEFEE-3177-46D5-9FC4-2E1F11B083EC}" type="presParOf" srcId="{92428014-756E-48DB-8286-785060C93ABD}" destId="{19293B98-8E2F-4C50-97B9-8C4A69ECC95F}" srcOrd="2" destOrd="0" presId="urn:microsoft.com/office/officeart/2008/layout/TitlePictureLineup#3"/>
    <dgm:cxn modelId="{555270CD-D42F-4EA2-9D03-7730829EAE51}" type="presParOf" srcId="{92428014-756E-48DB-8286-785060C93ABD}" destId="{81C8C640-D6E0-4021-A22C-5C0AE6509B7C}" srcOrd="3" destOrd="0" presId="urn:microsoft.com/office/officeart/2008/layout/TitlePictureLineup#3"/>
    <dgm:cxn modelId="{AD1C9C0F-7B9E-40E0-870E-A809402C6EB0}" type="presParOf" srcId="{4418A02A-10FF-46C3-9C6F-AEAB4C52164E}" destId="{CBD63717-92A0-4DDF-93E6-0B2F3A523E90}" srcOrd="3" destOrd="0" presId="urn:microsoft.com/office/officeart/2008/layout/TitlePictureLineup#3"/>
    <dgm:cxn modelId="{B09494D9-7799-4337-BF41-48B937DA228E}" type="presParOf" srcId="{4418A02A-10FF-46C3-9C6F-AEAB4C52164E}" destId="{EC40EE49-1AB0-424D-9C5B-C6D858EEC00C}" srcOrd="4" destOrd="0" presId="urn:microsoft.com/office/officeart/2008/layout/TitlePictureLineup#3"/>
    <dgm:cxn modelId="{E74F9281-2733-4F08-8E06-DB10AD229ACE}" type="presParOf" srcId="{EC40EE49-1AB0-424D-9C5B-C6D858EEC00C}" destId="{7FC47091-6343-4DEC-88B8-B80B3FE59563}" srcOrd="0" destOrd="0" presId="urn:microsoft.com/office/officeart/2008/layout/TitlePictureLineup#3"/>
    <dgm:cxn modelId="{5585F659-EF8E-4117-92DC-0C0D6E79D284}" type="presParOf" srcId="{EC40EE49-1AB0-424D-9C5B-C6D858EEC00C}" destId="{CD237DAA-8120-4F73-BFBB-FE2AD2DEA4DB}" srcOrd="1" destOrd="0" presId="urn:microsoft.com/office/officeart/2008/layout/TitlePictureLineup#3"/>
    <dgm:cxn modelId="{294FD6F8-FBE3-4484-A83E-000904929075}" type="presParOf" srcId="{EC40EE49-1AB0-424D-9C5B-C6D858EEC00C}" destId="{5A578ED9-FD3A-4A30-99D1-B93BCC1A17B8}" srcOrd="2" destOrd="0" presId="urn:microsoft.com/office/officeart/2008/layout/TitlePictureLineup#3"/>
    <dgm:cxn modelId="{952B1F7A-094B-4B28-8C94-0DC9535F94F6}" type="presParOf" srcId="{EC40EE49-1AB0-424D-9C5B-C6D858EEC00C}" destId="{34B0F6F3-8641-479B-BF56-83ACF3B904D7}" srcOrd="3" destOrd="0" presId="urn:microsoft.com/office/officeart/2008/layout/TitlePictureLineup#3"/>
    <dgm:cxn modelId="{0AA215E6-5FC0-45CA-8DE5-2CB8D8C471D9}" type="presParOf" srcId="{4418A02A-10FF-46C3-9C6F-AEAB4C52164E}" destId="{628B392D-B8BC-4B6D-B58B-3682301EEFB0}" srcOrd="5" destOrd="0" presId="urn:microsoft.com/office/officeart/2008/layout/TitlePictureLineup#3"/>
    <dgm:cxn modelId="{D944BE8A-A556-44DB-B818-EC05A676B474}" type="presParOf" srcId="{4418A02A-10FF-46C3-9C6F-AEAB4C52164E}" destId="{47346459-8A58-4695-BC49-B5BD1FD7E44C}" srcOrd="6" destOrd="0" presId="urn:microsoft.com/office/officeart/2008/layout/TitlePictureLineup#3"/>
    <dgm:cxn modelId="{A19FA385-0831-490B-8E33-2957303772F3}" type="presParOf" srcId="{47346459-8A58-4695-BC49-B5BD1FD7E44C}" destId="{CAFFFA0F-5645-4ADC-9178-2D30ECA386AF}" srcOrd="0" destOrd="0" presId="urn:microsoft.com/office/officeart/2008/layout/TitlePictureLineup#3"/>
    <dgm:cxn modelId="{07204632-7E2B-4383-B0FF-8C5CBBC359A5}" type="presParOf" srcId="{47346459-8A58-4695-BC49-B5BD1FD7E44C}" destId="{1D4784A6-6DF4-40F9-9A95-6567D6D2E4B2}" srcOrd="1" destOrd="0" presId="urn:microsoft.com/office/officeart/2008/layout/TitlePictureLineup#3"/>
    <dgm:cxn modelId="{33D52513-D5D7-4798-86A7-D5EECB014550}" type="presParOf" srcId="{47346459-8A58-4695-BC49-B5BD1FD7E44C}" destId="{E6295F9B-890D-49D1-A125-39A0A4FCADCB}" srcOrd="2" destOrd="0" presId="urn:microsoft.com/office/officeart/2008/layout/TitlePictureLineup#3"/>
    <dgm:cxn modelId="{ABDF99F3-1817-40B9-ABA6-33F17323FBE5}" type="presParOf" srcId="{47346459-8A58-4695-BC49-B5BD1FD7E44C}" destId="{E83311E0-2265-4F3D-9CC3-208D6C9AE17C}" srcOrd="3" destOrd="0" presId="urn:microsoft.com/office/officeart/2008/layout/TitlePictureLineup#3"/>
    <dgm:cxn modelId="{32B5363F-347D-4055-BECE-8D1EF3270C6B}" type="presParOf" srcId="{4418A02A-10FF-46C3-9C6F-AEAB4C52164E}" destId="{5BB528CA-12C3-455D-BBF7-41F005EC85B5}" srcOrd="7" destOrd="0" presId="urn:microsoft.com/office/officeart/2008/layout/TitlePictureLineup#3"/>
    <dgm:cxn modelId="{B1EB1D5E-8165-4511-9919-A83759935EE1}" type="presParOf" srcId="{4418A02A-10FF-46C3-9C6F-AEAB4C52164E}" destId="{BFEF0087-B19E-42CD-ABD7-554386D8B36B}" srcOrd="8" destOrd="0" presId="urn:microsoft.com/office/officeart/2008/layout/TitlePictureLineup#3"/>
    <dgm:cxn modelId="{D47A48B7-5C31-426C-B4D8-4B4D4C8D43CB}" type="presParOf" srcId="{BFEF0087-B19E-42CD-ABD7-554386D8B36B}" destId="{C8F371CC-0B30-4C75-90CA-38A70A73C0B4}" srcOrd="0" destOrd="0" presId="urn:microsoft.com/office/officeart/2008/layout/TitlePictureLineup#3"/>
    <dgm:cxn modelId="{644E0E2C-4501-45AF-AA77-79FBF0DC1518}" type="presParOf" srcId="{BFEF0087-B19E-42CD-ABD7-554386D8B36B}" destId="{AFDFBE67-946F-4008-8316-49F547ED197F}" srcOrd="1" destOrd="0" presId="urn:microsoft.com/office/officeart/2008/layout/TitlePictureLineup#3"/>
    <dgm:cxn modelId="{FF1BFA8C-97EB-49CB-97CF-70760B14D943}" type="presParOf" srcId="{BFEF0087-B19E-42CD-ABD7-554386D8B36B}" destId="{224A0F6D-BF0A-4AA4-B7DA-253729703AA1}" srcOrd="2" destOrd="0" presId="urn:microsoft.com/office/officeart/2008/layout/TitlePictureLineup#3"/>
    <dgm:cxn modelId="{C5FCA9ED-5293-4CD5-86C6-6B71C1601311}" type="presParOf" srcId="{BFEF0087-B19E-42CD-ABD7-554386D8B36B}" destId="{4923FA3E-CEDF-48F9-802E-1300C28C9CA3}" srcOrd="3" destOrd="0" presId="urn:microsoft.com/office/officeart/2008/layout/TitlePictureLineup#3"/>
    <dgm:cxn modelId="{D96EEC35-DA39-4A87-BD1D-9EC615B3C0D0}" type="presParOf" srcId="{4418A02A-10FF-46C3-9C6F-AEAB4C52164E}" destId="{4A0C70F0-3953-45FC-B654-496280EC5628}" srcOrd="9" destOrd="0" presId="urn:microsoft.com/office/officeart/2008/layout/TitlePictureLineup#3"/>
    <dgm:cxn modelId="{C5DFD812-5EA5-4D49-AC93-7024DF2219EC}" type="presParOf" srcId="{4418A02A-10FF-46C3-9C6F-AEAB4C52164E}" destId="{25B9E9C3-E808-49CD-82E0-8300475B126A}" srcOrd="10" destOrd="0" presId="urn:microsoft.com/office/officeart/2008/layout/TitlePictureLineup#3"/>
    <dgm:cxn modelId="{2C073F04-EAF0-46E8-9D8B-757B1EB0F8C8}" type="presParOf" srcId="{25B9E9C3-E808-49CD-82E0-8300475B126A}" destId="{310D9F20-3DF2-4D02-9146-61B813B67471}" srcOrd="0" destOrd="0" presId="urn:microsoft.com/office/officeart/2008/layout/TitlePictureLineup#3"/>
    <dgm:cxn modelId="{0B21E8A3-D7AA-409C-B93B-E1DCF8F568D5}" type="presParOf" srcId="{25B9E9C3-E808-49CD-82E0-8300475B126A}" destId="{47B5EE32-B884-4E14-A387-507CD757A289}" srcOrd="1" destOrd="0" presId="urn:microsoft.com/office/officeart/2008/layout/TitlePictureLineup#3"/>
    <dgm:cxn modelId="{46149278-4E0B-4818-BC74-060DEC47DD8C}" type="presParOf" srcId="{25B9E9C3-E808-49CD-82E0-8300475B126A}" destId="{19D318A5-4451-41CD-87CC-ED7412BD65EC}" srcOrd="2" destOrd="0" presId="urn:microsoft.com/office/officeart/2008/layout/TitlePictureLineup#3"/>
    <dgm:cxn modelId="{6CFFC43B-F8C7-4172-B309-5083DA23555D}" type="presParOf" srcId="{25B9E9C3-E808-49CD-82E0-8300475B126A}" destId="{B93E136B-64C4-4F01-85CE-D2B52CA7F990}" srcOrd="3" destOrd="0" presId="urn:microsoft.com/office/officeart/2008/layout/TitlePictureLineup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779736-D8CD-4849-95D2-EC2738733E96}" type="doc">
      <dgm:prSet loTypeId="urn:microsoft.com/office/officeart/2008/layout/TitlePictureLineup#4" loCatId="picture" qsTypeId="urn:microsoft.com/office/officeart/2005/8/quickstyle/simple1#4" qsCatId="simple" csTypeId="urn:microsoft.com/office/officeart/2005/8/colors/accent1_2#4" csCatId="accent1" phldr="1"/>
      <dgm:spPr/>
    </dgm:pt>
    <dgm:pt modelId="{AD80A5B8-E220-41F0-9F34-AA42CC659C31}">
      <dgm:prSet phldrT="[Текст]"/>
      <dgm:spPr>
        <a:solidFill>
          <a:srgbClr val="92D050"/>
        </a:solidFill>
      </dgm:spPr>
      <dgm:t>
        <a:bodyPr/>
        <a:lstStyle/>
        <a:p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ПИП Царицыно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7A9670A9-5AC2-447C-BFED-9D14DA375DD2}" type="parTrans" cxnId="{8CE8554A-E59A-48EA-A840-25DB467FA9FB}">
      <dgm:prSet/>
      <dgm:spPr/>
      <dgm:t>
        <a:bodyPr/>
        <a:lstStyle/>
        <a:p>
          <a:endParaRPr lang="ru-RU"/>
        </a:p>
      </dgm:t>
    </dgm:pt>
    <dgm:pt modelId="{E67DBBE0-77F2-41F7-AFCC-B0C3154FF343}" type="sibTrans" cxnId="{8CE8554A-E59A-48EA-A840-25DB467FA9FB}">
      <dgm:prSet/>
      <dgm:spPr/>
      <dgm:t>
        <a:bodyPr/>
        <a:lstStyle/>
        <a:p>
          <a:endParaRPr lang="ru-RU"/>
        </a:p>
      </dgm:t>
    </dgm:pt>
    <dgm:pt modelId="{62D4B1B0-2146-4AC6-9796-83E5DC555296}">
      <dgm:prSet phldrT="[Текст]"/>
      <dgm:spPr>
        <a:solidFill>
          <a:srgbClr val="92D050"/>
        </a:solidFill>
      </dgm:spPr>
      <dgm:t>
        <a:bodyPr/>
        <a:lstStyle/>
        <a:p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ПИП Тушинский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F1C930A4-FD32-4F6B-9562-B10D75E46C99}" type="parTrans" cxnId="{6A86CEAB-719D-41B8-992C-83AFE147DAE8}">
      <dgm:prSet/>
      <dgm:spPr/>
      <dgm:t>
        <a:bodyPr/>
        <a:lstStyle/>
        <a:p>
          <a:endParaRPr lang="ru-RU"/>
        </a:p>
      </dgm:t>
    </dgm:pt>
    <dgm:pt modelId="{367AC1B0-B3B5-4251-B1E8-8FDC5413BE73}" type="sibTrans" cxnId="{6A86CEAB-719D-41B8-992C-83AFE147DAE8}">
      <dgm:prSet/>
      <dgm:spPr/>
      <dgm:t>
        <a:bodyPr/>
        <a:lstStyle/>
        <a:p>
          <a:endParaRPr lang="ru-RU"/>
        </a:p>
      </dgm:t>
    </dgm:pt>
    <dgm:pt modelId="{142B1A53-7C1A-46C2-8381-DC26BA58586C}">
      <dgm:prSet phldrT="[Текст]"/>
      <dgm:spPr>
        <a:solidFill>
          <a:srgbClr val="92D050"/>
        </a:solidFill>
      </dgm:spPr>
      <dgm:t>
        <a:bodyPr/>
        <a:lstStyle/>
        <a:p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ПИП Москворецкий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8BA02D63-2107-4B3B-AF07-2D1276946B4C}" type="parTrans" cxnId="{DAC9429B-15C0-43F3-B808-C8A7EE4812E6}">
      <dgm:prSet/>
      <dgm:spPr/>
      <dgm:t>
        <a:bodyPr/>
        <a:lstStyle/>
        <a:p>
          <a:endParaRPr lang="ru-RU"/>
        </a:p>
      </dgm:t>
    </dgm:pt>
    <dgm:pt modelId="{3B799B8B-863D-4184-BA69-1A1420460012}" type="sibTrans" cxnId="{DAC9429B-15C0-43F3-B808-C8A7EE4812E6}">
      <dgm:prSet/>
      <dgm:spPr/>
      <dgm:t>
        <a:bodyPr/>
        <a:lstStyle/>
        <a:p>
          <a:endParaRPr lang="ru-RU"/>
        </a:p>
      </dgm:t>
    </dgm:pt>
    <dgm:pt modelId="{DFA18CC4-FFFE-42C0-A809-61CF52E0227A}">
      <dgm:prSet phldrT="[Текст]"/>
      <dgm:spPr>
        <a:solidFill>
          <a:srgbClr val="92D050"/>
        </a:solidFill>
      </dgm:spPr>
      <dgm:t>
        <a:bodyPr/>
        <a:lstStyle/>
        <a:p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ПИП Кузьминки-Люблино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A2032CAB-7F00-44F0-8D16-A0E37DA0F9BE}" type="parTrans" cxnId="{DD441F13-2C1A-4BB0-B399-01A7D6A9D730}">
      <dgm:prSet/>
      <dgm:spPr/>
      <dgm:t>
        <a:bodyPr/>
        <a:lstStyle/>
        <a:p>
          <a:endParaRPr lang="ru-RU"/>
        </a:p>
      </dgm:t>
    </dgm:pt>
    <dgm:pt modelId="{BE911246-B91D-451F-A8D8-388CE8688D13}" type="sibTrans" cxnId="{DD441F13-2C1A-4BB0-B399-01A7D6A9D730}">
      <dgm:prSet/>
      <dgm:spPr/>
      <dgm:t>
        <a:bodyPr/>
        <a:lstStyle/>
        <a:p>
          <a:endParaRPr lang="ru-RU"/>
        </a:p>
      </dgm:t>
    </dgm:pt>
    <dgm:pt modelId="{4C187B36-83F0-4308-9EAE-77E7902C6D10}">
      <dgm:prSet phldrT="[Текст]"/>
      <dgm:spPr>
        <a:solidFill>
          <a:srgbClr val="92D050"/>
        </a:solidFill>
      </dgm:spPr>
      <dgm:t>
        <a:bodyPr/>
        <a:lstStyle/>
        <a:p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ПИП Измайлово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66EA9A62-E28D-4584-AC97-A6AF1CDE02BA}" type="parTrans" cxnId="{6792CB81-3F1D-4B01-AD73-E37F32933347}">
      <dgm:prSet/>
      <dgm:spPr/>
      <dgm:t>
        <a:bodyPr/>
        <a:lstStyle/>
        <a:p>
          <a:endParaRPr lang="ru-RU"/>
        </a:p>
      </dgm:t>
    </dgm:pt>
    <dgm:pt modelId="{1A449F22-ACA5-4699-A85C-1227EE69A3C6}" type="sibTrans" cxnId="{6792CB81-3F1D-4B01-AD73-E37F32933347}">
      <dgm:prSet/>
      <dgm:spPr/>
      <dgm:t>
        <a:bodyPr/>
        <a:lstStyle/>
        <a:p>
          <a:endParaRPr lang="ru-RU"/>
        </a:p>
      </dgm:t>
    </dgm:pt>
    <dgm:pt modelId="{7B69493E-6670-4C66-9499-1A90D6014C2F}" type="pres">
      <dgm:prSet presAssocID="{88779736-D8CD-4849-95D2-EC2738733E96}" presName="Name0" presStyleCnt="0">
        <dgm:presLayoutVars>
          <dgm:dir/>
        </dgm:presLayoutVars>
      </dgm:prSet>
      <dgm:spPr/>
    </dgm:pt>
    <dgm:pt modelId="{DE0F08D8-C95A-438D-B821-1D52C01DAB3E}" type="pres">
      <dgm:prSet presAssocID="{AD80A5B8-E220-41F0-9F34-AA42CC659C31}" presName="composite" presStyleCnt="0"/>
      <dgm:spPr/>
    </dgm:pt>
    <dgm:pt modelId="{B021D1D6-58C9-4F55-9B4A-F818DC2A6F35}" type="pres">
      <dgm:prSet presAssocID="{AD80A5B8-E220-41F0-9F34-AA42CC659C31}" presName="Accent" presStyleLbl="alignAcc1" presStyleIdx="0" presStyleCnt="5"/>
      <dgm:spPr/>
    </dgm:pt>
    <dgm:pt modelId="{51955003-BA6C-4077-9C89-C62B70E603CE}" type="pres">
      <dgm:prSet presAssocID="{AD80A5B8-E220-41F0-9F34-AA42CC659C31}" presName="Image" presStyleLbl="nod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5976F6AA-C74B-4B87-9E75-34DF2CBAB0AE}" type="pres">
      <dgm:prSet presAssocID="{AD80A5B8-E220-41F0-9F34-AA42CC659C31}" presName="Child" presStyleLbl="revTx" presStyleIdx="0" presStyleCnt="5">
        <dgm:presLayoutVars>
          <dgm:bulletEnabled val="1"/>
        </dgm:presLayoutVars>
      </dgm:prSet>
      <dgm:spPr/>
    </dgm:pt>
    <dgm:pt modelId="{4E65289C-BEC7-4CB5-AC5F-6E3A7277041F}" type="pres">
      <dgm:prSet presAssocID="{AD80A5B8-E220-41F0-9F34-AA42CC659C31}" presName="Parent" presStyleLbl="align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F4A9E8-F6EE-41D5-80DD-3BEA7E10DB1B}" type="pres">
      <dgm:prSet presAssocID="{E67DBBE0-77F2-41F7-AFCC-B0C3154FF343}" presName="sibTrans" presStyleCnt="0"/>
      <dgm:spPr/>
    </dgm:pt>
    <dgm:pt modelId="{4C0F5FA1-4EEF-4533-A31D-7364D9ED470F}" type="pres">
      <dgm:prSet presAssocID="{62D4B1B0-2146-4AC6-9796-83E5DC555296}" presName="composite" presStyleCnt="0"/>
      <dgm:spPr/>
    </dgm:pt>
    <dgm:pt modelId="{04EDE6D3-976A-47B0-BF83-D29E92BE5467}" type="pres">
      <dgm:prSet presAssocID="{62D4B1B0-2146-4AC6-9796-83E5DC555296}" presName="Accent" presStyleLbl="alignAcc1" presStyleIdx="1" presStyleCnt="5"/>
      <dgm:spPr/>
    </dgm:pt>
    <dgm:pt modelId="{DB4F76F2-6EF0-488A-84E2-25D7D5B49EE7}" type="pres">
      <dgm:prSet presAssocID="{62D4B1B0-2146-4AC6-9796-83E5DC555296}" presName="Image" presStyleLbl="nod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D25AB85E-0B1D-41F8-929B-CB889569AA8C}" type="pres">
      <dgm:prSet presAssocID="{62D4B1B0-2146-4AC6-9796-83E5DC555296}" presName="Child" presStyleLbl="revTx" presStyleIdx="1" presStyleCnt="5">
        <dgm:presLayoutVars>
          <dgm:bulletEnabled val="1"/>
        </dgm:presLayoutVars>
      </dgm:prSet>
      <dgm:spPr/>
    </dgm:pt>
    <dgm:pt modelId="{8B521BE0-DD28-4A96-B2CD-F83082CF4A0A}" type="pres">
      <dgm:prSet presAssocID="{62D4B1B0-2146-4AC6-9796-83E5DC555296}" presName="Parent" presStyleLbl="align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89F829-D07B-443B-B1F2-E4ABCC365FC1}" type="pres">
      <dgm:prSet presAssocID="{367AC1B0-B3B5-4251-B1E8-8FDC5413BE73}" presName="sibTrans" presStyleCnt="0"/>
      <dgm:spPr/>
    </dgm:pt>
    <dgm:pt modelId="{49506909-9796-4D3B-847D-428B6956B287}" type="pres">
      <dgm:prSet presAssocID="{142B1A53-7C1A-46C2-8381-DC26BA58586C}" presName="composite" presStyleCnt="0"/>
      <dgm:spPr/>
    </dgm:pt>
    <dgm:pt modelId="{A3460D45-F38D-493A-9C1E-FD49987B645D}" type="pres">
      <dgm:prSet presAssocID="{142B1A53-7C1A-46C2-8381-DC26BA58586C}" presName="Accent" presStyleLbl="alignAcc1" presStyleIdx="2" presStyleCnt="5"/>
      <dgm:spPr/>
    </dgm:pt>
    <dgm:pt modelId="{E268D63E-A866-4926-ADA2-419661AC06E9}" type="pres">
      <dgm:prSet presAssocID="{142B1A53-7C1A-46C2-8381-DC26BA58586C}" presName="Image" presStyleLbl="nod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B887B34B-0099-4401-8120-A4E84A917831}" type="pres">
      <dgm:prSet presAssocID="{142B1A53-7C1A-46C2-8381-DC26BA58586C}" presName="Child" presStyleLbl="revTx" presStyleIdx="2" presStyleCnt="5">
        <dgm:presLayoutVars>
          <dgm:bulletEnabled val="1"/>
        </dgm:presLayoutVars>
      </dgm:prSet>
      <dgm:spPr/>
    </dgm:pt>
    <dgm:pt modelId="{B81B8ACA-3427-4E91-8838-AAE120946D25}" type="pres">
      <dgm:prSet presAssocID="{142B1A53-7C1A-46C2-8381-DC26BA58586C}" presName="Parent" presStyleLbl="align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43B4E6-D3E4-426B-BCB0-9483EB25C669}" type="pres">
      <dgm:prSet presAssocID="{3B799B8B-863D-4184-BA69-1A1420460012}" presName="sibTrans" presStyleCnt="0"/>
      <dgm:spPr/>
    </dgm:pt>
    <dgm:pt modelId="{3604D3E7-352D-4419-B187-F5FD5425754C}" type="pres">
      <dgm:prSet presAssocID="{DFA18CC4-FFFE-42C0-A809-61CF52E0227A}" presName="composite" presStyleCnt="0"/>
      <dgm:spPr/>
    </dgm:pt>
    <dgm:pt modelId="{95F11880-D927-4FB9-8476-8972085C576C}" type="pres">
      <dgm:prSet presAssocID="{DFA18CC4-FFFE-42C0-A809-61CF52E0227A}" presName="Accent" presStyleLbl="alignAcc1" presStyleIdx="3" presStyleCnt="5"/>
      <dgm:spPr/>
    </dgm:pt>
    <dgm:pt modelId="{E8BC1B34-D3D8-4201-9F4F-536637579D6D}" type="pres">
      <dgm:prSet presAssocID="{DFA18CC4-FFFE-42C0-A809-61CF52E0227A}" presName="Image" presStyleLbl="nod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83853996-A63D-41FC-9602-30CBAA013C55}" type="pres">
      <dgm:prSet presAssocID="{DFA18CC4-FFFE-42C0-A809-61CF52E0227A}" presName="Child" presStyleLbl="revTx" presStyleIdx="3" presStyleCnt="5">
        <dgm:presLayoutVars>
          <dgm:bulletEnabled val="1"/>
        </dgm:presLayoutVars>
      </dgm:prSet>
      <dgm:spPr/>
    </dgm:pt>
    <dgm:pt modelId="{CBCA6722-64BD-4CD6-87E1-E86215914DBA}" type="pres">
      <dgm:prSet presAssocID="{DFA18CC4-FFFE-42C0-A809-61CF52E0227A}" presName="Parent" presStyleLbl="align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C42144-C948-4F9C-8585-D55A63BA1E57}" type="pres">
      <dgm:prSet presAssocID="{BE911246-B91D-451F-A8D8-388CE8688D13}" presName="sibTrans" presStyleCnt="0"/>
      <dgm:spPr/>
    </dgm:pt>
    <dgm:pt modelId="{F11AAEEF-680C-431A-ACFB-E3EA23DA74A4}" type="pres">
      <dgm:prSet presAssocID="{4C187B36-83F0-4308-9EAE-77E7902C6D10}" presName="composite" presStyleCnt="0"/>
      <dgm:spPr/>
    </dgm:pt>
    <dgm:pt modelId="{DE0F5BF3-2E78-4251-89CF-075A897C43C6}" type="pres">
      <dgm:prSet presAssocID="{4C187B36-83F0-4308-9EAE-77E7902C6D10}" presName="Accent" presStyleLbl="alignAcc1" presStyleIdx="4" presStyleCnt="5"/>
      <dgm:spPr/>
    </dgm:pt>
    <dgm:pt modelId="{E9C701E0-7CC5-47DE-9B96-91D1F500F932}" type="pres">
      <dgm:prSet presAssocID="{4C187B36-83F0-4308-9EAE-77E7902C6D10}" presName="Image" presStyleLbl="nod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CA94C68E-BAA8-482A-ADD0-D7DC78C141F3}" type="pres">
      <dgm:prSet presAssocID="{4C187B36-83F0-4308-9EAE-77E7902C6D10}" presName="Child" presStyleLbl="revTx" presStyleIdx="4" presStyleCnt="5">
        <dgm:presLayoutVars>
          <dgm:bulletEnabled val="1"/>
        </dgm:presLayoutVars>
      </dgm:prSet>
      <dgm:spPr/>
    </dgm:pt>
    <dgm:pt modelId="{FA6BAB55-3192-4B20-AE64-86E79A9C04F9}" type="pres">
      <dgm:prSet presAssocID="{4C187B36-83F0-4308-9EAE-77E7902C6D10}" presName="Parent" presStyleLbl="align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7E9803-76BA-401F-B735-C06C3E52759F}" type="presOf" srcId="{DFA18CC4-FFFE-42C0-A809-61CF52E0227A}" destId="{CBCA6722-64BD-4CD6-87E1-E86215914DBA}" srcOrd="0" destOrd="0" presId="urn:microsoft.com/office/officeart/2008/layout/TitlePictureLineup#4"/>
    <dgm:cxn modelId="{6F33F05C-4149-41FB-9234-1237D9469452}" type="presOf" srcId="{88779736-D8CD-4849-95D2-EC2738733E96}" destId="{7B69493E-6670-4C66-9499-1A90D6014C2F}" srcOrd="0" destOrd="0" presId="urn:microsoft.com/office/officeart/2008/layout/TitlePictureLineup#4"/>
    <dgm:cxn modelId="{6A86CEAB-719D-41B8-992C-83AFE147DAE8}" srcId="{88779736-D8CD-4849-95D2-EC2738733E96}" destId="{62D4B1B0-2146-4AC6-9796-83E5DC555296}" srcOrd="1" destOrd="0" parTransId="{F1C930A4-FD32-4F6B-9562-B10D75E46C99}" sibTransId="{367AC1B0-B3B5-4251-B1E8-8FDC5413BE73}"/>
    <dgm:cxn modelId="{DD441F13-2C1A-4BB0-B399-01A7D6A9D730}" srcId="{88779736-D8CD-4849-95D2-EC2738733E96}" destId="{DFA18CC4-FFFE-42C0-A809-61CF52E0227A}" srcOrd="3" destOrd="0" parTransId="{A2032CAB-7F00-44F0-8D16-A0E37DA0F9BE}" sibTransId="{BE911246-B91D-451F-A8D8-388CE8688D13}"/>
    <dgm:cxn modelId="{ACA96000-13FA-4EF7-88C9-D00884DC330A}" type="presOf" srcId="{AD80A5B8-E220-41F0-9F34-AA42CC659C31}" destId="{4E65289C-BEC7-4CB5-AC5F-6E3A7277041F}" srcOrd="0" destOrd="0" presId="urn:microsoft.com/office/officeart/2008/layout/TitlePictureLineup#4"/>
    <dgm:cxn modelId="{AF27E628-37F4-4982-97F6-CA843277FEA2}" type="presOf" srcId="{142B1A53-7C1A-46C2-8381-DC26BA58586C}" destId="{B81B8ACA-3427-4E91-8838-AAE120946D25}" srcOrd="0" destOrd="0" presId="urn:microsoft.com/office/officeart/2008/layout/TitlePictureLineup#4"/>
    <dgm:cxn modelId="{8CE8554A-E59A-48EA-A840-25DB467FA9FB}" srcId="{88779736-D8CD-4849-95D2-EC2738733E96}" destId="{AD80A5B8-E220-41F0-9F34-AA42CC659C31}" srcOrd="0" destOrd="0" parTransId="{7A9670A9-5AC2-447C-BFED-9D14DA375DD2}" sibTransId="{E67DBBE0-77F2-41F7-AFCC-B0C3154FF343}"/>
    <dgm:cxn modelId="{DAC9429B-15C0-43F3-B808-C8A7EE4812E6}" srcId="{88779736-D8CD-4849-95D2-EC2738733E96}" destId="{142B1A53-7C1A-46C2-8381-DC26BA58586C}" srcOrd="2" destOrd="0" parTransId="{8BA02D63-2107-4B3B-AF07-2D1276946B4C}" sibTransId="{3B799B8B-863D-4184-BA69-1A1420460012}"/>
    <dgm:cxn modelId="{5C0CCAB0-4DB3-4A59-BB43-D4070FE41FFE}" type="presOf" srcId="{4C187B36-83F0-4308-9EAE-77E7902C6D10}" destId="{FA6BAB55-3192-4B20-AE64-86E79A9C04F9}" srcOrd="0" destOrd="0" presId="urn:microsoft.com/office/officeart/2008/layout/TitlePictureLineup#4"/>
    <dgm:cxn modelId="{AC9823E7-FB0D-4C06-BCE5-BE6D01010AD1}" type="presOf" srcId="{62D4B1B0-2146-4AC6-9796-83E5DC555296}" destId="{8B521BE0-DD28-4A96-B2CD-F83082CF4A0A}" srcOrd="0" destOrd="0" presId="urn:microsoft.com/office/officeart/2008/layout/TitlePictureLineup#4"/>
    <dgm:cxn modelId="{6792CB81-3F1D-4B01-AD73-E37F32933347}" srcId="{88779736-D8CD-4849-95D2-EC2738733E96}" destId="{4C187B36-83F0-4308-9EAE-77E7902C6D10}" srcOrd="4" destOrd="0" parTransId="{66EA9A62-E28D-4584-AC97-A6AF1CDE02BA}" sibTransId="{1A449F22-ACA5-4699-A85C-1227EE69A3C6}"/>
    <dgm:cxn modelId="{26F00957-F0EB-4CFB-BE04-52DDA632B3B6}" type="presParOf" srcId="{7B69493E-6670-4C66-9499-1A90D6014C2F}" destId="{DE0F08D8-C95A-438D-B821-1D52C01DAB3E}" srcOrd="0" destOrd="0" presId="urn:microsoft.com/office/officeart/2008/layout/TitlePictureLineup#4"/>
    <dgm:cxn modelId="{F3DC481E-42BA-4310-AF1F-C8EB7C983CF1}" type="presParOf" srcId="{DE0F08D8-C95A-438D-B821-1D52C01DAB3E}" destId="{B021D1D6-58C9-4F55-9B4A-F818DC2A6F35}" srcOrd="0" destOrd="0" presId="urn:microsoft.com/office/officeart/2008/layout/TitlePictureLineup#4"/>
    <dgm:cxn modelId="{A5846B07-BC5A-4165-9DA5-ACA5E5AFBF67}" type="presParOf" srcId="{DE0F08D8-C95A-438D-B821-1D52C01DAB3E}" destId="{51955003-BA6C-4077-9C89-C62B70E603CE}" srcOrd="1" destOrd="0" presId="urn:microsoft.com/office/officeart/2008/layout/TitlePictureLineup#4"/>
    <dgm:cxn modelId="{D6D5B7A0-C340-4C51-BAAC-AF565CC99D76}" type="presParOf" srcId="{DE0F08D8-C95A-438D-B821-1D52C01DAB3E}" destId="{5976F6AA-C74B-4B87-9E75-34DF2CBAB0AE}" srcOrd="2" destOrd="0" presId="urn:microsoft.com/office/officeart/2008/layout/TitlePictureLineup#4"/>
    <dgm:cxn modelId="{66433DBB-6680-4D17-BC81-8994E9C5DC9C}" type="presParOf" srcId="{DE0F08D8-C95A-438D-B821-1D52C01DAB3E}" destId="{4E65289C-BEC7-4CB5-AC5F-6E3A7277041F}" srcOrd="3" destOrd="0" presId="urn:microsoft.com/office/officeart/2008/layout/TitlePictureLineup#4"/>
    <dgm:cxn modelId="{8FB53DE3-6A1F-4D3C-AD05-76A2B26EE2A5}" type="presParOf" srcId="{7B69493E-6670-4C66-9499-1A90D6014C2F}" destId="{3DF4A9E8-F6EE-41D5-80DD-3BEA7E10DB1B}" srcOrd="1" destOrd="0" presId="urn:microsoft.com/office/officeart/2008/layout/TitlePictureLineup#4"/>
    <dgm:cxn modelId="{4A383029-2CF8-4C69-8D3F-D88036E0EB34}" type="presParOf" srcId="{7B69493E-6670-4C66-9499-1A90D6014C2F}" destId="{4C0F5FA1-4EEF-4533-A31D-7364D9ED470F}" srcOrd="2" destOrd="0" presId="urn:microsoft.com/office/officeart/2008/layout/TitlePictureLineup#4"/>
    <dgm:cxn modelId="{BABC00D1-4921-4375-BE84-225A5E86C97C}" type="presParOf" srcId="{4C0F5FA1-4EEF-4533-A31D-7364D9ED470F}" destId="{04EDE6D3-976A-47B0-BF83-D29E92BE5467}" srcOrd="0" destOrd="0" presId="urn:microsoft.com/office/officeart/2008/layout/TitlePictureLineup#4"/>
    <dgm:cxn modelId="{6E2CCB13-655B-49F6-98E5-5DCAC895A1D2}" type="presParOf" srcId="{4C0F5FA1-4EEF-4533-A31D-7364D9ED470F}" destId="{DB4F76F2-6EF0-488A-84E2-25D7D5B49EE7}" srcOrd="1" destOrd="0" presId="urn:microsoft.com/office/officeart/2008/layout/TitlePictureLineup#4"/>
    <dgm:cxn modelId="{A804D317-97D8-4072-B470-28FB882C3AF9}" type="presParOf" srcId="{4C0F5FA1-4EEF-4533-A31D-7364D9ED470F}" destId="{D25AB85E-0B1D-41F8-929B-CB889569AA8C}" srcOrd="2" destOrd="0" presId="urn:microsoft.com/office/officeart/2008/layout/TitlePictureLineup#4"/>
    <dgm:cxn modelId="{02FD413E-C845-4227-AADD-8F4AA181448F}" type="presParOf" srcId="{4C0F5FA1-4EEF-4533-A31D-7364D9ED470F}" destId="{8B521BE0-DD28-4A96-B2CD-F83082CF4A0A}" srcOrd="3" destOrd="0" presId="urn:microsoft.com/office/officeart/2008/layout/TitlePictureLineup#4"/>
    <dgm:cxn modelId="{0450C97E-6C25-422C-8ECA-F61A12F78C2A}" type="presParOf" srcId="{7B69493E-6670-4C66-9499-1A90D6014C2F}" destId="{7689F829-D07B-443B-B1F2-E4ABCC365FC1}" srcOrd="3" destOrd="0" presId="urn:microsoft.com/office/officeart/2008/layout/TitlePictureLineup#4"/>
    <dgm:cxn modelId="{97B4818E-9B40-467D-970C-27F3DDC6C7C3}" type="presParOf" srcId="{7B69493E-6670-4C66-9499-1A90D6014C2F}" destId="{49506909-9796-4D3B-847D-428B6956B287}" srcOrd="4" destOrd="0" presId="urn:microsoft.com/office/officeart/2008/layout/TitlePictureLineup#4"/>
    <dgm:cxn modelId="{E6068603-9E60-4828-A629-256B84225DBB}" type="presParOf" srcId="{49506909-9796-4D3B-847D-428B6956B287}" destId="{A3460D45-F38D-493A-9C1E-FD49987B645D}" srcOrd="0" destOrd="0" presId="urn:microsoft.com/office/officeart/2008/layout/TitlePictureLineup#4"/>
    <dgm:cxn modelId="{3D922F2F-C74B-4721-AE49-6C4181247A5A}" type="presParOf" srcId="{49506909-9796-4D3B-847D-428B6956B287}" destId="{E268D63E-A866-4926-ADA2-419661AC06E9}" srcOrd="1" destOrd="0" presId="urn:microsoft.com/office/officeart/2008/layout/TitlePictureLineup#4"/>
    <dgm:cxn modelId="{9E8D4748-EFDE-430C-96C4-A9B486B8B80E}" type="presParOf" srcId="{49506909-9796-4D3B-847D-428B6956B287}" destId="{B887B34B-0099-4401-8120-A4E84A917831}" srcOrd="2" destOrd="0" presId="urn:microsoft.com/office/officeart/2008/layout/TitlePictureLineup#4"/>
    <dgm:cxn modelId="{48E571D3-10C4-42D2-A592-82FA6CCD024A}" type="presParOf" srcId="{49506909-9796-4D3B-847D-428B6956B287}" destId="{B81B8ACA-3427-4E91-8838-AAE120946D25}" srcOrd="3" destOrd="0" presId="urn:microsoft.com/office/officeart/2008/layout/TitlePictureLineup#4"/>
    <dgm:cxn modelId="{4C8A0912-699D-414A-855B-D94A4FE9B2FC}" type="presParOf" srcId="{7B69493E-6670-4C66-9499-1A90D6014C2F}" destId="{A643B4E6-D3E4-426B-BCB0-9483EB25C669}" srcOrd="5" destOrd="0" presId="urn:microsoft.com/office/officeart/2008/layout/TitlePictureLineup#4"/>
    <dgm:cxn modelId="{2DD77C20-C87A-4F6C-99CE-630BC166AE9E}" type="presParOf" srcId="{7B69493E-6670-4C66-9499-1A90D6014C2F}" destId="{3604D3E7-352D-4419-B187-F5FD5425754C}" srcOrd="6" destOrd="0" presId="urn:microsoft.com/office/officeart/2008/layout/TitlePictureLineup#4"/>
    <dgm:cxn modelId="{C30960D4-B42A-4068-8831-683EB8DD7BEA}" type="presParOf" srcId="{3604D3E7-352D-4419-B187-F5FD5425754C}" destId="{95F11880-D927-4FB9-8476-8972085C576C}" srcOrd="0" destOrd="0" presId="urn:microsoft.com/office/officeart/2008/layout/TitlePictureLineup#4"/>
    <dgm:cxn modelId="{3077BEEA-7580-43B1-ABE7-BBFE6FF4785E}" type="presParOf" srcId="{3604D3E7-352D-4419-B187-F5FD5425754C}" destId="{E8BC1B34-D3D8-4201-9F4F-536637579D6D}" srcOrd="1" destOrd="0" presId="urn:microsoft.com/office/officeart/2008/layout/TitlePictureLineup#4"/>
    <dgm:cxn modelId="{38D636E8-FAE0-4F1D-8F47-57C7FCC09E1C}" type="presParOf" srcId="{3604D3E7-352D-4419-B187-F5FD5425754C}" destId="{83853996-A63D-41FC-9602-30CBAA013C55}" srcOrd="2" destOrd="0" presId="urn:microsoft.com/office/officeart/2008/layout/TitlePictureLineup#4"/>
    <dgm:cxn modelId="{FE7B3CDC-831A-470F-A867-012F9F296B64}" type="presParOf" srcId="{3604D3E7-352D-4419-B187-F5FD5425754C}" destId="{CBCA6722-64BD-4CD6-87E1-E86215914DBA}" srcOrd="3" destOrd="0" presId="urn:microsoft.com/office/officeart/2008/layout/TitlePictureLineup#4"/>
    <dgm:cxn modelId="{F781280D-BD3C-4BDB-92F8-4BDD2782E2A0}" type="presParOf" srcId="{7B69493E-6670-4C66-9499-1A90D6014C2F}" destId="{8FC42144-C948-4F9C-8585-D55A63BA1E57}" srcOrd="7" destOrd="0" presId="urn:microsoft.com/office/officeart/2008/layout/TitlePictureLineup#4"/>
    <dgm:cxn modelId="{2F450644-CA66-4871-B56F-9C4D3AFAC538}" type="presParOf" srcId="{7B69493E-6670-4C66-9499-1A90D6014C2F}" destId="{F11AAEEF-680C-431A-ACFB-E3EA23DA74A4}" srcOrd="8" destOrd="0" presId="urn:microsoft.com/office/officeart/2008/layout/TitlePictureLineup#4"/>
    <dgm:cxn modelId="{AB319576-3E07-4CCE-87F3-123B97B69706}" type="presParOf" srcId="{F11AAEEF-680C-431A-ACFB-E3EA23DA74A4}" destId="{DE0F5BF3-2E78-4251-89CF-075A897C43C6}" srcOrd="0" destOrd="0" presId="urn:microsoft.com/office/officeart/2008/layout/TitlePictureLineup#4"/>
    <dgm:cxn modelId="{64A22414-9D73-4A88-8CDC-3B8CAD5C805B}" type="presParOf" srcId="{F11AAEEF-680C-431A-ACFB-E3EA23DA74A4}" destId="{E9C701E0-7CC5-47DE-9B96-91D1F500F932}" srcOrd="1" destOrd="0" presId="urn:microsoft.com/office/officeart/2008/layout/TitlePictureLineup#4"/>
    <dgm:cxn modelId="{29524EF2-6874-4481-A99E-771C3CE24187}" type="presParOf" srcId="{F11AAEEF-680C-431A-ACFB-E3EA23DA74A4}" destId="{CA94C68E-BAA8-482A-ADD0-D7DC78C141F3}" srcOrd="2" destOrd="0" presId="urn:microsoft.com/office/officeart/2008/layout/TitlePictureLineup#4"/>
    <dgm:cxn modelId="{8FCCBDCF-5A37-4A8F-8792-5450F23E523D}" type="presParOf" srcId="{F11AAEEF-680C-431A-ACFB-E3EA23DA74A4}" destId="{FA6BAB55-3192-4B20-AE64-86E79A9C04F9}" srcOrd="3" destOrd="0" presId="urn:microsoft.com/office/officeart/2008/layout/TitlePictureLineup#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07154-BD50-46F0-93A9-277A01015689}">
      <dsp:nvSpPr>
        <dsp:cNvPr id="0" name=""/>
        <dsp:cNvSpPr/>
      </dsp:nvSpPr>
      <dsp:spPr>
        <a:xfrm>
          <a:off x="681736" y="285513"/>
          <a:ext cx="0" cy="256962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47187A-4243-4951-AFDF-655444EABDFE}">
      <dsp:nvSpPr>
        <dsp:cNvPr id="0" name=""/>
        <dsp:cNvSpPr/>
      </dsp:nvSpPr>
      <dsp:spPr>
        <a:xfrm>
          <a:off x="753114" y="371167"/>
          <a:ext cx="1351479" cy="115633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F23AFD-BC9A-44EB-BA60-261F27736F21}">
      <dsp:nvSpPr>
        <dsp:cNvPr id="0" name=""/>
        <dsp:cNvSpPr/>
      </dsp:nvSpPr>
      <dsp:spPr>
        <a:xfrm>
          <a:off x="753114" y="1527498"/>
          <a:ext cx="1351479" cy="1327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7462B1-542C-4E6A-90F8-7DE6F5C7F03C}">
      <dsp:nvSpPr>
        <dsp:cNvPr id="0" name=""/>
        <dsp:cNvSpPr/>
      </dsp:nvSpPr>
      <dsp:spPr>
        <a:xfrm>
          <a:off x="681736" y="0"/>
          <a:ext cx="1427568" cy="285513"/>
        </a:xfrm>
        <a:prstGeom prst="rect">
          <a:avLst/>
        </a:prstGeom>
        <a:solidFill>
          <a:srgbClr val="92D050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bg2">
                  <a:lumMod val="10000"/>
                </a:schemeClr>
              </a:solidFill>
            </a:rPr>
            <a:t>ПИП Сокольники</a:t>
          </a:r>
          <a:endParaRPr lang="ru-RU" sz="9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681736" y="0"/>
        <a:ext cx="1427568" cy="285513"/>
      </dsp:txXfrm>
    </dsp:sp>
    <dsp:sp modelId="{AF3515DE-577A-4848-98AC-04E9C5266301}">
      <dsp:nvSpPr>
        <dsp:cNvPr id="0" name=""/>
        <dsp:cNvSpPr/>
      </dsp:nvSpPr>
      <dsp:spPr>
        <a:xfrm>
          <a:off x="2771230" y="285513"/>
          <a:ext cx="0" cy="256962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982ADB-18C0-48AA-89A0-10425FB5A0F0}">
      <dsp:nvSpPr>
        <dsp:cNvPr id="0" name=""/>
        <dsp:cNvSpPr/>
      </dsp:nvSpPr>
      <dsp:spPr>
        <a:xfrm>
          <a:off x="2842609" y="371167"/>
          <a:ext cx="1351479" cy="115633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293B98-8E2F-4C50-97B9-8C4A69ECC95F}">
      <dsp:nvSpPr>
        <dsp:cNvPr id="0" name=""/>
        <dsp:cNvSpPr/>
      </dsp:nvSpPr>
      <dsp:spPr>
        <a:xfrm>
          <a:off x="2842609" y="1527498"/>
          <a:ext cx="1351479" cy="1327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C8C640-D6E0-4021-A22C-5C0AE6509B7C}">
      <dsp:nvSpPr>
        <dsp:cNvPr id="0" name=""/>
        <dsp:cNvSpPr/>
      </dsp:nvSpPr>
      <dsp:spPr>
        <a:xfrm>
          <a:off x="2771230" y="0"/>
          <a:ext cx="1427568" cy="285513"/>
        </a:xfrm>
        <a:prstGeom prst="rect">
          <a:avLst/>
        </a:prstGeom>
        <a:solidFill>
          <a:srgbClr val="92D050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bg2">
                  <a:lumMod val="10000"/>
                </a:schemeClr>
              </a:solidFill>
            </a:rPr>
            <a:t>ПИП Покровское-</a:t>
          </a:r>
          <a:r>
            <a:rPr lang="ru-RU" sz="900" b="1" kern="1200" dirty="0" err="1" smtClean="0">
              <a:solidFill>
                <a:schemeClr val="bg2">
                  <a:lumMod val="10000"/>
                </a:schemeClr>
              </a:solidFill>
            </a:rPr>
            <a:t>Стрешнево</a:t>
          </a:r>
          <a:endParaRPr lang="ru-RU" sz="9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2771230" y="0"/>
        <a:ext cx="1427568" cy="285513"/>
      </dsp:txXfrm>
    </dsp:sp>
    <dsp:sp modelId="{7FC47091-6343-4DEC-88B8-B80B3FE59563}">
      <dsp:nvSpPr>
        <dsp:cNvPr id="0" name=""/>
        <dsp:cNvSpPr/>
      </dsp:nvSpPr>
      <dsp:spPr>
        <a:xfrm>
          <a:off x="4860724" y="285513"/>
          <a:ext cx="0" cy="256962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37DAA-8120-4F73-BFBB-FE2AD2DEA4DB}">
      <dsp:nvSpPr>
        <dsp:cNvPr id="0" name=""/>
        <dsp:cNvSpPr/>
      </dsp:nvSpPr>
      <dsp:spPr>
        <a:xfrm>
          <a:off x="4932103" y="371167"/>
          <a:ext cx="1351479" cy="115633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578ED9-FD3A-4A30-99D1-B93BCC1A17B8}">
      <dsp:nvSpPr>
        <dsp:cNvPr id="0" name=""/>
        <dsp:cNvSpPr/>
      </dsp:nvSpPr>
      <dsp:spPr>
        <a:xfrm>
          <a:off x="4932103" y="1527498"/>
          <a:ext cx="1351479" cy="1327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B0F6F3-8641-479B-BF56-83ACF3B904D7}">
      <dsp:nvSpPr>
        <dsp:cNvPr id="0" name=""/>
        <dsp:cNvSpPr/>
      </dsp:nvSpPr>
      <dsp:spPr>
        <a:xfrm>
          <a:off x="4860724" y="0"/>
          <a:ext cx="1427568" cy="285513"/>
        </a:xfrm>
        <a:prstGeom prst="rect">
          <a:avLst/>
        </a:prstGeom>
        <a:solidFill>
          <a:srgbClr val="92D050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bg2">
                  <a:lumMod val="10000"/>
                </a:schemeClr>
              </a:solidFill>
            </a:rPr>
            <a:t>ПИП Останкино</a:t>
          </a:r>
          <a:endParaRPr lang="ru-RU" sz="9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4860724" y="0"/>
        <a:ext cx="1427568" cy="285513"/>
      </dsp:txXfrm>
    </dsp:sp>
    <dsp:sp modelId="{CAFFFA0F-5645-4ADC-9178-2D30ECA386AF}">
      <dsp:nvSpPr>
        <dsp:cNvPr id="0" name=""/>
        <dsp:cNvSpPr/>
      </dsp:nvSpPr>
      <dsp:spPr>
        <a:xfrm>
          <a:off x="6950218" y="285513"/>
          <a:ext cx="0" cy="256962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4784A6-6DF4-40F9-9A95-6567D6D2E4B2}">
      <dsp:nvSpPr>
        <dsp:cNvPr id="0" name=""/>
        <dsp:cNvSpPr/>
      </dsp:nvSpPr>
      <dsp:spPr>
        <a:xfrm>
          <a:off x="7021597" y="371167"/>
          <a:ext cx="1351479" cy="115633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295F9B-890D-49D1-A125-39A0A4FCADCB}">
      <dsp:nvSpPr>
        <dsp:cNvPr id="0" name=""/>
        <dsp:cNvSpPr/>
      </dsp:nvSpPr>
      <dsp:spPr>
        <a:xfrm>
          <a:off x="7021597" y="1527498"/>
          <a:ext cx="1351479" cy="1327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3311E0-2265-4F3D-9CC3-208D6C9AE17C}">
      <dsp:nvSpPr>
        <dsp:cNvPr id="0" name=""/>
        <dsp:cNvSpPr/>
      </dsp:nvSpPr>
      <dsp:spPr>
        <a:xfrm>
          <a:off x="6950218" y="0"/>
          <a:ext cx="1427568" cy="285513"/>
        </a:xfrm>
        <a:prstGeom prst="rect">
          <a:avLst/>
        </a:prstGeom>
        <a:solidFill>
          <a:srgbClr val="92D050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bg2">
                  <a:lumMod val="10000"/>
                </a:schemeClr>
              </a:solidFill>
            </a:rPr>
            <a:t>ПИП Кусково</a:t>
          </a:r>
          <a:endParaRPr lang="ru-RU" sz="9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6950218" y="0"/>
        <a:ext cx="1427568" cy="285513"/>
      </dsp:txXfrm>
    </dsp:sp>
    <dsp:sp modelId="{C8F371CC-0B30-4C75-90CA-38A70A73C0B4}">
      <dsp:nvSpPr>
        <dsp:cNvPr id="0" name=""/>
        <dsp:cNvSpPr/>
      </dsp:nvSpPr>
      <dsp:spPr>
        <a:xfrm>
          <a:off x="9039712" y="285513"/>
          <a:ext cx="0" cy="256962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DFBE67-946F-4008-8316-49F547ED197F}">
      <dsp:nvSpPr>
        <dsp:cNvPr id="0" name=""/>
        <dsp:cNvSpPr/>
      </dsp:nvSpPr>
      <dsp:spPr>
        <a:xfrm>
          <a:off x="9111091" y="371167"/>
          <a:ext cx="1351479" cy="115633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A0F6D-BF0A-4AA4-B7DA-253729703AA1}">
      <dsp:nvSpPr>
        <dsp:cNvPr id="0" name=""/>
        <dsp:cNvSpPr/>
      </dsp:nvSpPr>
      <dsp:spPr>
        <a:xfrm>
          <a:off x="9111091" y="1527498"/>
          <a:ext cx="1351479" cy="1327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23FA3E-CEDF-48F9-802E-1300C28C9CA3}">
      <dsp:nvSpPr>
        <dsp:cNvPr id="0" name=""/>
        <dsp:cNvSpPr/>
      </dsp:nvSpPr>
      <dsp:spPr>
        <a:xfrm>
          <a:off x="9039712" y="0"/>
          <a:ext cx="1427568" cy="285513"/>
        </a:xfrm>
        <a:prstGeom prst="rect">
          <a:avLst/>
        </a:prstGeom>
        <a:solidFill>
          <a:srgbClr val="92D050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bg2">
                  <a:lumMod val="10000"/>
                </a:schemeClr>
              </a:solidFill>
            </a:rPr>
            <a:t>ПИП </a:t>
          </a:r>
          <a:r>
            <a:rPr lang="ru-RU" sz="900" b="1" kern="1200" dirty="0" err="1" smtClean="0">
              <a:solidFill>
                <a:schemeClr val="bg2">
                  <a:lumMod val="10000"/>
                </a:schemeClr>
              </a:solidFill>
            </a:rPr>
            <a:t>Косинский</a:t>
          </a:r>
          <a:endParaRPr lang="ru-RU" sz="9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9039712" y="0"/>
        <a:ext cx="1427568" cy="285513"/>
      </dsp:txXfrm>
    </dsp:sp>
    <dsp:sp modelId="{310D9F20-3DF2-4D02-9146-61B813B67471}">
      <dsp:nvSpPr>
        <dsp:cNvPr id="0" name=""/>
        <dsp:cNvSpPr/>
      </dsp:nvSpPr>
      <dsp:spPr>
        <a:xfrm>
          <a:off x="11129207" y="285513"/>
          <a:ext cx="0" cy="256962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B5EE32-B884-4E14-A387-507CD757A289}">
      <dsp:nvSpPr>
        <dsp:cNvPr id="0" name=""/>
        <dsp:cNvSpPr/>
      </dsp:nvSpPr>
      <dsp:spPr>
        <a:xfrm>
          <a:off x="11200585" y="371167"/>
          <a:ext cx="1351479" cy="115633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D318A5-4451-41CD-87CC-ED7412BD65EC}">
      <dsp:nvSpPr>
        <dsp:cNvPr id="0" name=""/>
        <dsp:cNvSpPr/>
      </dsp:nvSpPr>
      <dsp:spPr>
        <a:xfrm>
          <a:off x="11200585" y="1527498"/>
          <a:ext cx="1351479" cy="1327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3E136B-64C4-4F01-85CE-D2B52CA7F990}">
      <dsp:nvSpPr>
        <dsp:cNvPr id="0" name=""/>
        <dsp:cNvSpPr/>
      </dsp:nvSpPr>
      <dsp:spPr>
        <a:xfrm>
          <a:off x="11129207" y="0"/>
          <a:ext cx="1427568" cy="285513"/>
        </a:xfrm>
        <a:prstGeom prst="rect">
          <a:avLst/>
        </a:prstGeom>
        <a:solidFill>
          <a:srgbClr val="92D050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bg2">
                  <a:lumMod val="10000"/>
                </a:schemeClr>
              </a:solidFill>
            </a:rPr>
            <a:t>ПИП </a:t>
          </a:r>
          <a:r>
            <a:rPr lang="ru-RU" sz="900" b="1" kern="1200" dirty="0" err="1" smtClean="0">
              <a:solidFill>
                <a:schemeClr val="bg2">
                  <a:lumMod val="10000"/>
                </a:schemeClr>
              </a:solidFill>
            </a:rPr>
            <a:t>Битцевский</a:t>
          </a:r>
          <a:r>
            <a:rPr lang="ru-RU" sz="900" b="1" kern="1200" dirty="0" smtClean="0">
              <a:solidFill>
                <a:schemeClr val="bg2">
                  <a:lumMod val="10000"/>
                </a:schemeClr>
              </a:solidFill>
            </a:rPr>
            <a:t> лес</a:t>
          </a:r>
          <a:endParaRPr lang="ru-RU" sz="9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11129207" y="0"/>
        <a:ext cx="1427568" cy="2855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21D1D6-58C9-4F55-9B4A-F818DC2A6F35}">
      <dsp:nvSpPr>
        <dsp:cNvPr id="0" name=""/>
        <dsp:cNvSpPr/>
      </dsp:nvSpPr>
      <dsp:spPr>
        <a:xfrm>
          <a:off x="2681197" y="261787"/>
          <a:ext cx="0" cy="2356092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955003-BA6C-4077-9C89-C62B70E603CE}">
      <dsp:nvSpPr>
        <dsp:cNvPr id="0" name=""/>
        <dsp:cNvSpPr/>
      </dsp:nvSpPr>
      <dsp:spPr>
        <a:xfrm>
          <a:off x="2746644" y="340324"/>
          <a:ext cx="1239173" cy="106024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76F6AA-C74B-4B87-9E75-34DF2CBAB0AE}">
      <dsp:nvSpPr>
        <dsp:cNvPr id="0" name=""/>
        <dsp:cNvSpPr/>
      </dsp:nvSpPr>
      <dsp:spPr>
        <a:xfrm>
          <a:off x="2746644" y="1400565"/>
          <a:ext cx="1239173" cy="1217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65289C-BEC7-4CB5-AC5F-6E3A7277041F}">
      <dsp:nvSpPr>
        <dsp:cNvPr id="0" name=""/>
        <dsp:cNvSpPr/>
      </dsp:nvSpPr>
      <dsp:spPr>
        <a:xfrm>
          <a:off x="2681197" y="0"/>
          <a:ext cx="1308940" cy="261788"/>
        </a:xfrm>
        <a:prstGeom prst="rect">
          <a:avLst/>
        </a:prstGeom>
        <a:solidFill>
          <a:srgbClr val="92D050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solidFill>
                <a:schemeClr val="bg2">
                  <a:lumMod val="10000"/>
                </a:schemeClr>
              </a:solidFill>
            </a:rPr>
            <a:t>ПИП Царицыно</a:t>
          </a:r>
          <a:endParaRPr lang="ru-RU" sz="8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2681197" y="0"/>
        <a:ext cx="1308940" cy="261788"/>
      </dsp:txXfrm>
    </dsp:sp>
    <dsp:sp modelId="{04EDE6D3-976A-47B0-BF83-D29E92BE5467}">
      <dsp:nvSpPr>
        <dsp:cNvPr id="0" name=""/>
        <dsp:cNvSpPr/>
      </dsp:nvSpPr>
      <dsp:spPr>
        <a:xfrm>
          <a:off x="4734331" y="261787"/>
          <a:ext cx="0" cy="2356092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4F76F2-6EF0-488A-84E2-25D7D5B49EE7}">
      <dsp:nvSpPr>
        <dsp:cNvPr id="0" name=""/>
        <dsp:cNvSpPr/>
      </dsp:nvSpPr>
      <dsp:spPr>
        <a:xfrm>
          <a:off x="4799778" y="340324"/>
          <a:ext cx="1239173" cy="106024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5AB85E-0B1D-41F8-929B-CB889569AA8C}">
      <dsp:nvSpPr>
        <dsp:cNvPr id="0" name=""/>
        <dsp:cNvSpPr/>
      </dsp:nvSpPr>
      <dsp:spPr>
        <a:xfrm>
          <a:off x="4799778" y="1400565"/>
          <a:ext cx="1239173" cy="1217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521BE0-DD28-4A96-B2CD-F83082CF4A0A}">
      <dsp:nvSpPr>
        <dsp:cNvPr id="0" name=""/>
        <dsp:cNvSpPr/>
      </dsp:nvSpPr>
      <dsp:spPr>
        <a:xfrm>
          <a:off x="4734331" y="0"/>
          <a:ext cx="1308940" cy="261788"/>
        </a:xfrm>
        <a:prstGeom prst="rect">
          <a:avLst/>
        </a:prstGeom>
        <a:solidFill>
          <a:srgbClr val="92D050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solidFill>
                <a:schemeClr val="bg2">
                  <a:lumMod val="10000"/>
                </a:schemeClr>
              </a:solidFill>
            </a:rPr>
            <a:t>ПИП Тушинский</a:t>
          </a:r>
          <a:endParaRPr lang="ru-RU" sz="8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4734331" y="0"/>
        <a:ext cx="1308940" cy="261788"/>
      </dsp:txXfrm>
    </dsp:sp>
    <dsp:sp modelId="{A3460D45-F38D-493A-9C1E-FD49987B645D}">
      <dsp:nvSpPr>
        <dsp:cNvPr id="0" name=""/>
        <dsp:cNvSpPr/>
      </dsp:nvSpPr>
      <dsp:spPr>
        <a:xfrm>
          <a:off x="6787465" y="261787"/>
          <a:ext cx="0" cy="2356092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68D63E-A866-4926-ADA2-419661AC06E9}">
      <dsp:nvSpPr>
        <dsp:cNvPr id="0" name=""/>
        <dsp:cNvSpPr/>
      </dsp:nvSpPr>
      <dsp:spPr>
        <a:xfrm>
          <a:off x="6852911" y="340324"/>
          <a:ext cx="1239173" cy="106024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87B34B-0099-4401-8120-A4E84A917831}">
      <dsp:nvSpPr>
        <dsp:cNvPr id="0" name=""/>
        <dsp:cNvSpPr/>
      </dsp:nvSpPr>
      <dsp:spPr>
        <a:xfrm>
          <a:off x="6852911" y="1400565"/>
          <a:ext cx="1239173" cy="1217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1B8ACA-3427-4E91-8838-AAE120946D25}">
      <dsp:nvSpPr>
        <dsp:cNvPr id="0" name=""/>
        <dsp:cNvSpPr/>
      </dsp:nvSpPr>
      <dsp:spPr>
        <a:xfrm>
          <a:off x="6787465" y="0"/>
          <a:ext cx="1308940" cy="261788"/>
        </a:xfrm>
        <a:prstGeom prst="rect">
          <a:avLst/>
        </a:prstGeom>
        <a:solidFill>
          <a:srgbClr val="92D050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solidFill>
                <a:schemeClr val="bg2">
                  <a:lumMod val="10000"/>
                </a:schemeClr>
              </a:solidFill>
            </a:rPr>
            <a:t>ПИП Москворецкий</a:t>
          </a:r>
          <a:endParaRPr lang="ru-RU" sz="8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6787465" y="0"/>
        <a:ext cx="1308940" cy="261788"/>
      </dsp:txXfrm>
    </dsp:sp>
    <dsp:sp modelId="{95F11880-D927-4FB9-8476-8972085C576C}">
      <dsp:nvSpPr>
        <dsp:cNvPr id="0" name=""/>
        <dsp:cNvSpPr/>
      </dsp:nvSpPr>
      <dsp:spPr>
        <a:xfrm>
          <a:off x="8840598" y="261787"/>
          <a:ext cx="0" cy="2356092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BC1B34-D3D8-4201-9F4F-536637579D6D}">
      <dsp:nvSpPr>
        <dsp:cNvPr id="0" name=""/>
        <dsp:cNvSpPr/>
      </dsp:nvSpPr>
      <dsp:spPr>
        <a:xfrm>
          <a:off x="8906045" y="340324"/>
          <a:ext cx="1239173" cy="106024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853996-A63D-41FC-9602-30CBAA013C55}">
      <dsp:nvSpPr>
        <dsp:cNvPr id="0" name=""/>
        <dsp:cNvSpPr/>
      </dsp:nvSpPr>
      <dsp:spPr>
        <a:xfrm>
          <a:off x="8906045" y="1400565"/>
          <a:ext cx="1239173" cy="1217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CA6722-64BD-4CD6-87E1-E86215914DBA}">
      <dsp:nvSpPr>
        <dsp:cNvPr id="0" name=""/>
        <dsp:cNvSpPr/>
      </dsp:nvSpPr>
      <dsp:spPr>
        <a:xfrm>
          <a:off x="8840598" y="0"/>
          <a:ext cx="1308940" cy="261788"/>
        </a:xfrm>
        <a:prstGeom prst="rect">
          <a:avLst/>
        </a:prstGeom>
        <a:solidFill>
          <a:srgbClr val="92D050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solidFill>
                <a:schemeClr val="bg2">
                  <a:lumMod val="10000"/>
                </a:schemeClr>
              </a:solidFill>
            </a:rPr>
            <a:t>ПИП Кузьминки-Люблино</a:t>
          </a:r>
          <a:endParaRPr lang="ru-RU" sz="8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8840598" y="0"/>
        <a:ext cx="1308940" cy="261788"/>
      </dsp:txXfrm>
    </dsp:sp>
    <dsp:sp modelId="{DE0F5BF3-2E78-4251-89CF-075A897C43C6}">
      <dsp:nvSpPr>
        <dsp:cNvPr id="0" name=""/>
        <dsp:cNvSpPr/>
      </dsp:nvSpPr>
      <dsp:spPr>
        <a:xfrm>
          <a:off x="10893731" y="261787"/>
          <a:ext cx="0" cy="2356092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C701E0-7CC5-47DE-9B96-91D1F500F932}">
      <dsp:nvSpPr>
        <dsp:cNvPr id="0" name=""/>
        <dsp:cNvSpPr/>
      </dsp:nvSpPr>
      <dsp:spPr>
        <a:xfrm>
          <a:off x="10959179" y="340324"/>
          <a:ext cx="1239173" cy="106024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94C68E-BAA8-482A-ADD0-D7DC78C141F3}">
      <dsp:nvSpPr>
        <dsp:cNvPr id="0" name=""/>
        <dsp:cNvSpPr/>
      </dsp:nvSpPr>
      <dsp:spPr>
        <a:xfrm>
          <a:off x="10959179" y="1400565"/>
          <a:ext cx="1239173" cy="1217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6BAB55-3192-4B20-AE64-86E79A9C04F9}">
      <dsp:nvSpPr>
        <dsp:cNvPr id="0" name=""/>
        <dsp:cNvSpPr/>
      </dsp:nvSpPr>
      <dsp:spPr>
        <a:xfrm>
          <a:off x="10893731" y="0"/>
          <a:ext cx="1308940" cy="261788"/>
        </a:xfrm>
        <a:prstGeom prst="rect">
          <a:avLst/>
        </a:prstGeom>
        <a:solidFill>
          <a:srgbClr val="92D050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solidFill>
                <a:schemeClr val="bg2">
                  <a:lumMod val="10000"/>
                </a:schemeClr>
              </a:solidFill>
            </a:rPr>
            <a:t>ПИП Измайлово</a:t>
          </a:r>
          <a:endParaRPr lang="ru-RU" sz="8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10893731" y="0"/>
        <a:ext cx="1308940" cy="2617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#3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nodeVertAlign" val="t"/>
          <dgm:param type="vertAlign" val="mid"/>
          <dgm:param type="horzAlign" val="ctr"/>
          <dgm:param type="fallback" val="1D"/>
        </dgm:alg>
      </dgm:if>
      <dgm:else name="Name3">
        <dgm:alg type="lin">
          <dgm:param type="linDir" val="fromR"/>
          <dgm:param type="nodeVertAlign" val="t"/>
          <dgm:param type="vertAlign" val="mid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stBulletLvl" val="1"/>
                      <dgm:param type="txAnchorVert" val="t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stBulletLvl" val="1"/>
                      <dgm:param type="txAnchorVert" val="t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stBulletLvl" val="2"/>
                      <dgm:param type="txAnchorVert" val="t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stBulletLvl" val="2"/>
                      <dgm:param type="txAnchorVert" val="t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#4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nodeVertAlign" val="t"/>
          <dgm:param type="vertAlign" val="mid"/>
          <dgm:param type="horzAlign" val="ctr"/>
          <dgm:param type="fallback" val="1D"/>
        </dgm:alg>
      </dgm:if>
      <dgm:else name="Name3">
        <dgm:alg type="lin">
          <dgm:param type="linDir" val="fromR"/>
          <dgm:param type="nodeVertAlign" val="t"/>
          <dgm:param type="vertAlign" val="mid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stBulletLvl" val="1"/>
                      <dgm:param type="txAnchorVert" val="t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stBulletLvl" val="1"/>
                      <dgm:param type="txAnchorVert" val="t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stBulletLvl" val="2"/>
                      <dgm:param type="txAnchorVert" val="t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stBulletLvl" val="2"/>
                      <dgm:param type="txAnchorVert" val="t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37DAF-2152-4081-9412-A7EA20C6953D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465C0-0176-4332-BE79-2B66C25FDCF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E58A8-86FC-449B-BB69-FD3553B0C8D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9A869-B11E-466A-A7FD-3A9D8BF0D7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E58A8-86FC-449B-BB69-FD3553B0C8D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9A869-B11E-466A-A7FD-3A9D8BF0D7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E58A8-86FC-449B-BB69-FD3553B0C8D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9A869-B11E-466A-A7FD-3A9D8BF0D75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E58A8-86FC-449B-BB69-FD3553B0C8D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9A869-B11E-466A-A7FD-3A9D8BF0D7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E58A8-86FC-449B-BB69-FD3553B0C8D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9A869-B11E-466A-A7FD-3A9D8BF0D75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E58A8-86FC-449B-BB69-FD3553B0C8D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9A869-B11E-466A-A7FD-3A9D8BF0D7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E58A8-86FC-449B-BB69-FD3553B0C8D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9A869-B11E-466A-A7FD-3A9D8BF0D7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E58A8-86FC-449B-BB69-FD3553B0C8D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9A869-B11E-466A-A7FD-3A9D8BF0D7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E58A8-86FC-449B-BB69-FD3553B0C8D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9A869-B11E-466A-A7FD-3A9D8BF0D7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E58A8-86FC-449B-BB69-FD3553B0C8D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9A869-B11E-466A-A7FD-3A9D8BF0D7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E58A8-86FC-449B-BB69-FD3553B0C8D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9A869-B11E-466A-A7FD-3A9D8BF0D7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E58A8-86FC-449B-BB69-FD3553B0C8D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9A869-B11E-466A-A7FD-3A9D8BF0D7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E58A8-86FC-449B-BB69-FD3553B0C8D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9A869-B11E-466A-A7FD-3A9D8BF0D7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E58A8-86FC-449B-BB69-FD3553B0C8D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9A869-B11E-466A-A7FD-3A9D8BF0D7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E58A8-86FC-449B-BB69-FD3553B0C8D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9A869-B11E-466A-A7FD-3A9D8BF0D7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E58A8-86FC-449B-BB69-FD3553B0C8D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9A869-B11E-466A-A7FD-3A9D8BF0D7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E58A8-86FC-449B-BB69-FD3553B0C8D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BA9A869-B11E-466A-A7FD-3A9D8BF0D75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74826" y="748145"/>
            <a:ext cx="9100694" cy="543787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</a:rPr>
              <a:t>Экологическое просвещение - </a:t>
            </a:r>
            <a:r>
              <a:rPr lang="ru-RU" sz="4800" b="1" dirty="0" err="1" smtClean="0">
                <a:solidFill>
                  <a:schemeClr val="accent2">
                    <a:lumMod val="75000"/>
                  </a:schemeClr>
                </a:solidFill>
              </a:rPr>
              <a:t>информальный</a:t>
            </a:r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</a:rPr>
              <a:t> сектор экологического образования</a:t>
            </a:r>
          </a:p>
          <a:p>
            <a:pPr marL="0" indent="0" algn="ctr">
              <a:buNone/>
            </a:pP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ru-RU" sz="3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25460E"/>
                </a:solidFill>
              </a:rPr>
              <a:t>Колесова Е. В.,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25460E"/>
                </a:solidFill>
              </a:rPr>
              <a:t>начальник </a:t>
            </a:r>
            <a:r>
              <a:rPr lang="ru-RU" sz="2400" b="1" dirty="0" err="1" smtClean="0">
                <a:solidFill>
                  <a:srgbClr val="25460E"/>
                </a:solidFill>
              </a:rPr>
              <a:t>экоцентра</a:t>
            </a:r>
            <a:r>
              <a:rPr lang="ru-RU" sz="2400" b="1" dirty="0" smtClean="0">
                <a:solidFill>
                  <a:srgbClr val="25460E"/>
                </a:solidFill>
              </a:rPr>
              <a:t>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25460E"/>
                </a:solidFill>
              </a:rPr>
              <a:t>«Воробьёв горы</a:t>
            </a:r>
            <a:r>
              <a:rPr lang="ru-RU" sz="2400" b="1" dirty="0" smtClean="0">
                <a:solidFill>
                  <a:srgbClr val="25460E"/>
                </a:solidFill>
              </a:rPr>
              <a:t>» ГПБУ «</a:t>
            </a:r>
            <a:r>
              <a:rPr lang="ru-RU" sz="2400" b="1" dirty="0" err="1" smtClean="0">
                <a:solidFill>
                  <a:srgbClr val="25460E"/>
                </a:solidFill>
              </a:rPr>
              <a:t>Мосприрода</a:t>
            </a:r>
            <a:r>
              <a:rPr lang="ru-RU" sz="2400" b="1" dirty="0" smtClean="0">
                <a:solidFill>
                  <a:srgbClr val="25460E"/>
                </a:solidFill>
              </a:rPr>
              <a:t>»,</a:t>
            </a:r>
            <a:endParaRPr lang="ru-RU" sz="2400" b="1" dirty="0" smtClean="0">
              <a:solidFill>
                <a:srgbClr val="25460E"/>
              </a:solidFill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2400" b="1" dirty="0" err="1" smtClean="0">
                <a:solidFill>
                  <a:srgbClr val="25460E"/>
                </a:solidFill>
              </a:rPr>
              <a:t>канд.пед.наук</a:t>
            </a:r>
            <a:r>
              <a:rPr lang="ru-RU" sz="2400" b="1" dirty="0" smtClean="0">
                <a:solidFill>
                  <a:srgbClr val="25460E"/>
                </a:solidFill>
              </a:rPr>
              <a:t> </a:t>
            </a:r>
            <a:endParaRPr lang="ru-RU" sz="2400" b="1" dirty="0">
              <a:solidFill>
                <a:srgbClr val="25460E"/>
              </a:solidFill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423" y="-213290"/>
            <a:ext cx="2954048" cy="1430867"/>
          </a:xfrm>
          <a:prstGeom prst="rect">
            <a:avLst/>
          </a:prstGeom>
        </p:spPr>
      </p:pic>
      <p:pic>
        <p:nvPicPr>
          <p:cNvPr id="5" name="Picture 5" descr="лог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3083" y="1217577"/>
            <a:ext cx="1393825" cy="1577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31470"/>
            <a:ext cx="6724130" cy="119688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Природа в городе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экопросветительская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среда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602" y="2598338"/>
            <a:ext cx="4513262" cy="33888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2288" y="2096453"/>
            <a:ext cx="4560569" cy="34243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1492" y="850368"/>
            <a:ext cx="5083173" cy="381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36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276" y="365125"/>
            <a:ext cx="6841524" cy="1325563"/>
          </a:xfrm>
        </p:spPr>
        <p:txBody>
          <a:bodyPr>
            <a:normAutofit/>
          </a:bodyPr>
          <a:lstStyle/>
          <a:p>
            <a:r>
              <a:rPr lang="ru-RU" dirty="0" smtClean="0"/>
              <a:t>Основа экологического просвещения в </a:t>
            </a:r>
            <a:r>
              <a:rPr lang="ru-RU" dirty="0" smtClean="0"/>
              <a:t>Москве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1276" y="1690688"/>
            <a:ext cx="6299657" cy="6805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</a:rPr>
              <a:t>В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</a:rPr>
              <a:t>Москве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</a:rPr>
              <a:t>существует огромный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</a:rPr>
              <a:t>потенциал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</a:rPr>
              <a:t>для развития экологического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</a:rPr>
              <a:t>просвещения</a:t>
            </a:r>
            <a:endParaRPr lang="ru-RU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Объект 2"/>
          <p:cNvSpPr txBox="1"/>
          <p:nvPr/>
        </p:nvSpPr>
        <p:spPr>
          <a:xfrm>
            <a:off x="2472197" y="2371195"/>
            <a:ext cx="2223620" cy="1679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4800" dirty="0" smtClean="0">
                <a:solidFill>
                  <a:srgbClr val="516246"/>
                </a:solidFill>
              </a:rPr>
              <a:t>7,5</a:t>
            </a:r>
            <a:r>
              <a:rPr lang="ru-RU" sz="3200" dirty="0" smtClean="0">
                <a:solidFill>
                  <a:srgbClr val="516246"/>
                </a:solidFill>
              </a:rPr>
              <a:t>%</a:t>
            </a:r>
            <a:r>
              <a:rPr lang="ru-RU" sz="4800" dirty="0" smtClean="0">
                <a:solidFill>
                  <a:srgbClr val="516246"/>
                </a:solidFill>
              </a:rPr>
              <a:t>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площади Москвы 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–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ООПТ</a:t>
            </a:r>
            <a:endParaRPr lang="ru-RU" sz="1400" dirty="0">
              <a:solidFill>
                <a:schemeClr val="bg2">
                  <a:lumMod val="1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5" name="Объект 2"/>
          <p:cNvSpPr txBox="1"/>
          <p:nvPr/>
        </p:nvSpPr>
        <p:spPr>
          <a:xfrm>
            <a:off x="4609420" y="2390871"/>
            <a:ext cx="2655064" cy="1679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800" dirty="0" smtClean="0">
                <a:solidFill>
                  <a:srgbClr val="516246"/>
                </a:solidFill>
              </a:rPr>
              <a:t>&gt;</a:t>
            </a:r>
            <a:r>
              <a:rPr lang="ru-RU" sz="4800" dirty="0" smtClean="0">
                <a:solidFill>
                  <a:srgbClr val="516246"/>
                </a:solidFill>
              </a:rPr>
              <a:t>20 </a:t>
            </a:r>
            <a:r>
              <a:rPr lang="ru-RU" sz="3200" dirty="0" smtClean="0">
                <a:solidFill>
                  <a:srgbClr val="516246"/>
                </a:solidFill>
              </a:rPr>
              <a:t>тыс. га</a:t>
            </a:r>
            <a:r>
              <a:rPr lang="ru-RU" sz="4800" dirty="0" smtClean="0">
                <a:solidFill>
                  <a:srgbClr val="516246"/>
                </a:solidFill>
              </a:rPr>
              <a:t> </a:t>
            </a:r>
            <a:endParaRPr lang="ru-RU" sz="4800" dirty="0">
              <a:solidFill>
                <a:srgbClr val="516246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площади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Москвы составляют 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ООПТ</a:t>
            </a:r>
          </a:p>
        </p:txBody>
      </p:sp>
      <p:sp>
        <p:nvSpPr>
          <p:cNvPr id="6" name="Объект 2"/>
          <p:cNvSpPr txBox="1"/>
          <p:nvPr/>
        </p:nvSpPr>
        <p:spPr>
          <a:xfrm>
            <a:off x="321275" y="3696759"/>
            <a:ext cx="2478997" cy="1629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4800" dirty="0" smtClean="0">
                <a:solidFill>
                  <a:srgbClr val="516246"/>
                </a:solidFill>
              </a:rPr>
              <a:t>10</a:t>
            </a:r>
            <a:r>
              <a:rPr lang="en-US" sz="4800" dirty="0" smtClean="0">
                <a:solidFill>
                  <a:srgbClr val="516246"/>
                </a:solidFill>
              </a:rPr>
              <a:t> </a:t>
            </a:r>
            <a:endParaRPr lang="ru-RU" sz="4800" dirty="0" smtClean="0">
              <a:solidFill>
                <a:srgbClr val="516246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э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колого-просветительских центров</a:t>
            </a:r>
            <a:endParaRPr lang="ru-RU" sz="1400" dirty="0">
              <a:solidFill>
                <a:schemeClr val="bg2">
                  <a:lumMod val="1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7" name="Объект 2"/>
          <p:cNvSpPr txBox="1"/>
          <p:nvPr/>
        </p:nvSpPr>
        <p:spPr>
          <a:xfrm>
            <a:off x="292558" y="2320781"/>
            <a:ext cx="2223964" cy="1623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4800" dirty="0" smtClean="0">
                <a:solidFill>
                  <a:srgbClr val="516246"/>
                </a:solidFill>
              </a:rPr>
              <a:t>140</a:t>
            </a:r>
            <a:r>
              <a:rPr lang="ru-RU" sz="3200" dirty="0" smtClean="0">
                <a:solidFill>
                  <a:srgbClr val="516246"/>
                </a:solidFill>
              </a:rPr>
              <a:t> </a:t>
            </a:r>
            <a:endParaRPr lang="ru-RU" sz="3200" dirty="0">
              <a:solidFill>
                <a:srgbClr val="516246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особо охраняемых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природных территорий</a:t>
            </a:r>
            <a:endParaRPr lang="ru-RU" sz="1400" dirty="0">
              <a:solidFill>
                <a:schemeClr val="bg2">
                  <a:lumMod val="1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8" name="Объект 2"/>
          <p:cNvSpPr txBox="1"/>
          <p:nvPr/>
        </p:nvSpPr>
        <p:spPr>
          <a:xfrm>
            <a:off x="315446" y="5087407"/>
            <a:ext cx="3082323" cy="1679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4800" dirty="0">
                <a:solidFill>
                  <a:srgbClr val="516246"/>
                </a:solidFill>
              </a:rPr>
              <a:t>7</a:t>
            </a:r>
            <a:r>
              <a:rPr lang="ru-RU" sz="4800" dirty="0" smtClean="0">
                <a:solidFill>
                  <a:srgbClr val="516246"/>
                </a:solidFill>
              </a:rPr>
              <a:t> </a:t>
            </a:r>
            <a:endParaRPr lang="ru-RU" sz="4800" dirty="0">
              <a:solidFill>
                <a:srgbClr val="516246"/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</a:rPr>
              <a:t>в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</a:rPr>
              <a:t>ольерных комплексов</a:t>
            </a:r>
            <a:endParaRPr lang="ru-RU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Объект 2"/>
          <p:cNvSpPr txBox="1"/>
          <p:nvPr/>
        </p:nvSpPr>
        <p:spPr>
          <a:xfrm>
            <a:off x="4664674" y="5178424"/>
            <a:ext cx="2565399" cy="1679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4800" dirty="0" smtClean="0">
                <a:solidFill>
                  <a:srgbClr val="516246"/>
                </a:solidFill>
              </a:rPr>
              <a:t>5</a:t>
            </a:r>
            <a:endParaRPr lang="ru-RU" sz="4800" dirty="0">
              <a:solidFill>
                <a:srgbClr val="516246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пасек</a:t>
            </a:r>
            <a:endParaRPr lang="ru-RU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47" y="-132489"/>
            <a:ext cx="2843654" cy="13773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1" b="1703"/>
          <a:stretch>
            <a:fillRect/>
          </a:stretch>
        </p:blipFill>
        <p:spPr>
          <a:xfrm>
            <a:off x="6351373" y="355005"/>
            <a:ext cx="5844749" cy="6502997"/>
          </a:xfrm>
          <a:prstGeom prst="rect">
            <a:avLst/>
          </a:prstGeom>
        </p:spPr>
      </p:pic>
      <p:sp>
        <p:nvSpPr>
          <p:cNvPr id="13" name="Объект 2"/>
          <p:cNvSpPr txBox="1"/>
          <p:nvPr/>
        </p:nvSpPr>
        <p:spPr>
          <a:xfrm>
            <a:off x="4640517" y="3693990"/>
            <a:ext cx="2565399" cy="1679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800" dirty="0" smtClean="0">
                <a:solidFill>
                  <a:srgbClr val="516246"/>
                </a:solidFill>
              </a:rPr>
              <a:t>&gt;</a:t>
            </a:r>
            <a:r>
              <a:rPr lang="ru-RU" sz="4800" dirty="0" smtClean="0">
                <a:solidFill>
                  <a:srgbClr val="516246"/>
                </a:solidFill>
              </a:rPr>
              <a:t> 140</a:t>
            </a:r>
            <a:endParaRPr lang="ru-RU" sz="4800" dirty="0">
              <a:solidFill>
                <a:srgbClr val="516246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э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кскурсионных программ и тематических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квестов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на ООПТ</a:t>
            </a:r>
            <a:endParaRPr lang="ru-RU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Объект 2"/>
          <p:cNvSpPr txBox="1"/>
          <p:nvPr/>
        </p:nvSpPr>
        <p:spPr>
          <a:xfrm>
            <a:off x="2503411" y="3686367"/>
            <a:ext cx="2565399" cy="1679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4800" dirty="0" smtClean="0">
                <a:solidFill>
                  <a:srgbClr val="516246"/>
                </a:solidFill>
              </a:rPr>
              <a:t>13</a:t>
            </a:r>
            <a:endParaRPr lang="ru-RU" sz="4800" dirty="0">
              <a:solidFill>
                <a:srgbClr val="516246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э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кологических троп</a:t>
            </a:r>
            <a:endParaRPr lang="ru-RU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Объект 2"/>
          <p:cNvSpPr txBox="1"/>
          <p:nvPr/>
        </p:nvSpPr>
        <p:spPr>
          <a:xfrm>
            <a:off x="2576099" y="5178424"/>
            <a:ext cx="2565399" cy="1679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4800" dirty="0" smtClean="0">
                <a:solidFill>
                  <a:srgbClr val="516246"/>
                </a:solidFill>
              </a:rPr>
              <a:t>3</a:t>
            </a:r>
            <a:endParaRPr lang="ru-RU" sz="4800" dirty="0">
              <a:solidFill>
                <a:srgbClr val="516246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сада здоровья</a:t>
            </a:r>
            <a:endParaRPr lang="ru-RU" sz="16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76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00" y="80978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Природно-исторические парки города  Москвы</a:t>
            </a:r>
            <a:endParaRPr lang="ru-RU" sz="40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47" y="-132489"/>
            <a:ext cx="2843654" cy="1377395"/>
          </a:xfrm>
          <a:prstGeom prst="rect">
            <a:avLst/>
          </a:prstGeom>
        </p:spPr>
      </p:pic>
      <p:graphicFrame>
        <p:nvGraphicFramePr>
          <p:cNvPr id="56" name="Схема 55"/>
          <p:cNvGraphicFramePr/>
          <p:nvPr/>
        </p:nvGraphicFramePr>
        <p:xfrm>
          <a:off x="-513112" y="1268556"/>
          <a:ext cx="13238512" cy="2855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7" name="Схема 56"/>
          <p:cNvGraphicFramePr/>
          <p:nvPr/>
        </p:nvGraphicFramePr>
        <p:xfrm>
          <a:off x="-1332970" y="4240120"/>
          <a:ext cx="14883870" cy="2617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354175" y="5716791"/>
            <a:ext cx="19599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ЮАО</a:t>
            </a:r>
          </a:p>
          <a:p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1533 га</a:t>
            </a:r>
          </a:p>
          <a:p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94 видов животных </a:t>
            </a:r>
            <a:endParaRPr lang="ru-RU" sz="1200" dirty="0" smtClean="0">
              <a:solidFill>
                <a:schemeClr val="bg2">
                  <a:lumMod val="1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250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видов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растений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101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вид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в ККМ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610701" y="2893183"/>
            <a:ext cx="16651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ЮЗАО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2372 га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288 видов животных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648 видов растений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211 видов в ККМ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33070" y="2893182"/>
            <a:ext cx="19599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ВАО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334,95 га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110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видов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животных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642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вида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растений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85 видов в ККМ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55439" y="2893182"/>
            <a:ext cx="19599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ВАО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44,99 га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32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вида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животных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94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вида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растений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19 видов в ККМ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10739" y="2893182"/>
            <a:ext cx="19599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СВАО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701,89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 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га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164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вида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животных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267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видов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растений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132 вида в ККМ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00177" y="2893182"/>
            <a:ext cx="19599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СЗАО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221,47 га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96 вида животных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173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вида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растений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53 вида в ККМ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6829" y="2893182"/>
            <a:ext cx="19599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ВАО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229,16 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га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92 вида животных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187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видов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растений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59 видов в ККМ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560043" y="5716792"/>
            <a:ext cx="19599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ЮВАО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1214,38 га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132 вида животных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253 вида растений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120 видов в ККМ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95557" y="5716792"/>
            <a:ext cx="19599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СЗАО,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ЗАО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3440,49 га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195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видов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животных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581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вид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растений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128 видов в ККМ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24866" y="5720040"/>
            <a:ext cx="19599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СЗАО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659,02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га </a:t>
            </a:r>
            <a:endParaRPr lang="ru-RU" sz="1200" dirty="0" smtClean="0">
              <a:solidFill>
                <a:schemeClr val="bg2">
                  <a:lumMod val="1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94 вида животных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226 видов растений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62 вида в ККМ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630734" y="5716792"/>
            <a:ext cx="19599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ВАО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1608,1 га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77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видов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животных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327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видов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растений</a:t>
            </a:r>
          </a:p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51 вид в ККМ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94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47" y="-132489"/>
            <a:ext cx="2843654" cy="1377395"/>
          </a:xfrm>
          <a:prstGeom prst="rect">
            <a:avLst/>
          </a:prstGeom>
        </p:spPr>
      </p:pic>
      <p:sp>
        <p:nvSpPr>
          <p:cNvPr id="20" name="Объект 2"/>
          <p:cNvSpPr txBox="1"/>
          <p:nvPr/>
        </p:nvSpPr>
        <p:spPr>
          <a:xfrm>
            <a:off x="349856" y="1690687"/>
            <a:ext cx="4762471" cy="2050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i="1" dirty="0">
                <a:solidFill>
                  <a:schemeClr val="bg2">
                    <a:lumMod val="10000"/>
                  </a:schemeClr>
                </a:solidFill>
              </a:rPr>
              <a:t>Заказник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 – </a:t>
            </a:r>
            <a:r>
              <a:rPr lang="ru-RU" sz="1600" i="1" dirty="0">
                <a:solidFill>
                  <a:schemeClr val="bg2">
                    <a:lumMod val="10000"/>
                  </a:schemeClr>
                </a:solidFill>
              </a:rPr>
              <a:t>особо охраняемая природная территория, образуемая с целью охраны природных и историко-культурных комплексов, естественных ландшафтов, сохранения или восстановления природных комплексов, биологического разнообразия или отдельных видов растений и животных, поддержания рекреационного потенциала природных территорий в пределах </a:t>
            </a:r>
            <a:r>
              <a:rPr lang="ru-RU" sz="1600" i="1" dirty="0" smtClean="0">
                <a:solidFill>
                  <a:schemeClr val="bg2">
                    <a:lumMod val="10000"/>
                  </a:schemeClr>
                </a:solidFill>
              </a:rPr>
              <a:t>города Москвы.</a:t>
            </a:r>
            <a:endParaRPr lang="ru-RU" sz="1600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Заказники города Москвы</a:t>
            </a:r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4934946" y="1594590"/>
            <a:ext cx="5347286" cy="1187424"/>
            <a:chOff x="4999340" y="1863582"/>
            <a:chExt cx="5347286" cy="1187424"/>
          </a:xfrm>
        </p:grpSpPr>
        <p:sp>
          <p:nvSpPr>
            <p:cNvPr id="23" name="Объект 2"/>
            <p:cNvSpPr txBox="1"/>
            <p:nvPr/>
          </p:nvSpPr>
          <p:spPr>
            <a:xfrm>
              <a:off x="4999340" y="1863582"/>
              <a:ext cx="1307643" cy="118742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ru-RU" sz="4800" dirty="0" smtClean="0">
                  <a:solidFill>
                    <a:srgbClr val="516246"/>
                  </a:solidFill>
                </a:rPr>
                <a:t>11</a:t>
              </a:r>
              <a:r>
                <a:rPr lang="ru-RU" sz="3200" dirty="0" smtClean="0">
                  <a:solidFill>
                    <a:srgbClr val="516246"/>
                  </a:solidFill>
                </a:rPr>
                <a:t> </a:t>
              </a:r>
              <a:endParaRPr lang="ru-RU" sz="3200" dirty="0">
                <a:solidFill>
                  <a:srgbClr val="516246"/>
                </a:solidFill>
              </a:endParaRPr>
            </a:p>
            <a:p>
              <a:pPr marL="0" indent="0">
                <a:spcBef>
                  <a:spcPts val="0"/>
                </a:spcBef>
                <a:buNone/>
              </a:pPr>
              <a:r>
                <a:rPr lang="ru-RU" sz="1400" dirty="0" smtClean="0">
                  <a:solidFill>
                    <a:schemeClr val="bg2">
                      <a:lumMod val="10000"/>
                    </a:schemeClr>
                  </a:solidFill>
                  <a:cs typeface="Calibri" panose="020F0502020204030204" pitchFamily="34" charset="0"/>
                </a:rPr>
                <a:t>ландшафтных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ru-RU" sz="1400" dirty="0" smtClean="0">
                  <a:solidFill>
                    <a:schemeClr val="bg2">
                      <a:lumMod val="10000"/>
                    </a:schemeClr>
                  </a:solidFill>
                  <a:cs typeface="Calibri" panose="020F0502020204030204" pitchFamily="34" charset="0"/>
                </a:rPr>
                <a:t>заказника</a:t>
              </a:r>
              <a:endParaRPr lang="ru-RU" sz="14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24" name="Объект 2"/>
            <p:cNvSpPr txBox="1"/>
            <p:nvPr/>
          </p:nvSpPr>
          <p:spPr>
            <a:xfrm>
              <a:off x="6325106" y="1863582"/>
              <a:ext cx="1307643" cy="118742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ru-RU" sz="4800" dirty="0" smtClean="0">
                  <a:solidFill>
                    <a:srgbClr val="516246"/>
                  </a:solidFill>
                </a:rPr>
                <a:t>5</a:t>
              </a:r>
              <a:r>
                <a:rPr lang="ru-RU" sz="3200" dirty="0" smtClean="0">
                  <a:solidFill>
                    <a:srgbClr val="516246"/>
                  </a:solidFill>
                </a:rPr>
                <a:t> </a:t>
              </a:r>
              <a:endParaRPr lang="ru-RU" sz="3200" dirty="0">
                <a:solidFill>
                  <a:srgbClr val="516246"/>
                </a:solidFill>
              </a:endParaRPr>
            </a:p>
            <a:p>
              <a:pPr marL="0" indent="0">
                <a:spcBef>
                  <a:spcPts val="0"/>
                </a:spcBef>
                <a:buNone/>
              </a:pPr>
              <a:r>
                <a:rPr lang="ru-RU" sz="1400" dirty="0" smtClean="0">
                  <a:solidFill>
                    <a:schemeClr val="bg2">
                      <a:lumMod val="10000"/>
                    </a:schemeClr>
                  </a:solidFill>
                  <a:cs typeface="Calibri" panose="020F0502020204030204" pitchFamily="34" charset="0"/>
                </a:rPr>
                <a:t>природных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ru-RU" sz="1400" dirty="0" smtClean="0">
                  <a:solidFill>
                    <a:schemeClr val="bg2">
                      <a:lumMod val="10000"/>
                    </a:schemeClr>
                  </a:solidFill>
                  <a:cs typeface="Calibri" panose="020F0502020204030204" pitchFamily="34" charset="0"/>
                </a:rPr>
                <a:t>заказника</a:t>
              </a:r>
              <a:endParaRPr lang="ru-RU" sz="14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25" name="Объект 2"/>
            <p:cNvSpPr txBox="1"/>
            <p:nvPr/>
          </p:nvSpPr>
          <p:spPr>
            <a:xfrm>
              <a:off x="9038983" y="1863582"/>
              <a:ext cx="1307643" cy="118742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ru-RU" sz="4800" dirty="0" smtClean="0">
                  <a:solidFill>
                    <a:srgbClr val="516246"/>
                  </a:solidFill>
                </a:rPr>
                <a:t>2</a:t>
              </a:r>
              <a:r>
                <a:rPr lang="ru-RU" sz="3200" dirty="0" smtClean="0">
                  <a:solidFill>
                    <a:srgbClr val="516246"/>
                  </a:solidFill>
                </a:rPr>
                <a:t> </a:t>
              </a:r>
              <a:endParaRPr lang="ru-RU" sz="3200" dirty="0">
                <a:solidFill>
                  <a:srgbClr val="516246"/>
                </a:solidFill>
              </a:endParaRPr>
            </a:p>
            <a:p>
              <a:pPr marL="0" indent="0">
                <a:spcBef>
                  <a:spcPts val="0"/>
                </a:spcBef>
                <a:buNone/>
              </a:pPr>
              <a:r>
                <a:rPr lang="ru-RU" sz="1400" dirty="0" smtClean="0">
                  <a:solidFill>
                    <a:schemeClr val="bg2">
                      <a:lumMod val="10000"/>
                    </a:schemeClr>
                  </a:solidFill>
                  <a:cs typeface="Calibri" panose="020F0502020204030204" pitchFamily="34" charset="0"/>
                </a:rPr>
                <a:t>комплексных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ru-RU" sz="1400" dirty="0" smtClean="0">
                  <a:solidFill>
                    <a:schemeClr val="bg2">
                      <a:lumMod val="10000"/>
                    </a:schemeClr>
                  </a:solidFill>
                  <a:cs typeface="Calibri" panose="020F0502020204030204" pitchFamily="34" charset="0"/>
                </a:rPr>
                <a:t>заказника</a:t>
              </a:r>
              <a:endParaRPr lang="ru-RU" sz="14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26" name="Объект 2"/>
            <p:cNvSpPr txBox="1"/>
            <p:nvPr/>
          </p:nvSpPr>
          <p:spPr>
            <a:xfrm>
              <a:off x="7650872" y="1863582"/>
              <a:ext cx="1369988" cy="118742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ru-RU" sz="5200" dirty="0" smtClean="0">
                  <a:solidFill>
                    <a:srgbClr val="516246"/>
                  </a:solidFill>
                </a:rPr>
                <a:t>2</a:t>
              </a:r>
              <a:r>
                <a:rPr lang="ru-RU" sz="3200" dirty="0" smtClean="0">
                  <a:solidFill>
                    <a:srgbClr val="516246"/>
                  </a:solidFill>
                </a:rPr>
                <a:t> </a:t>
              </a:r>
              <a:endParaRPr lang="ru-RU" sz="3200" dirty="0">
                <a:solidFill>
                  <a:srgbClr val="516246"/>
                </a:solidFill>
              </a:endParaRPr>
            </a:p>
            <a:p>
              <a:pPr marL="0" indent="0">
                <a:spcBef>
                  <a:spcPts val="0"/>
                </a:spcBef>
                <a:buNone/>
              </a:pPr>
              <a:r>
                <a:rPr lang="ru-RU" sz="1400" dirty="0" smtClean="0">
                  <a:solidFill>
                    <a:schemeClr val="bg2">
                      <a:lumMod val="10000"/>
                    </a:schemeClr>
                  </a:solidFill>
                  <a:cs typeface="Calibri" panose="020F0502020204030204" pitchFamily="34" charset="0"/>
                </a:rPr>
                <a:t>фаунистических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ru-RU" sz="1400" dirty="0" smtClean="0">
                  <a:solidFill>
                    <a:schemeClr val="bg2">
                      <a:lumMod val="10000"/>
                    </a:schemeClr>
                  </a:solidFill>
                  <a:cs typeface="Calibri" panose="020F0502020204030204" pitchFamily="34" charset="0"/>
                </a:rPr>
                <a:t>заказника</a:t>
              </a:r>
              <a:endParaRPr lang="ru-RU" sz="14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54" y="3833396"/>
            <a:ext cx="1926021" cy="1980000"/>
          </a:xfrm>
          <a:prstGeom prst="rect">
            <a:avLst/>
          </a:prstGeom>
        </p:spPr>
      </p:pic>
      <p:sp>
        <p:nvSpPr>
          <p:cNvPr id="27" name="Объект 2"/>
          <p:cNvSpPr txBox="1"/>
          <p:nvPr/>
        </p:nvSpPr>
        <p:spPr>
          <a:xfrm>
            <a:off x="6164224" y="2904140"/>
            <a:ext cx="3464186" cy="843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4800" dirty="0" smtClean="0">
                <a:solidFill>
                  <a:srgbClr val="516246"/>
                </a:solidFill>
              </a:rPr>
              <a:t>3582,46 </a:t>
            </a:r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га</a:t>
            </a:r>
            <a:endParaRPr lang="ru-RU" sz="3200" dirty="0">
              <a:solidFill>
                <a:schemeClr val="bg2">
                  <a:lumMod val="1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9856" y="5854856"/>
            <a:ext cx="217681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Alegreya Sans"/>
              </a:rPr>
              <a:t>Ландшафтный </a:t>
            </a:r>
            <a:r>
              <a:rPr lang="ru-RU" sz="1400" dirty="0" smtClean="0">
                <a:solidFill>
                  <a:srgbClr val="000000"/>
                </a:solidFill>
                <a:latin typeface="Alegreya Sans"/>
              </a:rPr>
              <a:t>заказник</a:t>
            </a:r>
          </a:p>
          <a:p>
            <a:r>
              <a:rPr lang="ru-RU" sz="1400" dirty="0" smtClean="0">
                <a:solidFill>
                  <a:srgbClr val="000000"/>
                </a:solidFill>
                <a:latin typeface="Alegreya Sans"/>
              </a:rPr>
              <a:t>«</a:t>
            </a:r>
            <a:r>
              <a:rPr lang="ru-RU" sz="1400" dirty="0" err="1">
                <a:solidFill>
                  <a:srgbClr val="000000"/>
                </a:solidFill>
                <a:latin typeface="Alegreya Sans"/>
              </a:rPr>
              <a:t>Тропаревский</a:t>
            </a:r>
            <a:r>
              <a:rPr lang="ru-RU" sz="1400" dirty="0">
                <a:solidFill>
                  <a:srgbClr val="000000"/>
                </a:solidFill>
                <a:latin typeface="Alegreya Sans"/>
              </a:rPr>
              <a:t>» </a:t>
            </a:r>
            <a:endParaRPr lang="ru-RU" sz="1400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49856" y="5854856"/>
            <a:ext cx="0" cy="52322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downloader.disk.yandex.ru/preview/c34d6467491bbdbe31005c6325dada57dffd290ec1625e5d0adebac7da39f21d/5fd0b121/1qjPE28bMQso8dyihkgDNxl6aAt4l6mRTc-cAkFHwVTS73hgSMfkKFlnbKOtjqBZLxBWXsDmqL6-C-E0eusEtg%3D%3D?uid=0&amp;filename=842A3683.jpg&amp;disposition=inline&amp;hash=&amp;limit=0&amp;content_type=image%2Fjpeg&amp;owner_uid=0&amp;tknv=v2&amp;size=1543x79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r="11775"/>
          <a:stretch>
            <a:fillRect/>
          </a:stretch>
        </p:blipFill>
        <p:spPr bwMode="auto">
          <a:xfrm>
            <a:off x="3123022" y="3851396"/>
            <a:ext cx="1983346" cy="19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3129695" y="5854856"/>
            <a:ext cx="1965218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ase"/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legreya Sans"/>
              </a:rPr>
              <a:t>Природный заказник </a:t>
            </a:r>
            <a:endParaRPr lang="ru-RU" sz="1400" dirty="0" smtClean="0">
              <a:solidFill>
                <a:schemeClr val="bg2">
                  <a:lumMod val="10000"/>
                </a:schemeClr>
              </a:solidFill>
              <a:latin typeface="Alegreya Sans"/>
            </a:endParaRPr>
          </a:p>
          <a:p>
            <a:pPr lvl="0" fontAlgn="base"/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Alegreya Sans"/>
              </a:rPr>
              <a:t>«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legreya Sans"/>
              </a:rPr>
              <a:t>Воробьевы горы» 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3150477" y="5865587"/>
            <a:ext cx="0" cy="52322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r="31868"/>
          <a:stretch>
            <a:fillRect/>
          </a:stretch>
        </p:blipFill>
        <p:spPr>
          <a:xfrm>
            <a:off x="6046789" y="3851396"/>
            <a:ext cx="1986707" cy="1944000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6061777" y="5860310"/>
            <a:ext cx="239519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legreya Sans"/>
                <a:ea typeface="Calibri" panose="020F0502020204030204" pitchFamily="34" charset="0"/>
                <a:cs typeface="Times New Roman" panose="02020603050405020304" pitchFamily="18" charset="0"/>
              </a:rPr>
              <a:t>Фаунистический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Alegreya Sans"/>
                <a:ea typeface="Calibri" panose="020F0502020204030204" pitchFamily="34" charset="0"/>
                <a:cs typeface="Times New Roman" panose="02020603050405020304" pitchFamily="18" charset="0"/>
              </a:rPr>
              <a:t>заказник «Долгие пруды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legreya Sans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chemeClr val="bg2">
                  <a:lumMod val="10000"/>
                </a:schemeClr>
              </a:solidFill>
              <a:effectLst/>
              <a:latin typeface="Alegreya San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6066858" y="5875978"/>
            <a:ext cx="0" cy="52322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s://downloader.disk.yandex.ru/preview/c0e803de71daf2f085ac7bcfdef4cc507296d22a0aade835798c12869ace42ff/5fd0b832/LFJ02ratSXwCBuUkctJ_wEYUXRfF1GrXBk9hYuoi377iVk-NSmsNoPtKLJxx0kjzYBX_axLx1edHh65DEl4LIA%3D%3D?uid=0&amp;filename=IMG_8808.jpg&amp;disposition=inline&amp;hash=&amp;limit=0&amp;content_type=image%2Fjpeg&amp;owner_uid=0&amp;tknv=v2&amp;size=1543x79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r="24032"/>
          <a:stretch>
            <a:fillRect/>
          </a:stretch>
        </p:blipFill>
        <p:spPr bwMode="auto">
          <a:xfrm>
            <a:off x="8868729" y="3869396"/>
            <a:ext cx="1983347" cy="19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8918036" y="5875978"/>
            <a:ext cx="0" cy="52322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8907645" y="5854856"/>
            <a:ext cx="2134687" cy="5366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legreya Sans"/>
                <a:ea typeface="Calibri" panose="020F0502020204030204" pitchFamily="34" charset="0"/>
                <a:cs typeface="Times New Roman" panose="02020603050405020304" pitchFamily="18" charset="0"/>
              </a:rPr>
              <a:t>Комплексный заказник </a:t>
            </a:r>
            <a:endParaRPr lang="ru-RU" sz="1400" dirty="0" smtClean="0">
              <a:solidFill>
                <a:schemeClr val="bg2">
                  <a:lumMod val="10000"/>
                </a:schemeClr>
              </a:solidFill>
              <a:latin typeface="Alegreya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Alegreya Sans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legreya Sans"/>
                <a:ea typeface="Calibri" panose="020F0502020204030204" pitchFamily="34" charset="0"/>
                <a:cs typeface="Times New Roman" panose="02020603050405020304" pitchFamily="18" charset="0"/>
              </a:rPr>
              <a:t>Зеленоградский»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legreya San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bg2">
                  <a:lumMod val="10000"/>
                </a:schemeClr>
              </a:solidFill>
              <a:effectLst/>
              <a:latin typeface="Alegreya San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33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0295" y="379095"/>
            <a:ext cx="7492365" cy="687705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Эколого-просветительские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центры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90498" y="3185768"/>
            <a:ext cx="9545516" cy="3032206"/>
          </a:xfrm>
        </p:spPr>
        <p:txBody>
          <a:bodyPr>
            <a:normAutofit fontScale="77500" lnSpcReduction="20000"/>
          </a:bodyPr>
          <a:lstStyle/>
          <a:p>
            <a:pPr marL="457200" indent="-457200" algn="l">
              <a:buAutoNum type="arabicPeriod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ЭПЦ «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Битцевский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лес»</a:t>
            </a:r>
          </a:p>
          <a:p>
            <a:pPr marL="457200" indent="-457200" algn="l">
              <a:buAutoNum type="arabicPeriod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ЭПЦ «Скворечник»</a:t>
            </a:r>
          </a:p>
          <a:p>
            <a:pPr marL="457200" indent="-457200" algn="l">
              <a:buAutoNum type="arabicPeriod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ЭПЦ «Воробьевы горы»</a:t>
            </a:r>
          </a:p>
          <a:p>
            <a:pPr marL="457200" indent="-457200" algn="l">
              <a:buAutoNum type="arabicPeriod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ЭПЦ «Эко-школа в Кусково»</a:t>
            </a:r>
          </a:p>
          <a:p>
            <a:pPr marL="457200" indent="-457200" algn="l">
              <a:buAutoNum type="arabicPeriod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ЭПЦ «Конный двор»</a:t>
            </a:r>
          </a:p>
          <a:p>
            <a:pPr marL="457200" indent="-457200" algn="l">
              <a:buAutoNum type="arabicPeriod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ЭПЦ «Царская пасека»</a:t>
            </a:r>
          </a:p>
          <a:p>
            <a:pPr marL="457200" indent="-457200" algn="l">
              <a:buAutoNum type="arabicPeriod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ЭПЦ «Пчеловодство»</a:t>
            </a:r>
          </a:p>
          <a:p>
            <a:pPr marL="457200" indent="-457200" algn="l">
              <a:buAutoNum type="arabicPeriod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ЭПЦ «Московский эколог»</a:t>
            </a:r>
          </a:p>
          <a:p>
            <a:pPr marL="457200" indent="-457200" algn="l">
              <a:buAutoNum type="arabicPeriod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ЭПЦ «Лесная сказка»</a:t>
            </a:r>
          </a:p>
          <a:p>
            <a:pPr marL="457200" indent="-457200" algn="l">
              <a:buAutoNum type="arabicPeriod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ЭПЦ «Цветоводство»</a:t>
            </a:r>
          </a:p>
          <a:p>
            <a:pPr marL="457200" indent="-457200">
              <a:buAutoNum type="arabicPeriod"/>
            </a:pPr>
            <a:endParaRPr lang="ru-RU" dirty="0" smtClean="0"/>
          </a:p>
          <a:p>
            <a:pPr marL="457200" indent="-457200">
              <a:buAutoNum type="arabicPeriod"/>
            </a:pPr>
            <a:endParaRPr lang="ru-RU" dirty="0" smtClean="0"/>
          </a:p>
          <a:p>
            <a:pPr marL="457200" indent="-457200">
              <a:buAutoNum type="arabicPeriod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566" y="-126203"/>
            <a:ext cx="2741653" cy="1327988"/>
          </a:xfrm>
          <a:prstGeom prst="rect">
            <a:avLst/>
          </a:prstGeom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4836591" y="3692423"/>
            <a:ext cx="4579011" cy="14773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 состоянию на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30.04.2023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b="1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Э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коцентрах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проведено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ea typeface="Calibri" panose="020F0502020204030204" pitchFamily="34" charset="0"/>
              </a:rPr>
              <a:t>5 232 мероприятия </a:t>
            </a:r>
            <a:r>
              <a:rPr lang="ru-RU" dirty="0">
                <a:ea typeface="Calibri" panose="020F0502020204030204" pitchFamily="34" charset="0"/>
              </a:rPr>
              <a:t>с количеством участников </a:t>
            </a:r>
            <a:r>
              <a:rPr lang="ru-RU" dirty="0" smtClean="0">
                <a:ea typeface="Calibri" panose="020F0502020204030204" pitchFamily="34" charset="0"/>
              </a:rPr>
              <a:t>154 321 чел.</a:t>
            </a:r>
            <a:endParaRPr lang="ru-RU" dirty="0"/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30849" y="1339109"/>
            <a:ext cx="792577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Цель:</a:t>
            </a:r>
            <a:r>
              <a:rPr lang="ru-RU" sz="1600" dirty="0" smtClean="0"/>
              <a:t> </a:t>
            </a:r>
            <a:r>
              <a:rPr lang="ru-RU" sz="1600" dirty="0"/>
              <a:t>формирование экологически ответственного мировоззрения, воспитание бережного отношения к природе в соответствии  с  принципами рационального природопользования и устойчивого развития у населения, </a:t>
            </a:r>
            <a:r>
              <a:rPr lang="ru-RU" sz="1600" dirty="0" smtClean="0"/>
              <a:t>посредством </a:t>
            </a:r>
            <a:r>
              <a:rPr lang="ru-RU" sz="1600" dirty="0"/>
              <a:t>ведения эколого-просветительской деятельности,  пропаганды экологической культуры</a:t>
            </a:r>
            <a:r>
              <a:rPr lang="ru-RU" sz="1600" dirty="0" smtClean="0"/>
              <a:t>.</a:t>
            </a:r>
          </a:p>
          <a:p>
            <a:endParaRPr lang="ru-RU" sz="1600" dirty="0"/>
          </a:p>
          <a:p>
            <a:r>
              <a:rPr lang="ru-RU" sz="1600" dirty="0" smtClean="0"/>
              <a:t>В настоящее время функционируют 10 эколого-просветительских центров:</a:t>
            </a:r>
            <a:endParaRPr lang="ru-RU" sz="1600" dirty="0"/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846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840" y="492125"/>
            <a:ext cx="9702165" cy="1224915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54A021">
                    <a:lumMod val="75000"/>
                  </a:srgbClr>
                </a:solidFill>
              </a:rPr>
              <a:t>Сотрудничество со школами - создание  эколого-образовательной среды города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7547" y="-236630"/>
            <a:ext cx="3011685" cy="145707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05" y="1717675"/>
            <a:ext cx="11178540" cy="4663440"/>
          </a:xfrm>
        </p:spPr>
        <p:txBody>
          <a:bodyPr>
            <a:noAutofit/>
          </a:bodyPr>
          <a:lstStyle/>
          <a:p>
            <a:pPr eaLnBrk="1" hangingPunct="1">
              <a:lnSpc>
                <a:spcPct val="110000"/>
              </a:lnSpc>
              <a:buNone/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научно-педагогическая деятельность (проведение занятий по экологии (биологии, географии) на ООПТ; тренинги по развитию одарённости школьников в сфере экологии; профориентационная деятельность («Экология в  профессиях будущего»);  </a:t>
            </a:r>
            <a:endParaRPr lang="ru-RU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buNone/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проектная деятельность (научное консультирование, информационная и методическая поддержка экологических проектов школьников);</a:t>
            </a:r>
            <a:endParaRPr lang="ru-RU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buNone/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участие в экологических олимпиадах и конкурсах (в качестве членов методкомиссии, жюри, экспертов, консультантов);</a:t>
            </a:r>
            <a:endParaRPr lang="ru-RU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buNone/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информационная и методическая поддержка педагогических работников по различным направлениям экологии, охраны природы, природопользованию (сохранение биоразнообразия, проблемы изменения климата, ЦУР и т.д.);</a:t>
            </a:r>
          </a:p>
          <a:p>
            <a:pPr eaLnBrk="1" hangingPunct="1">
              <a:lnSpc>
                <a:spcPct val="110000"/>
              </a:lnSpc>
              <a:buNone/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</a:t>
            </a: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развитие экотуризма в условиях городской среды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(акцент на темы «здоровье среды» и «экосистемные услуги»).</a:t>
            </a:r>
            <a:endParaRPr lang="ru-RU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buNone/>
            </a:pP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buNone/>
            </a:pPr>
            <a:endParaRPr lang="ru-RU" alt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821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275" y="183611"/>
            <a:ext cx="10159155" cy="754800"/>
          </a:xfrm>
        </p:spPr>
        <p:txBody>
          <a:bodyPr>
            <a:normAutofit/>
          </a:bodyPr>
          <a:lstStyle/>
          <a:p>
            <a:r>
              <a:rPr lang="ru-RU" sz="4000" dirty="0" err="1" smtClean="0"/>
              <a:t>Экосистемные</a:t>
            </a:r>
            <a:r>
              <a:rPr lang="ru-RU" sz="4000" dirty="0" smtClean="0"/>
              <a:t> услуги в мегаполисе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558" y="1109805"/>
            <a:ext cx="7849119" cy="5167903"/>
          </a:xfrm>
        </p:spPr>
        <p:txBody>
          <a:bodyPr>
            <a:normAutofit fontScale="92500"/>
          </a:bodyPr>
          <a:lstStyle/>
          <a:p>
            <a:r>
              <a:rPr lang="ru-RU" dirty="0"/>
              <a:t>задержание пыли кронами деревьев</a:t>
            </a:r>
            <a:r>
              <a:rPr lang="ru-RU" dirty="0" smtClean="0"/>
              <a:t>,</a:t>
            </a:r>
          </a:p>
          <a:p>
            <a:r>
              <a:rPr lang="ru-RU" dirty="0" smtClean="0"/>
              <a:t> регулирование температуры </a:t>
            </a:r>
            <a:r>
              <a:rPr lang="ru-RU" dirty="0"/>
              <a:t>и влажности воздуха приземных слоев атмосферы, </a:t>
            </a:r>
            <a:endParaRPr lang="ru-RU" dirty="0" smtClean="0"/>
          </a:p>
          <a:p>
            <a:r>
              <a:rPr lang="ru-RU" dirty="0" smtClean="0"/>
              <a:t>снижение </a:t>
            </a:r>
            <a:r>
              <a:rPr lang="ru-RU" dirty="0"/>
              <a:t>шумовых и ветровых нагрузок, </a:t>
            </a:r>
            <a:endParaRPr lang="ru-RU" dirty="0" smtClean="0"/>
          </a:p>
          <a:p>
            <a:r>
              <a:rPr lang="ru-RU" dirty="0" smtClean="0"/>
              <a:t>поглощение </a:t>
            </a:r>
            <a:r>
              <a:rPr lang="ru-RU" dirty="0"/>
              <a:t>углекислого газа </a:t>
            </a:r>
            <a:r>
              <a:rPr lang="ru-RU" dirty="0" smtClean="0"/>
              <a:t>и вредных </a:t>
            </a:r>
            <a:r>
              <a:rPr lang="ru-RU" dirty="0"/>
              <a:t>для человека соединений серы, азоты и т.д., </a:t>
            </a:r>
            <a:endParaRPr lang="ru-RU" dirty="0" smtClean="0"/>
          </a:p>
          <a:p>
            <a:r>
              <a:rPr lang="ru-RU" dirty="0" smtClean="0"/>
              <a:t>выделение кислорода </a:t>
            </a:r>
            <a:r>
              <a:rPr lang="ru-RU" dirty="0"/>
              <a:t>в процессе фотосинтеза, </a:t>
            </a:r>
            <a:endParaRPr lang="ru-RU" dirty="0" smtClean="0"/>
          </a:p>
          <a:p>
            <a:r>
              <a:rPr lang="ru-RU" dirty="0" smtClean="0"/>
              <a:t>поддержание </a:t>
            </a:r>
            <a:r>
              <a:rPr lang="ru-RU" dirty="0"/>
              <a:t>круговорота воды </a:t>
            </a:r>
            <a:r>
              <a:rPr lang="ru-RU" dirty="0" smtClean="0"/>
              <a:t>через транспирацию </a:t>
            </a:r>
            <a:r>
              <a:rPr lang="ru-RU" dirty="0"/>
              <a:t>и потоков энергии (и тем самым регулирование </a:t>
            </a:r>
            <a:r>
              <a:rPr lang="ru-RU" dirty="0" smtClean="0"/>
              <a:t>составляющих </a:t>
            </a:r>
            <a:r>
              <a:rPr lang="ru-RU" dirty="0"/>
              <a:t>теплового баланса), </a:t>
            </a:r>
            <a:endParaRPr lang="ru-RU" dirty="0" smtClean="0"/>
          </a:p>
          <a:p>
            <a:r>
              <a:rPr lang="ru-RU" dirty="0" smtClean="0"/>
              <a:t>формирование </a:t>
            </a:r>
            <a:r>
              <a:rPr lang="ru-RU" dirty="0"/>
              <a:t>природной среды (</a:t>
            </a:r>
            <a:r>
              <a:rPr lang="ru-RU" dirty="0" smtClean="0"/>
              <a:t>места обитания</a:t>
            </a:r>
            <a:r>
              <a:rPr lang="ru-RU" dirty="0"/>
              <a:t>, кормовая база и пр.) для животных, </a:t>
            </a:r>
            <a:endParaRPr lang="ru-RU" dirty="0" smtClean="0"/>
          </a:p>
          <a:p>
            <a:r>
              <a:rPr lang="ru-RU" dirty="0" smtClean="0"/>
              <a:t>создание благоприятной </a:t>
            </a:r>
            <a:r>
              <a:rPr lang="ru-RU" dirty="0"/>
              <a:t>ландшафтно-визуальной среды для людей, </a:t>
            </a:r>
            <a:endParaRPr lang="ru-RU" dirty="0" smtClean="0"/>
          </a:p>
          <a:p>
            <a:r>
              <a:rPr lang="ru-RU" dirty="0" smtClean="0"/>
              <a:t>выделение фитонцидов и </a:t>
            </a:r>
            <a:r>
              <a:rPr lang="ru-RU" dirty="0"/>
              <a:t>ионизация воздуха, что особенно важно для здоровья горожан, </a:t>
            </a:r>
            <a:endParaRPr lang="ru-RU" dirty="0" smtClean="0"/>
          </a:p>
          <a:p>
            <a:r>
              <a:rPr lang="ru-RU" dirty="0" smtClean="0"/>
              <a:t>обеспечение </a:t>
            </a:r>
            <a:r>
              <a:rPr lang="ru-RU" dirty="0"/>
              <a:t>в целом рекреационных потребностей</a:t>
            </a:r>
            <a:endParaRPr lang="ru-RU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Объект 2"/>
          <p:cNvSpPr txBox="1"/>
          <p:nvPr/>
        </p:nvSpPr>
        <p:spPr>
          <a:xfrm>
            <a:off x="4609420" y="2390871"/>
            <a:ext cx="2655064" cy="1679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400" dirty="0">
              <a:solidFill>
                <a:schemeClr val="bg2">
                  <a:lumMod val="1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6" name="Объект 2"/>
          <p:cNvSpPr txBox="1"/>
          <p:nvPr/>
        </p:nvSpPr>
        <p:spPr>
          <a:xfrm>
            <a:off x="321275" y="3696759"/>
            <a:ext cx="2478997" cy="1629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400" dirty="0">
              <a:solidFill>
                <a:schemeClr val="bg2">
                  <a:lumMod val="1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7" name="Объект 2"/>
          <p:cNvSpPr txBox="1"/>
          <p:nvPr/>
        </p:nvSpPr>
        <p:spPr>
          <a:xfrm>
            <a:off x="292558" y="2320781"/>
            <a:ext cx="5774134" cy="1623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400" dirty="0">
              <a:solidFill>
                <a:schemeClr val="bg2">
                  <a:lumMod val="1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8" name="Объект 2"/>
          <p:cNvSpPr txBox="1"/>
          <p:nvPr/>
        </p:nvSpPr>
        <p:spPr>
          <a:xfrm>
            <a:off x="315446" y="5087407"/>
            <a:ext cx="3082323" cy="1679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Объект 2"/>
          <p:cNvSpPr txBox="1"/>
          <p:nvPr/>
        </p:nvSpPr>
        <p:spPr>
          <a:xfrm>
            <a:off x="4664674" y="5178424"/>
            <a:ext cx="2565399" cy="1679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47" y="-132489"/>
            <a:ext cx="2843654" cy="13773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1" b="1703"/>
          <a:stretch>
            <a:fillRect/>
          </a:stretch>
        </p:blipFill>
        <p:spPr>
          <a:xfrm>
            <a:off x="6351373" y="355005"/>
            <a:ext cx="5844749" cy="6502997"/>
          </a:xfrm>
          <a:prstGeom prst="rect">
            <a:avLst/>
          </a:prstGeom>
        </p:spPr>
      </p:pic>
      <p:sp>
        <p:nvSpPr>
          <p:cNvPr id="13" name="Объект 2"/>
          <p:cNvSpPr txBox="1"/>
          <p:nvPr/>
        </p:nvSpPr>
        <p:spPr>
          <a:xfrm>
            <a:off x="4640517" y="3693990"/>
            <a:ext cx="2565399" cy="1679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Объект 2"/>
          <p:cNvSpPr txBox="1"/>
          <p:nvPr/>
        </p:nvSpPr>
        <p:spPr>
          <a:xfrm>
            <a:off x="2503411" y="3686367"/>
            <a:ext cx="2565399" cy="1679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Объект 2"/>
          <p:cNvSpPr txBox="1"/>
          <p:nvPr/>
        </p:nvSpPr>
        <p:spPr>
          <a:xfrm>
            <a:off x="2576099" y="5178424"/>
            <a:ext cx="2565399" cy="1679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6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3343"/>
            <a:ext cx="8496677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Эколого-просветительский 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центр «Воробьевы горы»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08" y="1498906"/>
            <a:ext cx="5571874" cy="390819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660674" y="5449786"/>
            <a:ext cx="3267961" cy="10669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Адрес: </a:t>
            </a:r>
          </a:p>
          <a:p>
            <a:pPr>
              <a:spcAft>
                <a:spcPts val="800"/>
              </a:spcAft>
            </a:pPr>
            <a:r>
              <a:rPr lang="ru-RU" sz="16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Андреевская наб., д. 1</a:t>
            </a:r>
          </a:p>
          <a:p>
            <a:r>
              <a:rPr lang="ru-RU" sz="1600" b="1" dirty="0" smtClean="0">
                <a:effectLst/>
                <a:ea typeface="Calibri" panose="020F0502020204030204" pitchFamily="34" charset="0"/>
              </a:rPr>
              <a:t>+ 7 (495) 225-65-82</a:t>
            </a:r>
            <a:endParaRPr lang="ru-RU" sz="1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1" y="1498906"/>
            <a:ext cx="5913408" cy="3942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3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>
            <a:normAutofit fontScale="90000"/>
          </a:bodyPr>
          <a:lstStyle/>
          <a:p>
            <a:pPr>
              <a:buNone/>
            </a:pPr>
            <a:r>
              <a:rPr lang="ru-RU" altLang="ru-RU" sz="3600" b="1" dirty="0">
                <a:solidFill>
                  <a:srgbClr val="2A5A0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altLang="ru-RU" sz="3600" b="1" dirty="0">
                <a:solidFill>
                  <a:srgbClr val="2A5A0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altLang="ru-RU" sz="3600" b="1" dirty="0">
                <a:solidFill>
                  <a:srgbClr val="2A5A0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Эколого-просветительский центр «Воробьёвы горы»</a:t>
            </a:r>
            <a:br>
              <a:rPr lang="ru-RU" altLang="ru-RU" sz="3600" b="1" dirty="0">
                <a:solidFill>
                  <a:srgbClr val="2A5A0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sz="3600" dirty="0"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  <p:sp>
        <p:nvSpPr>
          <p:cNvPr id="3075" name="Текст 4"/>
          <p:cNvSpPr>
            <a:spLocks noGrp="1"/>
          </p:cNvSpPr>
          <p:nvPr>
            <p:ph type="body" idx="1"/>
          </p:nvPr>
        </p:nvSpPr>
        <p:spPr>
          <a:xfrm>
            <a:off x="676910" y="1805940"/>
            <a:ext cx="4628515" cy="1240790"/>
          </a:xfrm>
        </p:spPr>
        <p:txBody>
          <a:bodyPr vert="horz" wrap="square" lIns="91440" tIns="45720" rIns="91440" bIns="45720" anchor="b" anchorCtr="0"/>
          <a:lstStyle/>
          <a:p>
            <a:endParaRPr sz="1800" dirty="0">
              <a:latin typeface="+mn-lt"/>
              <a:ea typeface="+mn-ea"/>
              <a:cs typeface="+mn-cs"/>
            </a:endParaRPr>
          </a:p>
          <a:p>
            <a:endParaRPr sz="1800" dirty="0">
              <a:latin typeface="+mn-lt"/>
              <a:ea typeface="+mn-ea"/>
              <a:cs typeface="+mn-cs"/>
            </a:endParaRPr>
          </a:p>
          <a:p>
            <a:endParaRPr sz="1800" dirty="0">
              <a:latin typeface="+mn-lt"/>
              <a:ea typeface="+mn-ea"/>
              <a:cs typeface="+mn-cs"/>
            </a:endParaRPr>
          </a:p>
          <a:p>
            <a:r>
              <a:rPr sz="2000" b="1" dirty="0">
                <a:latin typeface="+mn-lt"/>
                <a:ea typeface="+mn-ea"/>
                <a:cs typeface="+mn-cs"/>
              </a:rPr>
              <a:t>Первый в Москве и России эколого-просветительский центр урбанистической направленности</a:t>
            </a:r>
          </a:p>
        </p:txBody>
      </p:sp>
      <p:pic>
        <p:nvPicPr>
          <p:cNvPr id="3076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47750" y="3201988"/>
            <a:ext cx="4040188" cy="3244850"/>
          </a:xfrm>
        </p:spPr>
      </p:pic>
      <p:sp>
        <p:nvSpPr>
          <p:cNvPr id="3077" name="Текст 6"/>
          <p:cNvSpPr>
            <a:spLocks noGrp="1"/>
          </p:cNvSpPr>
          <p:nvPr>
            <p:ph type="body" sz="quarter" idx="3"/>
          </p:nvPr>
        </p:nvSpPr>
        <p:spPr>
          <a:xfrm>
            <a:off x="5814060" y="1805940"/>
            <a:ext cx="4286250" cy="802005"/>
          </a:xfrm>
        </p:spPr>
        <p:txBody>
          <a:bodyPr vert="horz" wrap="square" lIns="91440" tIns="45720" rIns="91440" bIns="45720" anchor="b" anchorCtr="0"/>
          <a:lstStyle/>
          <a:p>
            <a:pPr>
              <a:buClrTx/>
              <a:buSzTx/>
              <a:buFontTx/>
            </a:pPr>
            <a:endParaRPr sz="21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buClrTx/>
              <a:buSzTx/>
              <a:buFontTx/>
            </a:pPr>
            <a:endParaRPr sz="21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buClrTx/>
              <a:buSzTx/>
              <a:buFontTx/>
            </a:pPr>
            <a:endParaRPr sz="21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buClrTx/>
              <a:buSzTx/>
              <a:buFontTx/>
            </a:pPr>
            <a:endParaRPr sz="21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buClrTx/>
              <a:buSzTx/>
              <a:buFontTx/>
            </a:pPr>
            <a:r>
              <a:rPr sz="2100" b="1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Тематические направления:</a:t>
            </a:r>
            <a:endParaRPr sz="2100" dirty="0">
              <a:solidFill>
                <a:schemeClr val="accent4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buClrTx/>
              <a:buSzTx/>
              <a:buFontTx/>
            </a:pPr>
            <a:endParaRPr sz="2100" dirty="0">
              <a:solidFill>
                <a:schemeClr val="accent4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78" name="Объект 7"/>
          <p:cNvSpPr>
            <a:spLocks noGrp="1"/>
          </p:cNvSpPr>
          <p:nvPr>
            <p:ph sz="quarter" idx="4"/>
          </p:nvPr>
        </p:nvSpPr>
        <p:spPr>
          <a:xfrm>
            <a:off x="5012055" y="2445385"/>
            <a:ext cx="4946650" cy="3596005"/>
          </a:xfrm>
        </p:spPr>
        <p:txBody>
          <a:bodyPr vert="horz" wrap="square" lIns="91440" tIns="45720" rIns="91440" bIns="45720" anchor="t" anchorCtr="0"/>
          <a:lstStyle/>
          <a:p>
            <a:pPr>
              <a:buClrTx/>
              <a:buSzTx/>
              <a:buFontTx/>
            </a:pPr>
            <a:r>
              <a:rPr sz="22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Учимся жить экологично в городе</a:t>
            </a:r>
          </a:p>
          <a:p>
            <a:pPr>
              <a:buClrTx/>
              <a:buSzTx/>
              <a:buFontTx/>
            </a:pPr>
            <a:r>
              <a:rPr sz="22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Природно-культурное наследие столицы</a:t>
            </a:r>
          </a:p>
          <a:p>
            <a:pPr>
              <a:buClrTx/>
              <a:buSzTx/>
              <a:buFontTx/>
            </a:pPr>
            <a:r>
              <a:rPr sz="22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Экология как наука и приоритет современного развития</a:t>
            </a:r>
          </a:p>
          <a:p>
            <a:pPr>
              <a:buClrTx/>
              <a:buSzTx/>
              <a:buFontTx/>
            </a:pPr>
            <a:r>
              <a:rPr sz="22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Экология в профессиях настоящего и будущего</a:t>
            </a:r>
            <a:endParaRPr sz="2200" b="1" dirty="0"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ru-RU" altLang="ru-RU" sz="3600" b="1" dirty="0">
                <a:solidFill>
                  <a:srgbClr val="408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Эколого-просветительский центр «Воробьёвы горы» </a:t>
            </a:r>
            <a:r>
              <a:rPr lang="ru-RU" altLang="ru-RU" sz="2400" b="1" dirty="0">
                <a:solidFill>
                  <a:srgbClr val="408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(</a:t>
            </a:r>
            <a:r>
              <a:rPr lang="en-US" altLang="ru-RU" sz="2400" b="1" dirty="0">
                <a:solidFill>
                  <a:srgbClr val="408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  <a:sym typeface="+mn-ea"/>
              </a:rPr>
              <a:t>www.ecocenter-vg.ru</a:t>
            </a:r>
            <a:r>
              <a:rPr lang="ru-RU" altLang="en-US" sz="2400" b="1" dirty="0">
                <a:solidFill>
                  <a:srgbClr val="408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  <a:sym typeface="+mn-ea"/>
              </a:rPr>
              <a:t>) </a:t>
            </a:r>
            <a:r>
              <a:rPr lang="ru-RU" altLang="ru-RU" sz="2400" b="1" dirty="0">
                <a:solidFill>
                  <a:srgbClr val="408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  <a:sym typeface="+mn-ea"/>
              </a:rPr>
              <a:t/>
            </a:r>
            <a:br>
              <a:rPr lang="ru-RU" altLang="ru-RU" sz="2400" b="1" dirty="0">
                <a:solidFill>
                  <a:srgbClr val="408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  <a:sym typeface="+mn-ea"/>
              </a:rPr>
            </a:br>
            <a:endParaRPr lang="ru-RU" altLang="ru-RU" sz="2400" b="1" dirty="0">
              <a:solidFill>
                <a:srgbClr val="408000"/>
              </a:solidFill>
              <a:effectLst>
                <a:outerShdw blurRad="38100" dist="38100" dir="2700000">
                  <a:srgbClr val="000000"/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  <a:sym typeface="+mn-ea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ru-RU" altLang="ru-RU" sz="2800" b="1" i="1" dirty="0">
                <a:solidFill>
                  <a:srgbClr val="25460E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ВСЕ ПОДРОБНОСТИ НА НАШЕМ САЙТЕ</a:t>
            </a:r>
            <a:endParaRPr lang="ru-RU" altLang="ru-RU" sz="2800" b="1" i="1" dirty="0">
              <a:solidFill>
                <a:srgbClr val="25460E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ru-RU" sz="3600" b="1" i="1" dirty="0">
                <a:solidFill>
                  <a:srgbClr val="25460E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www.mospriroda.ru</a:t>
            </a:r>
            <a:endParaRPr lang="ru-RU" altLang="ru-RU" sz="3600" b="1" i="1" dirty="0">
              <a:solidFill>
                <a:srgbClr val="25460E"/>
              </a:solidFill>
              <a:latin typeface="Comic Sans MS" panose="030F0702030302020204" pitchFamily="66" charset="0"/>
              <a:ea typeface="Arial" panose="020B0604020202020204" pitchFamily="34" charset="0"/>
              <a:cs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altLang="ru-RU" sz="2800" b="1" dirty="0">
                <a:solidFill>
                  <a:srgbClr val="408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/>
            </a:r>
            <a:br>
              <a:rPr lang="ru-RU" altLang="ru-RU" sz="2800" b="1" dirty="0">
                <a:solidFill>
                  <a:srgbClr val="408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ru-RU" altLang="ru-RU" sz="3600" b="1" dirty="0">
                <a:solidFill>
                  <a:srgbClr val="408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(495) 225-65-92</a:t>
            </a:r>
            <a:endParaRPr sz="3600" dirty="0"/>
          </a:p>
        </p:txBody>
      </p:sp>
      <p:sp>
        <p:nvSpPr>
          <p:cNvPr id="29699" name="Скругленный прямоугольник 1"/>
          <p:cNvSpPr>
            <a:spLocks noGrp="1"/>
          </p:cNvSpPr>
          <p:nvPr>
            <p:ph type="title"/>
          </p:nvPr>
        </p:nvSpPr>
        <p:spPr>
          <a:xfrm>
            <a:off x="6672263" y="274638"/>
            <a:ext cx="3538537" cy="1143000"/>
          </a:xfrm>
          <a:prstGeom prst="roundRect">
            <a:avLst>
              <a:gd name="adj" fmla="val 16667"/>
            </a:avLst>
          </a:prstGeom>
          <a:solidFill>
            <a:srgbClr val="6BD611">
              <a:alpha val="100000"/>
            </a:srgbClr>
          </a:solidFill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ru-RU" altLang="ru-RU" sz="4000" b="1" dirty="0">
                <a:solidFill>
                  <a:schemeClr val="bg1"/>
                </a:solidFill>
                <a:latin typeface="Adobe Hebrew" charset="0"/>
                <a:cs typeface="Arial" panose="020B0604020202020204" pitchFamily="34" charset="0"/>
              </a:rPr>
              <a:t>Спасибо!</a:t>
            </a:r>
            <a:endParaRPr lang="ru-RU" altLang="ru-RU" sz="4000" b="1" dirty="0">
              <a:solidFill>
                <a:schemeClr val="bg1"/>
              </a:solidFill>
              <a:latin typeface="Adobe Hebrew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992" y="363070"/>
            <a:ext cx="9139019" cy="108921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Экологическое просвещение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сегодня развивается (дополняется):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9282" y="1559858"/>
            <a:ext cx="10287000" cy="5047975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ru-RU" sz="2800" dirty="0" smtClean="0"/>
              <a:t>Новыми задачами</a:t>
            </a:r>
          </a:p>
          <a:p>
            <a:pPr>
              <a:buFontTx/>
              <a:buChar char="-"/>
            </a:pPr>
            <a:r>
              <a:rPr lang="ru-RU" sz="2800" dirty="0" smtClean="0"/>
              <a:t>Новыми смыслами</a:t>
            </a:r>
          </a:p>
          <a:p>
            <a:pPr>
              <a:buFontTx/>
              <a:buChar char="-"/>
            </a:pPr>
            <a:r>
              <a:rPr lang="ru-RU" sz="2800" dirty="0" smtClean="0"/>
              <a:t>Новыми методами</a:t>
            </a:r>
          </a:p>
          <a:p>
            <a:pPr>
              <a:buFontTx/>
              <a:buChar char="-"/>
            </a:pPr>
            <a:r>
              <a:rPr lang="ru-RU" sz="2800" b="1" dirty="0" smtClean="0"/>
              <a:t>Экологическое просвещение </a:t>
            </a:r>
            <a:r>
              <a:rPr lang="ru-RU" sz="2800" b="1" dirty="0" smtClean="0"/>
              <a:t>начинает превалировать над формальным и неформальным экологическим образованием (?)</a:t>
            </a:r>
            <a:endParaRPr lang="ru-RU" sz="2800" b="1" dirty="0" smtClean="0"/>
          </a:p>
          <a:p>
            <a:pPr>
              <a:buFontTx/>
              <a:buChar char="-"/>
            </a:pPr>
            <a:endParaRPr lang="ru-RU" sz="2800" b="1" dirty="0"/>
          </a:p>
          <a:p>
            <a:pPr>
              <a:buFontTx/>
              <a:buChar char="-"/>
            </a:pPr>
            <a:r>
              <a:rPr lang="ru-RU" sz="2800" b="1" dirty="0" smtClean="0"/>
              <a:t>Экологическое образование в школе: </a:t>
            </a:r>
            <a:r>
              <a:rPr lang="ru-RU" sz="2400" dirty="0" smtClean="0"/>
              <a:t>самостоятельного предмета нет, есть интеграция с некоторыми учебными предметами и элементы ЭО в некоторых профильных классах;</a:t>
            </a:r>
          </a:p>
          <a:p>
            <a:pPr>
              <a:buFontTx/>
              <a:buChar char="-"/>
            </a:pPr>
            <a:r>
              <a:rPr lang="ru-RU" sz="2800" b="1" dirty="0"/>
              <a:t>Экология из сферы образования ушла в сферу </a:t>
            </a:r>
            <a:r>
              <a:rPr lang="ru-RU" sz="2800" b="1" dirty="0" smtClean="0"/>
              <a:t>воспитания </a:t>
            </a:r>
            <a:r>
              <a:rPr lang="ru-RU" sz="2400" dirty="0" smtClean="0"/>
              <a:t>(на практике - раздельный сбор «мусора»?)</a:t>
            </a:r>
            <a:endParaRPr lang="ru-RU" sz="2400" b="1" dirty="0"/>
          </a:p>
          <a:p>
            <a:pPr>
              <a:buFontTx/>
              <a:buChar char="-"/>
            </a:pP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640902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2000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А что в школе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?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624" y="2087591"/>
            <a:ext cx="10434916" cy="4606507"/>
          </a:xfrm>
        </p:spPr>
        <p:txBody>
          <a:bodyPr>
            <a:normAutofit fontScale="92500" lnSpcReduction="10000"/>
          </a:bodyPr>
          <a:lstStyle/>
          <a:p>
            <a:r>
              <a:rPr lang="ru-RU" altLang="en-US" sz="3700" b="1" dirty="0"/>
              <a:t>Общеобразовательная школа </a:t>
            </a:r>
            <a:r>
              <a:rPr lang="ru-RU" sz="3700" b="1" dirty="0"/>
              <a:t>(5-9 </a:t>
            </a:r>
            <a:r>
              <a:rPr lang="ru-RU" sz="3700" b="1" dirty="0" err="1"/>
              <a:t>кл</a:t>
            </a:r>
            <a:r>
              <a:rPr lang="ru-RU" sz="3700" b="1" dirty="0"/>
              <a:t>.)</a:t>
            </a:r>
            <a:br>
              <a:rPr lang="ru-RU" sz="3700" b="1" dirty="0"/>
            </a:br>
            <a:r>
              <a:rPr lang="ru-RU" sz="2400" i="1" dirty="0"/>
              <a:t>Приказ Министерства просвещения РФ от 16 ноября 2022 г. № 993 “Об утверждении федеральной образовательной программы основного общего образования” </a:t>
            </a:r>
            <a:r>
              <a:rPr lang="ru-RU" sz="2400" b="1" i="1" dirty="0"/>
              <a:t>(5-9 </a:t>
            </a:r>
            <a:r>
              <a:rPr lang="ru-RU" sz="2400" b="1" i="1" dirty="0" err="1"/>
              <a:t>кл</a:t>
            </a:r>
            <a:r>
              <a:rPr lang="ru-RU" sz="2400" b="1" i="1" dirty="0"/>
              <a:t>.)</a:t>
            </a:r>
          </a:p>
          <a:p>
            <a:r>
              <a:rPr lang="ru-RU" sz="2600" b="1" dirty="0" smtClean="0"/>
              <a:t>«Устойчивое развитие» </a:t>
            </a:r>
            <a:r>
              <a:rPr lang="ru-RU" sz="2600" b="1" dirty="0"/>
              <a:t>– 10 </a:t>
            </a:r>
            <a:r>
              <a:rPr lang="ru-RU" sz="2600" b="1" dirty="0" smtClean="0"/>
              <a:t>раз</a:t>
            </a:r>
          </a:p>
          <a:p>
            <a:pPr marL="0" indent="0">
              <a:buNone/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Терминов и понятий, связанных с 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</a:rPr>
              <a:t>экологией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 в различных контекстах выявлено 70 (!)</a:t>
            </a:r>
          </a:p>
          <a:p>
            <a:pPr marL="0" indent="0">
              <a:buNone/>
            </a:pPr>
            <a:r>
              <a:rPr lang="ru-RU" sz="2000" i="1" dirty="0" smtClean="0"/>
              <a:t>«В </a:t>
            </a:r>
            <a:r>
              <a:rPr lang="ru-RU" sz="2000" i="1" dirty="0"/>
              <a:t>результате изучения </a:t>
            </a:r>
            <a:r>
              <a:rPr lang="ru-RU" sz="2000" b="1" i="1" dirty="0"/>
              <a:t>литературы</a:t>
            </a:r>
            <a:r>
              <a:rPr lang="ru-RU" sz="2000" i="1" dirty="0"/>
              <a:t> на уровне основного общего образования у обучающегося будут сформированы следующие личностные результаты:</a:t>
            </a:r>
            <a:endParaRPr lang="en-US" sz="2000" i="1" dirty="0"/>
          </a:p>
          <a:p>
            <a:pPr marL="0" indent="0">
              <a:buNone/>
            </a:pPr>
            <a:r>
              <a:rPr lang="ru-RU" sz="2000" i="1" dirty="0"/>
              <a:t>.</a:t>
            </a:r>
          </a:p>
          <a:p>
            <a:pPr marL="0" indent="0">
              <a:buNone/>
            </a:pPr>
            <a:r>
              <a:rPr lang="ru-RU" sz="2000" i="1" dirty="0"/>
              <a:t>.</a:t>
            </a:r>
          </a:p>
          <a:p>
            <a:pPr marL="0" indent="0">
              <a:buNone/>
            </a:pPr>
            <a:r>
              <a:rPr lang="ru-RU" sz="2000" i="1" dirty="0"/>
              <a:t>7) экологического воспитания</a:t>
            </a:r>
            <a:r>
              <a:rPr lang="ru-RU" sz="2000" i="1" dirty="0" smtClean="0"/>
              <a:t>:..»</a:t>
            </a:r>
            <a:endParaRPr lang="ru-RU" sz="2000" i="1" dirty="0"/>
          </a:p>
          <a:p>
            <a:pPr marL="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45429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381066" cy="775447"/>
          </a:xfrm>
        </p:spPr>
        <p:txBody>
          <a:bodyPr>
            <a:noAutofit/>
          </a:bodyPr>
          <a:lstStyle/>
          <a:p>
            <a:r>
              <a:rPr lang="ru-RU" altLang="en-US" sz="3400" b="1" dirty="0">
                <a:solidFill>
                  <a:schemeClr val="tx1"/>
                </a:solidFill>
              </a:rPr>
              <a:t>Общеобразовательная школа </a:t>
            </a:r>
            <a:r>
              <a:rPr lang="ru-RU" sz="3400" b="1" dirty="0" smtClean="0">
                <a:solidFill>
                  <a:schemeClr val="tx1"/>
                </a:solidFill>
              </a:rPr>
              <a:t>(10-11кл</a:t>
            </a:r>
            <a:r>
              <a:rPr lang="ru-RU" sz="3400" b="1" dirty="0">
                <a:solidFill>
                  <a:schemeClr val="tx1"/>
                </a:solidFill>
              </a:rPr>
              <a:t>.)</a:t>
            </a:r>
            <a:br>
              <a:rPr lang="ru-RU" sz="3400" b="1" dirty="0">
                <a:solidFill>
                  <a:schemeClr val="tx1"/>
                </a:solidFill>
              </a:rPr>
            </a:br>
            <a:endParaRPr lang="ru-RU" sz="3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9896" y="1632857"/>
            <a:ext cx="10097590" cy="44085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i="1" dirty="0"/>
              <a:t>Приказ Министерства просвещения РФ от 23 ноября 2022 г. № 1014 "Об утверждении федеральной образовательной программы среднего общего </a:t>
            </a:r>
            <a:r>
              <a:rPr lang="ru-RU" sz="2200" i="1" dirty="0" smtClean="0"/>
              <a:t>образования" </a:t>
            </a:r>
            <a:r>
              <a:rPr lang="ru-RU" sz="2200" i="1" dirty="0"/>
              <a:t>(10-11 </a:t>
            </a:r>
            <a:r>
              <a:rPr lang="ru-RU" sz="2200" i="1" dirty="0" err="1"/>
              <a:t>кл</a:t>
            </a:r>
            <a:r>
              <a:rPr lang="ru-RU" sz="2200" i="1" dirty="0" smtClean="0"/>
              <a:t>.)</a:t>
            </a:r>
          </a:p>
          <a:p>
            <a:pPr>
              <a:buFontTx/>
              <a:buChar char="-"/>
            </a:pPr>
            <a:r>
              <a:rPr lang="ru-RU" sz="2400" b="1" dirty="0" smtClean="0"/>
              <a:t>«Устойчивое развитие» </a:t>
            </a:r>
            <a:r>
              <a:rPr lang="ru-RU" sz="2400" b="1" dirty="0"/>
              <a:t>– 25 </a:t>
            </a:r>
            <a:r>
              <a:rPr lang="ru-RU" sz="2400" b="1" dirty="0" smtClean="0"/>
              <a:t>раз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Терминов и понятий, связанных с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экологией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в различных контекстах выявлено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91 (!)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6600"/>
                </a:solidFill>
              </a:rPr>
              <a:t>Изучение русского языка</a:t>
            </a:r>
            <a:r>
              <a:rPr lang="ru-RU" sz="2400" dirty="0"/>
              <a:t>: </a:t>
            </a:r>
            <a:r>
              <a:rPr lang="ru-RU" sz="2400" dirty="0" smtClean="0"/>
              <a:t>«Культура </a:t>
            </a:r>
            <a:r>
              <a:rPr lang="ru-RU" sz="2400" dirty="0"/>
              <a:t>речи в экологическом аспекте. </a:t>
            </a:r>
            <a:r>
              <a:rPr lang="ru-RU" sz="2400" b="1" dirty="0">
                <a:solidFill>
                  <a:srgbClr val="FF0000"/>
                </a:solidFill>
              </a:rPr>
              <a:t>Экология как наука</a:t>
            </a:r>
            <a:r>
              <a:rPr lang="ru-RU" sz="2400" dirty="0"/>
              <a:t>, экология языка (общее представление</a:t>
            </a:r>
            <a:r>
              <a:rPr lang="ru-RU" sz="2400" dirty="0" smtClean="0"/>
              <a:t>)».</a:t>
            </a:r>
            <a:endParaRPr lang="ru-RU" sz="2400" dirty="0"/>
          </a:p>
          <a:p>
            <a:pPr>
              <a:buFontTx/>
              <a:buChar char="-"/>
            </a:pPr>
            <a:endParaRPr lang="ru-RU" sz="2400" b="1" dirty="0"/>
          </a:p>
          <a:p>
            <a:pPr marL="0" indent="0">
              <a:buNone/>
            </a:pPr>
            <a:endParaRPr lang="ru-RU" sz="2200" i="1" dirty="0"/>
          </a:p>
          <a:p>
            <a:endParaRPr lang="ru-RU" sz="2200" i="1" dirty="0"/>
          </a:p>
        </p:txBody>
      </p:sp>
    </p:spTree>
    <p:extLst>
      <p:ext uri="{BB962C8B-B14F-4D97-AF65-F5344CB8AC3E}">
        <p14:creationId xmlns:p14="http://schemas.microsoft.com/office/powerpoint/2010/main" val="3971727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446" y="248194"/>
            <a:ext cx="10646227" cy="1084217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Планируемые результаты освоения программы по </a:t>
            </a:r>
            <a:r>
              <a:rPr lang="ru-RU" sz="2800" b="1" dirty="0">
                <a:solidFill>
                  <a:schemeClr val="tx2"/>
                </a:solidFill>
              </a:rPr>
              <a:t>литературе</a:t>
            </a:r>
            <a:r>
              <a:rPr lang="ru-RU" sz="2800" dirty="0">
                <a:solidFill>
                  <a:schemeClr val="tx2"/>
                </a:solidFill>
              </a:rPr>
              <a:t> на уровне среднего общего </a:t>
            </a:r>
            <a:r>
              <a:rPr lang="ru-RU" sz="2800" dirty="0" smtClean="0">
                <a:solidFill>
                  <a:schemeClr val="tx2"/>
                </a:solidFill>
              </a:rPr>
              <a:t>образования (10-11 </a:t>
            </a:r>
            <a:r>
              <a:rPr lang="ru-RU" sz="2800" dirty="0" err="1" smtClean="0">
                <a:solidFill>
                  <a:schemeClr val="tx2"/>
                </a:solidFill>
              </a:rPr>
              <a:t>кл</a:t>
            </a:r>
            <a:r>
              <a:rPr lang="ru-RU" sz="2800" dirty="0" smtClean="0">
                <a:solidFill>
                  <a:schemeClr val="tx2"/>
                </a:solidFill>
              </a:rPr>
              <a:t>.)</a:t>
            </a: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0446" y="1685108"/>
            <a:ext cx="10946674" cy="4950823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ru-RU" sz="2400" dirty="0"/>
              <a:t>20.5.2. В результате изучения </a:t>
            </a:r>
            <a:r>
              <a:rPr lang="ru-RU" sz="2400" b="1" dirty="0"/>
              <a:t>литературы</a:t>
            </a:r>
            <a:r>
              <a:rPr lang="ru-RU" sz="2400" dirty="0"/>
              <a:t> на уровне среднего общего образования у обучающегося будут сформированы следующие личностные результаты: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/>
              <a:t>1) гражданского </a:t>
            </a:r>
            <a:r>
              <a:rPr lang="ru-RU" sz="2400" dirty="0"/>
              <a:t>воспитания: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/>
              <a:t>2) патриотического </a:t>
            </a:r>
            <a:r>
              <a:rPr lang="ru-RU" sz="2400" dirty="0"/>
              <a:t>воспитания: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/>
              <a:t>3) духовно-нравственного </a:t>
            </a:r>
            <a:r>
              <a:rPr lang="ru-RU" sz="2400" dirty="0"/>
              <a:t>воспитания: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/>
              <a:t>4) эстетического </a:t>
            </a:r>
            <a:r>
              <a:rPr lang="ru-RU" sz="2400" dirty="0"/>
              <a:t>воспитания: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/>
              <a:t>5) физического </a:t>
            </a:r>
            <a:r>
              <a:rPr lang="ru-RU" sz="2400" dirty="0"/>
              <a:t>воспитания, формирования культуры здоровья и эмоционального благополучия: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/>
              <a:t>6) трудового </a:t>
            </a:r>
            <a:r>
              <a:rPr lang="ru-RU" sz="2400" dirty="0"/>
              <a:t>воспитания: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7) экологического воспитания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 marL="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06537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4443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b="1" dirty="0"/>
              <a:t>7) экологического воспитания</a:t>
            </a:r>
            <a:r>
              <a:rPr lang="ru-RU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320" y="1345475"/>
            <a:ext cx="11011989" cy="4695888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 err="1"/>
              <a:t>сформированность</a:t>
            </a:r>
            <a:r>
              <a:rPr lang="ru-RU" sz="2400" dirty="0"/>
              <a:t> </a:t>
            </a:r>
            <a:r>
              <a:rPr lang="ru-RU" sz="2400" dirty="0">
                <a:solidFill>
                  <a:srgbClr val="FF0000"/>
                </a:solidFill>
              </a:rPr>
              <a:t>экологической</a:t>
            </a:r>
            <a:r>
              <a:rPr lang="ru-RU" sz="2400" dirty="0"/>
              <a:t> </a:t>
            </a:r>
            <a:r>
              <a:rPr lang="ru-RU" sz="2400" dirty="0">
                <a:solidFill>
                  <a:srgbClr val="FF0000"/>
                </a:solidFill>
              </a:rPr>
              <a:t>культуры</a:t>
            </a:r>
            <a:r>
              <a:rPr lang="ru-RU" sz="2400" dirty="0"/>
              <a:t>, понимание влияния социально-экономических процессов на состояние природной и социальной среды, 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</a:rPr>
              <a:t>осознание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глобального характера экологических проблем</a:t>
            </a:r>
            <a:r>
              <a:rPr lang="ru-RU" sz="2400" dirty="0"/>
              <a:t>, представленных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в художественной литературе</a:t>
            </a:r>
            <a:r>
              <a:rPr lang="ru-RU" sz="2400" dirty="0"/>
              <a:t>;</a:t>
            </a:r>
          </a:p>
          <a:p>
            <a:r>
              <a:rPr lang="ru-RU" sz="2400" dirty="0"/>
              <a:t>планирование и осуществление действий в окружающей среде на основе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знания целей устойчивого развития человечества</a:t>
            </a:r>
            <a:r>
              <a:rPr lang="ru-RU" sz="2400" dirty="0"/>
              <a:t>, с учётом осмысления опыта литературных героев;</a:t>
            </a:r>
          </a:p>
          <a:p>
            <a:r>
              <a:rPr lang="ru-RU" sz="2400" dirty="0"/>
              <a:t>активное неприятие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действий</a:t>
            </a:r>
            <a:r>
              <a:rPr lang="ru-RU" sz="2400" dirty="0"/>
              <a:t>, 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</a:rPr>
              <a:t>приносящих вред окружающей среде</a:t>
            </a:r>
            <a:r>
              <a:rPr lang="ru-RU" sz="2400" dirty="0"/>
              <a:t>, в том числе показанных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в литературных произведениях</a:t>
            </a:r>
            <a:r>
              <a:rPr lang="ru-RU" sz="2400" dirty="0"/>
              <a:t>; умение прогнозировать неблагоприятные экологические последствия предпринимаемых действий, предотвращать их;</a:t>
            </a:r>
          </a:p>
          <a:p>
            <a:r>
              <a:rPr lang="ru-RU" sz="2400" dirty="0"/>
              <a:t>расширение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опыта 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</a:rPr>
              <a:t>деятельности экологической направленности</a:t>
            </a:r>
            <a:r>
              <a:rPr lang="ru-RU" sz="2400" dirty="0"/>
              <a:t>, в том числе представленной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в произведениях русской, зарубежной литературы </a:t>
            </a:r>
            <a:r>
              <a:rPr lang="ru-RU" sz="2400" dirty="0"/>
              <a:t>и литератур народов России;</a:t>
            </a:r>
          </a:p>
        </p:txBody>
      </p:sp>
    </p:spTree>
    <p:extLst>
      <p:ext uri="{BB962C8B-B14F-4D97-AF65-F5344CB8AC3E}">
        <p14:creationId xmlns:p14="http://schemas.microsoft.com/office/powerpoint/2010/main" val="4020927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792" y="0"/>
            <a:ext cx="11386868" cy="2348880"/>
          </a:xfrm>
        </p:spPr>
        <p:txBody>
          <a:bodyPr/>
          <a:lstStyle/>
          <a:p>
            <a:r>
              <a:rPr lang="ru-RU" sz="2400" b="1" i="1" dirty="0">
                <a:solidFill>
                  <a:srgbClr val="006600"/>
                </a:solidFill>
              </a:rPr>
              <a:t>планирование и осуществление действий в окружающей среде на основе знания </a:t>
            </a:r>
            <a:r>
              <a:rPr lang="ru-RU" sz="2400" b="1" i="1" dirty="0">
                <a:solidFill>
                  <a:srgbClr val="0000CC"/>
                </a:solidFill>
              </a:rPr>
              <a:t>целей устойчивого развития </a:t>
            </a:r>
            <a:r>
              <a:rPr lang="ru-RU" sz="2400" b="1" i="1" dirty="0">
                <a:solidFill>
                  <a:srgbClr val="006600"/>
                </a:solidFill>
              </a:rPr>
              <a:t>человечества, с учётом осмысления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опыта литературных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героев</a:t>
            </a:r>
            <a:b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b="1" i="1" dirty="0">
                <a:solidFill>
                  <a:schemeClr val="tx1"/>
                </a:solidFill>
              </a:rPr>
              <a:t>на примере «Евгений Онегин» (???)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Объект 3" descr="&amp;Kcy;&amp;acy;&amp;rcy;&amp;tcy;&amp;icy;&amp;ncy;&amp;kcy;&amp;icy; &amp;pcy;&amp;ocy; &amp;zcy;&amp;acy;&amp;pcy;&amp;rcy;&amp;ocy;&amp;scy;&amp;ucy; &amp;tscy;&amp;iecy;&amp;lcy;&amp;icy; &amp;ucy;&amp;scy;&amp;tcy;&amp;ocy;&amp;jcy;&amp;chcy;&amp;icy;&amp;vcy;&amp;ocy;&amp;gcy;&amp;ocy; &amp;rcy;&amp;acy;&amp;zcy;&amp;vcy;&amp;icy;&amp;tcy;&amp;icy;&amp;yacy; 2015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515387" y="1794294"/>
            <a:ext cx="6268296" cy="503143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91" y="1794294"/>
            <a:ext cx="4396997" cy="487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92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910" y="182881"/>
            <a:ext cx="4518724" cy="145160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Город – среда жизни 74% населения РФ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/>
          </a:p>
        </p:txBody>
      </p:sp>
      <p:pic>
        <p:nvPicPr>
          <p:cNvPr id="4" name="Замещающее содержимое 1" descr="IMG_20211019_15013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622" y="1634490"/>
            <a:ext cx="4937299" cy="5025179"/>
          </a:xfrm>
          <a:prstGeom prst="rect">
            <a:avLst/>
          </a:prstGeom>
        </p:spPr>
      </p:pic>
      <p:pic>
        <p:nvPicPr>
          <p:cNvPr id="6" name="Picture 8" descr="Самые большие города Росс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712" y="0"/>
            <a:ext cx="5525630" cy="3918858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815" y="3989656"/>
            <a:ext cx="3487241" cy="28683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847" y="3344091"/>
            <a:ext cx="2503866" cy="351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0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519753" cy="849923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Экопросвещение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- путешествие на природу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(в городе)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04845"/>
            <a:ext cx="9891020" cy="3936517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/>
              <a:t>Новая среда</a:t>
            </a:r>
          </a:p>
          <a:p>
            <a:r>
              <a:rPr lang="ru-RU" sz="2800" dirty="0" smtClean="0"/>
              <a:t>Новые ощущения</a:t>
            </a:r>
          </a:p>
          <a:p>
            <a:r>
              <a:rPr lang="ru-RU" sz="2800" dirty="0" smtClean="0"/>
              <a:t>Новые впечатления</a:t>
            </a:r>
          </a:p>
          <a:p>
            <a:r>
              <a:rPr lang="ru-RU" sz="2800" dirty="0" smtClean="0"/>
              <a:t>Возможность «обнулиться»</a:t>
            </a:r>
          </a:p>
          <a:p>
            <a:endParaRPr lang="ru-RU" sz="2800" dirty="0"/>
          </a:p>
          <a:p>
            <a:r>
              <a:rPr lang="ru-RU" sz="2800" dirty="0" smtClean="0"/>
              <a:t>Хорошая основа для восприятия новых знаний</a:t>
            </a:r>
          </a:p>
          <a:p>
            <a:r>
              <a:rPr lang="ru-RU" sz="2800" dirty="0" smtClean="0"/>
              <a:t>Возможность научиться </a:t>
            </a:r>
            <a:r>
              <a:rPr lang="ru-RU" sz="3600" dirty="0" smtClean="0"/>
              <a:t>видеть и слышать </a:t>
            </a:r>
            <a:r>
              <a:rPr lang="ru-RU" sz="2800" dirty="0" smtClean="0"/>
              <a:t>новое</a:t>
            </a:r>
            <a:r>
              <a:rPr lang="ru-RU" sz="3600" dirty="0" smtClean="0"/>
              <a:t>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363251015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466</TotalTime>
  <Words>1039</Words>
  <Application>Microsoft Office PowerPoint</Application>
  <PresentationFormat>Широкоэкранный</PresentationFormat>
  <Paragraphs>225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Adobe Hebrew</vt:lpstr>
      <vt:lpstr>Alegreya Sans</vt:lpstr>
      <vt:lpstr>Arial</vt:lpstr>
      <vt:lpstr>Calibri</vt:lpstr>
      <vt:lpstr>Comic Sans MS</vt:lpstr>
      <vt:lpstr>Times New Roman</vt:lpstr>
      <vt:lpstr>Trebuchet MS</vt:lpstr>
      <vt:lpstr>Wingdings 3</vt:lpstr>
      <vt:lpstr>Грань</vt:lpstr>
      <vt:lpstr>Презентация PowerPoint</vt:lpstr>
      <vt:lpstr>Экологическое просвещение сегодня развивается (дополняется): </vt:lpstr>
      <vt:lpstr>А что в школе? </vt:lpstr>
      <vt:lpstr>Общеобразовательная школа (10-11кл.) </vt:lpstr>
      <vt:lpstr>Планируемые результаты освоения программы по литературе на уровне среднего общего образования (10-11 кл.)</vt:lpstr>
      <vt:lpstr>7) экологического воспитания:</vt:lpstr>
      <vt:lpstr>планирование и осуществление действий в окружающей среде на основе знания целей устойчивого развития человечества, с учётом осмысления опыта литературных героев на примере «Евгений Онегин» (???)</vt:lpstr>
      <vt:lpstr>Город – среда жизни 74% населения РФ </vt:lpstr>
      <vt:lpstr>Экопросвещение - путешествие на природу  (в городе)</vt:lpstr>
      <vt:lpstr>Природа в городе - экопросветительская среда</vt:lpstr>
      <vt:lpstr>Основа экологического просвещения в Москве</vt:lpstr>
      <vt:lpstr>Природно-исторические парки города  Москвы</vt:lpstr>
      <vt:lpstr>Заказники города Москвы</vt:lpstr>
      <vt:lpstr>Эколого-просветительские центры </vt:lpstr>
      <vt:lpstr>Сотрудничество со школами - создание  эколого-образовательной среды города</vt:lpstr>
      <vt:lpstr>Экосистемные услуги в мегаполисе</vt:lpstr>
      <vt:lpstr>Эколого-просветительский центр «Воробьевы горы»</vt:lpstr>
      <vt:lpstr> Эколого-просветительский центр «Воробьёвы горы» 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5</dc:creator>
  <cp:lastModifiedBy>sk</cp:lastModifiedBy>
  <cp:revision>239</cp:revision>
  <cp:lastPrinted>2018-06-29T09:18:00Z</cp:lastPrinted>
  <dcterms:created xsi:type="dcterms:W3CDTF">2018-06-22T06:33:00Z</dcterms:created>
  <dcterms:modified xsi:type="dcterms:W3CDTF">2023-05-26T04:34:15Z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1049-11.2.0.9937</vt:lpwstr>
  </property>
</Properties>
</file>