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59" r:id="rId1"/>
  </p:sldMasterIdLst>
  <p:notesMasterIdLst>
    <p:notesMasterId r:id="rId22"/>
  </p:notesMasterIdLst>
  <p:sldIdLst>
    <p:sldId id="256" r:id="rId2"/>
    <p:sldId id="305" r:id="rId3"/>
    <p:sldId id="271" r:id="rId4"/>
    <p:sldId id="288" r:id="rId5"/>
    <p:sldId id="260" r:id="rId6"/>
    <p:sldId id="301" r:id="rId7"/>
    <p:sldId id="300" r:id="rId8"/>
    <p:sldId id="302" r:id="rId9"/>
    <p:sldId id="291" r:id="rId10"/>
    <p:sldId id="292" r:id="rId11"/>
    <p:sldId id="303" r:id="rId12"/>
    <p:sldId id="268" r:id="rId13"/>
    <p:sldId id="304" r:id="rId14"/>
    <p:sldId id="259" r:id="rId15"/>
    <p:sldId id="306" r:id="rId16"/>
    <p:sldId id="307" r:id="rId17"/>
    <p:sldId id="310" r:id="rId18"/>
    <p:sldId id="308" r:id="rId19"/>
    <p:sldId id="309" r:id="rId20"/>
    <p:sldId id="311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46E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/>
    <p:restoredTop sz="74758" autoAdjust="0"/>
  </p:normalViewPr>
  <p:slideViewPr>
    <p:cSldViewPr snapToGrid="0">
      <p:cViewPr varScale="1">
        <p:scale>
          <a:sx n="74" d="100"/>
          <a:sy n="74" d="100"/>
        </p:scale>
        <p:origin x="154" y="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F2FD8A-F82A-0A4B-A6F4-8839D2F16A75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5DE4D-DCF3-094F-999A-FF2942D0268A}">
      <dgm:prSet phldrT="[Текст]" custT="1"/>
      <dgm:spPr>
        <a:noFill/>
        <a:ln>
          <a:solidFill>
            <a:srgbClr val="00B050"/>
          </a:solidFill>
        </a:ln>
      </dgm:spPr>
      <dgm:t>
        <a:bodyPr/>
        <a:lstStyle/>
        <a:p>
          <a:pPr algn="ctr">
            <a:buNone/>
          </a:pPr>
          <a:r>
            <a:rPr lang="ru-RU" sz="1600" dirty="0" smtClean="0">
              <a:solidFill>
                <a:schemeClr val="tx1"/>
              </a:solidFill>
              <a:latin typeface="Cambria" panose="02040503050406030204" pitchFamily="18" charset="0"/>
            </a:rPr>
            <a:t>Стратегия национальной безопасности Российской Федерации </a:t>
          </a:r>
          <a:r>
            <a:rPr lang="ru-RU" sz="1200" dirty="0" smtClean="0">
              <a:solidFill>
                <a:schemeClr val="tx1"/>
              </a:solidFill>
              <a:latin typeface="Cambria" panose="02040503050406030204" pitchFamily="18" charset="0"/>
            </a:rPr>
            <a:t>(подпункт 17 пункта 83): </a:t>
          </a:r>
        </a:p>
        <a:p>
          <a:pPr algn="ctr">
            <a:buNone/>
          </a:pPr>
          <a:r>
            <a:rPr lang="ru-RU" sz="1200" b="1" dirty="0" smtClean="0">
              <a:solidFill>
                <a:srgbClr val="C00000"/>
              </a:solidFill>
              <a:latin typeface="Cambria" panose="02040503050406030204" pitchFamily="18" charset="0"/>
            </a:rPr>
            <a:t>повышение уровня экологического образования и экологической культуры граждан</a:t>
          </a:r>
          <a:endParaRPr lang="ru-RU" sz="1200" b="1" dirty="0">
            <a:solidFill>
              <a:srgbClr val="C00000"/>
            </a:solidFill>
          </a:endParaRPr>
        </a:p>
      </dgm:t>
    </dgm:pt>
    <dgm:pt modelId="{2579628F-4C34-714C-AEED-A65FE3AF2D78}" type="parTrans" cxnId="{ACB047E3-AA6F-1F4F-A5F1-0DEFEAAD52DA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012D3899-3D59-1B45-8074-99401E1A1D7A}" type="sibTrans" cxnId="{ACB047E3-AA6F-1F4F-A5F1-0DEFEAAD52DA}">
      <dgm:prSet/>
      <dgm:spPr>
        <a:solidFill>
          <a:srgbClr val="00B050">
            <a:alpha val="90000"/>
          </a:srgbClr>
        </a:soli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endParaRPr lang="ru-RU" dirty="0">
            <a:solidFill>
              <a:sysClr val="windowText" lastClr="000000"/>
            </a:solidFill>
          </a:endParaRPr>
        </a:p>
      </dgm:t>
    </dgm:pt>
    <dgm:pt modelId="{D7194251-96DB-3C42-B864-D9FD87448DC5}">
      <dgm:prSet phldrT="[Текст]" custT="1"/>
      <dgm:spPr>
        <a:noFill/>
        <a:ln>
          <a:solidFill>
            <a:srgbClr val="00B050"/>
          </a:solidFill>
        </a:ln>
      </dgm:spPr>
      <dgm:t>
        <a:bodyPr/>
        <a:lstStyle/>
        <a:p>
          <a:pPr algn="ctr">
            <a:buNone/>
          </a:pPr>
          <a:r>
            <a:rPr lang="ru-RU" sz="1600" dirty="0" smtClean="0">
              <a:solidFill>
                <a:schemeClr val="tx1"/>
              </a:solidFill>
              <a:latin typeface="Cambria" panose="02040503050406030204" pitchFamily="18" charset="0"/>
            </a:rPr>
            <a:t>Стратегия экологической безопасности Российской Федерации </a:t>
          </a:r>
          <a:r>
            <a:rPr lang="ru-RU" sz="1200" dirty="0" smtClean="0">
              <a:solidFill>
                <a:schemeClr val="tx1"/>
              </a:solidFill>
              <a:latin typeface="Cambria" panose="02040503050406030204" pitchFamily="18" charset="0"/>
            </a:rPr>
            <a:t>(подпункт «п» пункта 26):</a:t>
          </a:r>
        </a:p>
        <a:p>
          <a:pPr algn="ctr">
            <a:buNone/>
          </a:pPr>
          <a:r>
            <a:rPr lang="ru-RU" sz="1200" b="1" dirty="0" smtClean="0">
              <a:solidFill>
                <a:srgbClr val="C00000"/>
              </a:solidFill>
              <a:latin typeface="Cambria" panose="02040503050406030204" pitchFamily="18" charset="0"/>
            </a:rPr>
            <a:t>развитие системы экологического образования и просвещения...</a:t>
          </a:r>
          <a:endParaRPr lang="ru-RU" sz="1200" b="1" dirty="0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1FE7A219-2D71-9145-AABF-34238F7192EC}" type="parTrans" cxnId="{DF07FFBF-76D9-BE45-A1F5-008DC4B33D9B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0476531A-DE64-0347-B235-618254E3B9A3}" type="sibTrans" cxnId="{DF07FFBF-76D9-BE45-A1F5-008DC4B33D9B}">
      <dgm:prSet/>
      <dgm:spPr>
        <a:solidFill>
          <a:srgbClr val="00B050">
            <a:alpha val="90000"/>
          </a:srgbClr>
        </a:soli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92FC2FDA-7F27-D945-ACA4-13886FE01627}" type="pres">
      <dgm:prSet presAssocID="{3AF2FD8A-F82A-0A4B-A6F4-8839D2F16A7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EF6434-A511-9E43-982A-1CFF0173F6AE}" type="pres">
      <dgm:prSet presAssocID="{3AF2FD8A-F82A-0A4B-A6F4-8839D2F16A75}" presName="dummyMaxCanvas" presStyleCnt="0">
        <dgm:presLayoutVars/>
      </dgm:prSet>
      <dgm:spPr/>
    </dgm:pt>
    <dgm:pt modelId="{AC5840E2-60B7-447B-AE61-D586467896B3}" type="pres">
      <dgm:prSet presAssocID="{3AF2FD8A-F82A-0A4B-A6F4-8839D2F16A75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1B9FE-0EE9-4DD0-844C-ABAE72ABB932}" type="pres">
      <dgm:prSet presAssocID="{3AF2FD8A-F82A-0A4B-A6F4-8839D2F16A75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44033-3E4E-4830-9EB6-A954CB054C00}" type="pres">
      <dgm:prSet presAssocID="{3AF2FD8A-F82A-0A4B-A6F4-8839D2F16A75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00BAA-B3B9-453F-8D26-4F6D720FBF75}" type="pres">
      <dgm:prSet presAssocID="{3AF2FD8A-F82A-0A4B-A6F4-8839D2F16A75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C94C4-2477-48F5-ABAB-C26DB6387BA9}" type="pres">
      <dgm:prSet presAssocID="{3AF2FD8A-F82A-0A4B-A6F4-8839D2F16A75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0BCA83-EEB7-432B-B8A7-84ED09B4C735}" type="presOf" srcId="{A085DE4D-DCF3-094F-999A-FF2942D0268A}" destId="{2E800BAA-B3B9-453F-8D26-4F6D720FBF75}" srcOrd="1" destOrd="0" presId="urn:microsoft.com/office/officeart/2005/8/layout/vProcess5"/>
    <dgm:cxn modelId="{4246E449-45E6-4ACB-A04D-5B53B3CA9232}" type="presOf" srcId="{A085DE4D-DCF3-094F-999A-FF2942D0268A}" destId="{AC5840E2-60B7-447B-AE61-D586467896B3}" srcOrd="0" destOrd="0" presId="urn:microsoft.com/office/officeart/2005/8/layout/vProcess5"/>
    <dgm:cxn modelId="{DF07FFBF-76D9-BE45-A1F5-008DC4B33D9B}" srcId="{3AF2FD8A-F82A-0A4B-A6F4-8839D2F16A75}" destId="{D7194251-96DB-3C42-B864-D9FD87448DC5}" srcOrd="1" destOrd="0" parTransId="{1FE7A219-2D71-9145-AABF-34238F7192EC}" sibTransId="{0476531A-DE64-0347-B235-618254E3B9A3}"/>
    <dgm:cxn modelId="{D5E714E5-F800-7744-9145-D8746E9F40B9}" type="presOf" srcId="{3AF2FD8A-F82A-0A4B-A6F4-8839D2F16A75}" destId="{92FC2FDA-7F27-D945-ACA4-13886FE01627}" srcOrd="0" destOrd="0" presId="urn:microsoft.com/office/officeart/2005/8/layout/vProcess5"/>
    <dgm:cxn modelId="{A3D51B64-463E-4D2E-AD32-82F21510BA85}" type="presOf" srcId="{D7194251-96DB-3C42-B864-D9FD87448DC5}" destId="{C91C94C4-2477-48F5-ABAB-C26DB6387BA9}" srcOrd="1" destOrd="0" presId="urn:microsoft.com/office/officeart/2005/8/layout/vProcess5"/>
    <dgm:cxn modelId="{3C349B64-9922-4C72-88AA-EDB8808379EF}" type="presOf" srcId="{012D3899-3D59-1B45-8074-99401E1A1D7A}" destId="{5AE44033-3E4E-4830-9EB6-A954CB054C00}" srcOrd="0" destOrd="0" presId="urn:microsoft.com/office/officeart/2005/8/layout/vProcess5"/>
    <dgm:cxn modelId="{ACB047E3-AA6F-1F4F-A5F1-0DEFEAAD52DA}" srcId="{3AF2FD8A-F82A-0A4B-A6F4-8839D2F16A75}" destId="{A085DE4D-DCF3-094F-999A-FF2942D0268A}" srcOrd="0" destOrd="0" parTransId="{2579628F-4C34-714C-AEED-A65FE3AF2D78}" sibTransId="{012D3899-3D59-1B45-8074-99401E1A1D7A}"/>
    <dgm:cxn modelId="{21B7A94B-A6AC-498B-862F-0D84FE69F196}" type="presOf" srcId="{D7194251-96DB-3C42-B864-D9FD87448DC5}" destId="{5511B9FE-0EE9-4DD0-844C-ABAE72ABB932}" srcOrd="0" destOrd="0" presId="urn:microsoft.com/office/officeart/2005/8/layout/vProcess5"/>
    <dgm:cxn modelId="{27952854-9BE1-6B43-966F-9E8F8FAB106A}" type="presParOf" srcId="{92FC2FDA-7F27-D945-ACA4-13886FE01627}" destId="{64EF6434-A511-9E43-982A-1CFF0173F6AE}" srcOrd="0" destOrd="0" presId="urn:microsoft.com/office/officeart/2005/8/layout/vProcess5"/>
    <dgm:cxn modelId="{3E574687-DD12-4144-8179-CC09BE8FC3A1}" type="presParOf" srcId="{92FC2FDA-7F27-D945-ACA4-13886FE01627}" destId="{AC5840E2-60B7-447B-AE61-D586467896B3}" srcOrd="1" destOrd="0" presId="urn:microsoft.com/office/officeart/2005/8/layout/vProcess5"/>
    <dgm:cxn modelId="{0B132F9E-2577-4B6E-BFE9-FAA95CDA7A79}" type="presParOf" srcId="{92FC2FDA-7F27-D945-ACA4-13886FE01627}" destId="{5511B9FE-0EE9-4DD0-844C-ABAE72ABB932}" srcOrd="2" destOrd="0" presId="urn:microsoft.com/office/officeart/2005/8/layout/vProcess5"/>
    <dgm:cxn modelId="{25863159-2F24-4665-83EE-8111DD0A7951}" type="presParOf" srcId="{92FC2FDA-7F27-D945-ACA4-13886FE01627}" destId="{5AE44033-3E4E-4830-9EB6-A954CB054C00}" srcOrd="3" destOrd="0" presId="urn:microsoft.com/office/officeart/2005/8/layout/vProcess5"/>
    <dgm:cxn modelId="{4F1DA084-6351-40D6-BE69-5E9DC134FB00}" type="presParOf" srcId="{92FC2FDA-7F27-D945-ACA4-13886FE01627}" destId="{2E800BAA-B3B9-453F-8D26-4F6D720FBF75}" srcOrd="4" destOrd="0" presId="urn:microsoft.com/office/officeart/2005/8/layout/vProcess5"/>
    <dgm:cxn modelId="{394536E1-1362-49C5-8DDA-8B2F0126E612}" type="presParOf" srcId="{92FC2FDA-7F27-D945-ACA4-13886FE01627}" destId="{C91C94C4-2477-48F5-ABAB-C26DB6387BA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F2FD8A-F82A-0A4B-A6F4-8839D2F16A75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5DE4D-DCF3-094F-999A-FF2942D0268A}">
      <dgm:prSet phldrT="[Текст]" custT="1"/>
      <dgm:spPr>
        <a:noFill/>
        <a:ln>
          <a:solidFill>
            <a:srgbClr val="00B050"/>
          </a:solidFill>
        </a:ln>
      </dgm:spPr>
      <dgm:t>
        <a:bodyPr/>
        <a:lstStyle/>
        <a:p>
          <a:pPr algn="ctr">
            <a:buNone/>
          </a:pPr>
          <a:r>
            <a:rPr lang="ru-RU" sz="1600" dirty="0" smtClean="0">
              <a:solidFill>
                <a:schemeClr val="tx1"/>
              </a:solidFill>
              <a:latin typeface="Cambria" panose="02040503050406030204" pitchFamily="18" charset="0"/>
            </a:rPr>
            <a:t>Основы государственной политики в области экологического развития Российской Федерации на период до 2030 года </a:t>
          </a:r>
          <a:r>
            <a:rPr lang="ru-RU" sz="1200" dirty="0" smtClean="0">
              <a:solidFill>
                <a:schemeClr val="tx1"/>
              </a:solidFill>
              <a:latin typeface="Cambria" panose="02040503050406030204" pitchFamily="18" charset="0"/>
            </a:rPr>
            <a:t>:</a:t>
          </a:r>
        </a:p>
        <a:p>
          <a:pPr algn="ctr">
            <a:buNone/>
          </a:pPr>
          <a:r>
            <a:rPr lang="ru-RU" sz="1200" dirty="0" smtClean="0">
              <a:solidFill>
                <a:schemeClr val="tx1"/>
              </a:solidFill>
              <a:latin typeface="Cambria" panose="02040503050406030204" pitchFamily="18" charset="0"/>
            </a:rPr>
            <a:t> включение вопросов формирования экологической культуры, экологического образования и воспитания в государственные, федеральные и региональные программы (подпункт «ж» пункта 20)</a:t>
          </a:r>
        </a:p>
      </dgm:t>
    </dgm:pt>
    <dgm:pt modelId="{2579628F-4C34-714C-AEED-A65FE3AF2D78}" type="parTrans" cxnId="{ACB047E3-AA6F-1F4F-A5F1-0DEFEAAD52DA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012D3899-3D59-1B45-8074-99401E1A1D7A}" type="sibTrans" cxnId="{ACB047E3-AA6F-1F4F-A5F1-0DEFEAAD52DA}">
      <dgm:prSet/>
      <dgm:spPr>
        <a:solidFill>
          <a:srgbClr val="00B050">
            <a:alpha val="90000"/>
          </a:srgbClr>
        </a:soli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endParaRPr lang="ru-RU" dirty="0">
            <a:solidFill>
              <a:sysClr val="windowText" lastClr="000000"/>
            </a:solidFill>
          </a:endParaRPr>
        </a:p>
      </dgm:t>
    </dgm:pt>
    <dgm:pt modelId="{D7194251-96DB-3C42-B864-D9FD87448DC5}">
      <dgm:prSet phldrT="[Текст]" custT="1"/>
      <dgm:spPr>
        <a:noFill/>
        <a:ln>
          <a:solidFill>
            <a:srgbClr val="00B050"/>
          </a:solidFill>
        </a:ln>
      </dgm:spPr>
      <dgm:t>
        <a:bodyPr/>
        <a:lstStyle/>
        <a:p>
          <a:pPr algn="ctr">
            <a:buNone/>
          </a:pPr>
          <a:r>
            <a:rPr lang="ru-RU" sz="1600" dirty="0" smtClean="0">
              <a:solidFill>
                <a:schemeClr val="tx1"/>
              </a:solidFill>
              <a:latin typeface="Cambria" panose="02040503050406030204" pitchFamily="18" charset="0"/>
            </a:rPr>
            <a:t>Экологическая доктрина Российской Федерации </a:t>
          </a:r>
          <a:r>
            <a:rPr lang="ru-RU" sz="1200" dirty="0" smtClean="0">
              <a:solidFill>
                <a:schemeClr val="tx1"/>
              </a:solidFill>
              <a:latin typeface="Cambria" panose="02040503050406030204" pitchFamily="18" charset="0"/>
            </a:rPr>
            <a:t>:</a:t>
          </a:r>
        </a:p>
        <a:p>
          <a:pPr algn="ctr">
            <a:buNone/>
          </a:pPr>
          <a:r>
            <a:rPr lang="ru-RU" sz="1200" dirty="0" smtClean="0">
              <a:solidFill>
                <a:schemeClr val="tx1"/>
              </a:solidFill>
              <a:latin typeface="Cambria" panose="02040503050406030204" pitchFamily="18" charset="0"/>
            </a:rPr>
            <a:t>включение вопросов формирования экологической культуры, экологического образования и просвещения в федеральные целевые, региональные и местные программы развития территорий</a:t>
          </a:r>
          <a:endParaRPr lang="ru-RU" sz="1200" b="1" dirty="0">
            <a:solidFill>
              <a:srgbClr val="FF0000"/>
            </a:solidFill>
            <a:latin typeface="Cambria" panose="02040503050406030204" pitchFamily="18" charset="0"/>
          </a:endParaRPr>
        </a:p>
      </dgm:t>
    </dgm:pt>
    <dgm:pt modelId="{1FE7A219-2D71-9145-AABF-34238F7192EC}" type="parTrans" cxnId="{DF07FFBF-76D9-BE45-A1F5-008DC4B33D9B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0476531A-DE64-0347-B235-618254E3B9A3}" type="sibTrans" cxnId="{DF07FFBF-76D9-BE45-A1F5-008DC4B33D9B}">
      <dgm:prSet/>
      <dgm:spPr>
        <a:solidFill>
          <a:srgbClr val="00B050">
            <a:alpha val="90000"/>
          </a:srgbClr>
        </a:soli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92FC2FDA-7F27-D945-ACA4-13886FE01627}" type="pres">
      <dgm:prSet presAssocID="{3AF2FD8A-F82A-0A4B-A6F4-8839D2F16A7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EF6434-A511-9E43-982A-1CFF0173F6AE}" type="pres">
      <dgm:prSet presAssocID="{3AF2FD8A-F82A-0A4B-A6F4-8839D2F16A75}" presName="dummyMaxCanvas" presStyleCnt="0">
        <dgm:presLayoutVars/>
      </dgm:prSet>
      <dgm:spPr/>
    </dgm:pt>
    <dgm:pt modelId="{47CC185E-E059-429B-B4D3-B2F7E29AC327}" type="pres">
      <dgm:prSet presAssocID="{3AF2FD8A-F82A-0A4B-A6F4-8839D2F16A75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DEE25-13F2-4894-8CD6-DE32370AD933}" type="pres">
      <dgm:prSet presAssocID="{3AF2FD8A-F82A-0A4B-A6F4-8839D2F16A75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BE81E-8C0A-4B2D-822C-CE907E23F6EC}" type="pres">
      <dgm:prSet presAssocID="{3AF2FD8A-F82A-0A4B-A6F4-8839D2F16A75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DDBED-CE54-4D3F-B289-3AA5D0D7FCE6}" type="pres">
      <dgm:prSet presAssocID="{3AF2FD8A-F82A-0A4B-A6F4-8839D2F16A75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BBF6D-4018-4B4B-B560-1195C864E39F}" type="pres">
      <dgm:prSet presAssocID="{3AF2FD8A-F82A-0A4B-A6F4-8839D2F16A75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9A7B0A-7057-4CB1-9E25-91B3F8A8D961}" type="presOf" srcId="{A085DE4D-DCF3-094F-999A-FF2942D0268A}" destId="{E6BDDBED-CE54-4D3F-B289-3AA5D0D7FCE6}" srcOrd="1" destOrd="0" presId="urn:microsoft.com/office/officeart/2005/8/layout/vProcess5"/>
    <dgm:cxn modelId="{C07012F5-A67C-4E94-9533-3D01BDE7F848}" type="presOf" srcId="{D7194251-96DB-3C42-B864-D9FD87448DC5}" destId="{0FABBF6D-4018-4B4B-B560-1195C864E39F}" srcOrd="1" destOrd="0" presId="urn:microsoft.com/office/officeart/2005/8/layout/vProcess5"/>
    <dgm:cxn modelId="{DF07FFBF-76D9-BE45-A1F5-008DC4B33D9B}" srcId="{3AF2FD8A-F82A-0A4B-A6F4-8839D2F16A75}" destId="{D7194251-96DB-3C42-B864-D9FD87448DC5}" srcOrd="1" destOrd="0" parTransId="{1FE7A219-2D71-9145-AABF-34238F7192EC}" sibTransId="{0476531A-DE64-0347-B235-618254E3B9A3}"/>
    <dgm:cxn modelId="{3A7C2E4A-E08A-4E08-ACEF-9AA86E7B5180}" type="presOf" srcId="{012D3899-3D59-1B45-8074-99401E1A1D7A}" destId="{E06BE81E-8C0A-4B2D-822C-CE907E23F6EC}" srcOrd="0" destOrd="0" presId="urn:microsoft.com/office/officeart/2005/8/layout/vProcess5"/>
    <dgm:cxn modelId="{C060BB4F-CB7E-4E9B-859E-2D549BBFB2FC}" type="presOf" srcId="{3AF2FD8A-F82A-0A4B-A6F4-8839D2F16A75}" destId="{92FC2FDA-7F27-D945-ACA4-13886FE01627}" srcOrd="0" destOrd="0" presId="urn:microsoft.com/office/officeart/2005/8/layout/vProcess5"/>
    <dgm:cxn modelId="{777623AE-4F5C-4A97-8868-2078483D2FA2}" type="presOf" srcId="{D7194251-96DB-3C42-B864-D9FD87448DC5}" destId="{E85DEE25-13F2-4894-8CD6-DE32370AD933}" srcOrd="0" destOrd="0" presId="urn:microsoft.com/office/officeart/2005/8/layout/vProcess5"/>
    <dgm:cxn modelId="{ACB047E3-AA6F-1F4F-A5F1-0DEFEAAD52DA}" srcId="{3AF2FD8A-F82A-0A4B-A6F4-8839D2F16A75}" destId="{A085DE4D-DCF3-094F-999A-FF2942D0268A}" srcOrd="0" destOrd="0" parTransId="{2579628F-4C34-714C-AEED-A65FE3AF2D78}" sibTransId="{012D3899-3D59-1B45-8074-99401E1A1D7A}"/>
    <dgm:cxn modelId="{E4D87466-77CC-4778-9ECC-13352521F8E9}" type="presOf" srcId="{A085DE4D-DCF3-094F-999A-FF2942D0268A}" destId="{47CC185E-E059-429B-B4D3-B2F7E29AC327}" srcOrd="0" destOrd="0" presId="urn:microsoft.com/office/officeart/2005/8/layout/vProcess5"/>
    <dgm:cxn modelId="{5EE0362A-D282-4D4D-A994-70F45FA7F0A7}" type="presParOf" srcId="{92FC2FDA-7F27-D945-ACA4-13886FE01627}" destId="{64EF6434-A511-9E43-982A-1CFF0173F6AE}" srcOrd="0" destOrd="0" presId="urn:microsoft.com/office/officeart/2005/8/layout/vProcess5"/>
    <dgm:cxn modelId="{9B714A77-38F6-4DE6-868B-177236940B33}" type="presParOf" srcId="{92FC2FDA-7F27-D945-ACA4-13886FE01627}" destId="{47CC185E-E059-429B-B4D3-B2F7E29AC327}" srcOrd="1" destOrd="0" presId="urn:microsoft.com/office/officeart/2005/8/layout/vProcess5"/>
    <dgm:cxn modelId="{2A5C02F1-E691-4F2F-87D5-1A505D0212D1}" type="presParOf" srcId="{92FC2FDA-7F27-D945-ACA4-13886FE01627}" destId="{E85DEE25-13F2-4894-8CD6-DE32370AD933}" srcOrd="2" destOrd="0" presId="urn:microsoft.com/office/officeart/2005/8/layout/vProcess5"/>
    <dgm:cxn modelId="{8A93D012-CA53-4DEC-8F2D-77ACEF2CFD43}" type="presParOf" srcId="{92FC2FDA-7F27-D945-ACA4-13886FE01627}" destId="{E06BE81E-8C0A-4B2D-822C-CE907E23F6EC}" srcOrd="3" destOrd="0" presId="urn:microsoft.com/office/officeart/2005/8/layout/vProcess5"/>
    <dgm:cxn modelId="{C444B21F-FA3C-420B-B570-8967C0B76D62}" type="presParOf" srcId="{92FC2FDA-7F27-D945-ACA4-13886FE01627}" destId="{E6BDDBED-CE54-4D3F-B289-3AA5D0D7FCE6}" srcOrd="4" destOrd="0" presId="urn:microsoft.com/office/officeart/2005/8/layout/vProcess5"/>
    <dgm:cxn modelId="{EFDDAA96-B0A6-4C44-A157-6CA531987A0A}" type="presParOf" srcId="{92FC2FDA-7F27-D945-ACA4-13886FE01627}" destId="{0FABBF6D-4018-4B4B-B560-1195C864E39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4E25AB-3B07-5940-8662-EB5C46724A60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3B85C0-5691-644B-88DA-6D74B4CBF92C}">
      <dgm:prSet phldrT="[Текст]" custT="1"/>
      <dgm:spPr>
        <a:noFill/>
        <a:ln>
          <a:solidFill>
            <a:srgbClr val="00B05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Cambria" panose="02040503050406030204" pitchFamily="18" charset="0"/>
            </a:rPr>
            <a:t>Конституция Российской Федерации </a:t>
          </a:r>
          <a:r>
            <a:rPr lang="ru-RU" sz="1400" b="1" dirty="0" smtClean="0">
              <a:solidFill>
                <a:schemeClr val="tx1"/>
              </a:solidFill>
              <a:latin typeface="Cambria" panose="02040503050406030204" pitchFamily="18" charset="0"/>
            </a:rPr>
            <a:t> (поправки от 14 марта 2020 года № 1-ФКЗ):</a:t>
          </a:r>
        </a:p>
        <a:p>
          <a:r>
            <a:rPr lang="ru-RU" sz="1400" b="1" dirty="0" smtClean="0">
              <a:solidFill>
                <a:schemeClr val="tx1"/>
              </a:solidFill>
              <a:latin typeface="Cambria" panose="02040503050406030204" pitchFamily="18" charset="0"/>
            </a:rPr>
            <a:t> </a:t>
          </a:r>
          <a:r>
            <a:rPr lang="ru-RU" sz="1200" i="1" dirty="0" smtClean="0">
              <a:solidFill>
                <a:schemeClr val="tx1"/>
              </a:solidFill>
            </a:rPr>
            <a:t>создание условий для развития системы экологического образования граждан, воспитания экологической культуры (пункт 6 «е» статья 114)</a:t>
          </a:r>
          <a:endParaRPr lang="ru-RU" sz="1200" dirty="0">
            <a:solidFill>
              <a:schemeClr val="tx1"/>
            </a:solidFill>
          </a:endParaRPr>
        </a:p>
      </dgm:t>
    </dgm:pt>
    <dgm:pt modelId="{A05B40E9-C0E9-F444-BBE4-CFF8E55BC062}" type="parTrans" cxnId="{7FC017B0-9546-944E-B412-FD32E03EE67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E312E8-E26C-F444-8D38-D5C019558A84}" type="sibTrans" cxnId="{7FC017B0-9546-944E-B412-FD32E03EE67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0C354F3-6F9B-B54D-B22B-9361105DB44B}">
      <dgm:prSet phldrT="[Текст]" custT="1"/>
      <dgm:spPr>
        <a:noFill/>
        <a:ln>
          <a:solidFill>
            <a:srgbClr val="00B050"/>
          </a:solidFill>
        </a:ln>
      </dgm:spPr>
      <dgm:t>
        <a:bodyPr/>
        <a:lstStyle/>
        <a:p>
          <a:pPr>
            <a:buSzPts val="1800"/>
            <a:buNone/>
          </a:pPr>
          <a:r>
            <a:rPr lang="ru-RU" sz="1600" b="1" dirty="0" smtClean="0">
              <a:solidFill>
                <a:schemeClr val="tx1"/>
              </a:solidFill>
              <a:latin typeface="Cambria" panose="02040503050406030204" pitchFamily="18" charset="0"/>
            </a:rPr>
            <a:t>Федеральный закон от 10 января 2002 г. № 7-ФЗ «Об охране окружающей среды»</a:t>
          </a:r>
        </a:p>
        <a:p>
          <a:pPr>
            <a:buSzPts val="1800"/>
            <a:buNone/>
          </a:pPr>
          <a:r>
            <a:rPr lang="ru-RU" sz="1400" b="1" dirty="0" smtClean="0">
              <a:solidFill>
                <a:schemeClr val="tx1"/>
              </a:solidFill>
              <a:latin typeface="Cambria" panose="02040503050406030204" pitchFamily="18" charset="0"/>
            </a:rPr>
            <a:t>  </a:t>
          </a:r>
          <a:r>
            <a:rPr lang="ru-RU" sz="1200" i="1" dirty="0" smtClean="0">
              <a:solidFill>
                <a:schemeClr val="tx1"/>
              </a:solidFill>
            </a:rPr>
            <a:t>Глава XIII. ОСНОВЫ ФОРМИРОВАНИЯ ЭКОЛОГИЧЕСКОЙ КУЛЬТУРЫ</a:t>
          </a:r>
          <a:endParaRPr lang="ru-RU" sz="1200" i="1" dirty="0">
            <a:solidFill>
              <a:schemeClr val="tx1"/>
            </a:solidFill>
          </a:endParaRPr>
        </a:p>
      </dgm:t>
    </dgm:pt>
    <dgm:pt modelId="{CDC5C979-8171-AE4F-A2DD-BF7792CF9837}" type="parTrans" cxnId="{2E53D3CD-6919-334D-AF81-7481B1AF9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31C218C-03AC-694C-BDA3-DBB9CFFFF7A5}" type="sibTrans" cxnId="{2E53D3CD-6919-334D-AF81-7481B1AF9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9681681-9254-7042-9AA7-F723616F0DF3}">
      <dgm:prSet phldrT="[Текст]" custT="1"/>
      <dgm:spPr>
        <a:noFill/>
        <a:ln>
          <a:solidFill>
            <a:srgbClr val="00B050"/>
          </a:solidFill>
        </a:ln>
      </dgm:spPr>
      <dgm:t>
        <a:bodyPr/>
        <a:lstStyle/>
        <a:p>
          <a:pPr>
            <a:buSzPts val="1800"/>
            <a:buNone/>
          </a:pPr>
          <a:r>
            <a:rPr lang="ru-RU" sz="1600" b="1" dirty="0" smtClean="0">
              <a:solidFill>
                <a:schemeClr val="tx1"/>
              </a:solidFill>
              <a:latin typeface="Cambria" panose="02040503050406030204" pitchFamily="18" charset="0"/>
            </a:rPr>
            <a:t>Региональные законы об экологическом образовании и просвещении (2000-2023 годы) </a:t>
          </a:r>
        </a:p>
        <a:p>
          <a:pPr>
            <a:buSzPts val="1800"/>
            <a:buNone/>
          </a:pPr>
          <a:r>
            <a:rPr lang="ru-RU" sz="1200" i="1" dirty="0" smtClean="0">
              <a:solidFill>
                <a:schemeClr val="tx1"/>
              </a:solidFill>
            </a:rPr>
            <a:t>34 субъекта Российской Федерации</a:t>
          </a:r>
          <a:endParaRPr lang="ru-RU" sz="1200" i="1" dirty="0">
            <a:solidFill>
              <a:schemeClr val="tx1"/>
            </a:solidFill>
          </a:endParaRPr>
        </a:p>
      </dgm:t>
    </dgm:pt>
    <dgm:pt modelId="{1590CB4E-1B51-7D44-8DFA-3468E83353DA}" type="parTrans" cxnId="{FE93813C-3AF9-3C49-A6F0-D314FA8C779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960B10-E90B-EB4B-81E3-F5E890EF0E7C}" type="sibTrans" cxnId="{FE93813C-3AF9-3C49-A6F0-D314FA8C779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18D8D84-E431-A140-ADEE-FA91CD492F89}" type="pres">
      <dgm:prSet presAssocID="{024E25AB-3B07-5940-8662-EB5C46724A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2F11B5-587F-8A40-BAE1-ACC5E493E8AA}" type="pres">
      <dgm:prSet presAssocID="{99681681-9254-7042-9AA7-F723616F0DF3}" presName="boxAndChildren" presStyleCnt="0"/>
      <dgm:spPr/>
    </dgm:pt>
    <dgm:pt modelId="{EE76725F-B447-E145-9A9F-8437B0429EDD}" type="pres">
      <dgm:prSet presAssocID="{99681681-9254-7042-9AA7-F723616F0DF3}" presName="parentTextBox" presStyleLbl="node1" presStyleIdx="0" presStyleCnt="3"/>
      <dgm:spPr/>
      <dgm:t>
        <a:bodyPr/>
        <a:lstStyle/>
        <a:p>
          <a:endParaRPr lang="ru-RU"/>
        </a:p>
      </dgm:t>
    </dgm:pt>
    <dgm:pt modelId="{DFABBD8E-BCE7-1747-AE89-AEC75B33EB00}" type="pres">
      <dgm:prSet presAssocID="{131C218C-03AC-694C-BDA3-DBB9CFFFF7A5}" presName="sp" presStyleCnt="0"/>
      <dgm:spPr/>
    </dgm:pt>
    <dgm:pt modelId="{A32238F1-25E3-764F-8E49-F5BBB547EE9F}" type="pres">
      <dgm:prSet presAssocID="{D0C354F3-6F9B-B54D-B22B-9361105DB44B}" presName="arrowAndChildren" presStyleCnt="0"/>
      <dgm:spPr/>
    </dgm:pt>
    <dgm:pt modelId="{2B880DD2-2A6B-C24F-B1FF-E023D9CA5F49}" type="pres">
      <dgm:prSet presAssocID="{D0C354F3-6F9B-B54D-B22B-9361105DB44B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E7B55CFC-85EF-D444-8641-59A8C5DA1904}" type="pres">
      <dgm:prSet presAssocID="{8EE312E8-E26C-F444-8D38-D5C019558A84}" presName="sp" presStyleCnt="0"/>
      <dgm:spPr/>
    </dgm:pt>
    <dgm:pt modelId="{682C750D-CFDF-C94A-8983-445E2A19F7D5}" type="pres">
      <dgm:prSet presAssocID="{613B85C0-5691-644B-88DA-6D74B4CBF92C}" presName="arrowAndChildren" presStyleCnt="0"/>
      <dgm:spPr/>
    </dgm:pt>
    <dgm:pt modelId="{509F3477-C554-A243-B36F-8EC99896FC90}" type="pres">
      <dgm:prSet presAssocID="{613B85C0-5691-644B-88DA-6D74B4CBF92C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7FC017B0-9546-944E-B412-FD32E03EE67F}" srcId="{024E25AB-3B07-5940-8662-EB5C46724A60}" destId="{613B85C0-5691-644B-88DA-6D74B4CBF92C}" srcOrd="0" destOrd="0" parTransId="{A05B40E9-C0E9-F444-BBE4-CFF8E55BC062}" sibTransId="{8EE312E8-E26C-F444-8D38-D5C019558A84}"/>
    <dgm:cxn modelId="{D3AAB066-8E5D-114E-A0F7-09B46BCD4BCA}" type="presOf" srcId="{D0C354F3-6F9B-B54D-B22B-9361105DB44B}" destId="{2B880DD2-2A6B-C24F-B1FF-E023D9CA5F49}" srcOrd="0" destOrd="0" presId="urn:microsoft.com/office/officeart/2005/8/layout/process4"/>
    <dgm:cxn modelId="{7A8F3C24-41A8-8141-9182-C42E25D1527B}" type="presOf" srcId="{613B85C0-5691-644B-88DA-6D74B4CBF92C}" destId="{509F3477-C554-A243-B36F-8EC99896FC90}" srcOrd="0" destOrd="0" presId="urn:microsoft.com/office/officeart/2005/8/layout/process4"/>
    <dgm:cxn modelId="{CBCE722D-4A08-5D42-9C56-8F7E9B6E063F}" type="presOf" srcId="{024E25AB-3B07-5940-8662-EB5C46724A60}" destId="{518D8D84-E431-A140-ADEE-FA91CD492F89}" srcOrd="0" destOrd="0" presId="urn:microsoft.com/office/officeart/2005/8/layout/process4"/>
    <dgm:cxn modelId="{8EC4D891-AE00-F44F-B6DF-6EE3B613FABE}" type="presOf" srcId="{99681681-9254-7042-9AA7-F723616F0DF3}" destId="{EE76725F-B447-E145-9A9F-8437B0429EDD}" srcOrd="0" destOrd="0" presId="urn:microsoft.com/office/officeart/2005/8/layout/process4"/>
    <dgm:cxn modelId="{FE93813C-3AF9-3C49-A6F0-D314FA8C779F}" srcId="{024E25AB-3B07-5940-8662-EB5C46724A60}" destId="{99681681-9254-7042-9AA7-F723616F0DF3}" srcOrd="2" destOrd="0" parTransId="{1590CB4E-1B51-7D44-8DFA-3468E83353DA}" sibTransId="{AC960B10-E90B-EB4B-81E3-F5E890EF0E7C}"/>
    <dgm:cxn modelId="{2E53D3CD-6919-334D-AF81-7481B1AF911A}" srcId="{024E25AB-3B07-5940-8662-EB5C46724A60}" destId="{D0C354F3-6F9B-B54D-B22B-9361105DB44B}" srcOrd="1" destOrd="0" parTransId="{CDC5C979-8171-AE4F-A2DD-BF7792CF9837}" sibTransId="{131C218C-03AC-694C-BDA3-DBB9CFFFF7A5}"/>
    <dgm:cxn modelId="{47D79761-E7EC-1143-B2D7-C78209519298}" type="presParOf" srcId="{518D8D84-E431-A140-ADEE-FA91CD492F89}" destId="{FF2F11B5-587F-8A40-BAE1-ACC5E493E8AA}" srcOrd="0" destOrd="0" presId="urn:microsoft.com/office/officeart/2005/8/layout/process4"/>
    <dgm:cxn modelId="{151131B5-62A0-CE48-B951-A1A13A201419}" type="presParOf" srcId="{FF2F11B5-587F-8A40-BAE1-ACC5E493E8AA}" destId="{EE76725F-B447-E145-9A9F-8437B0429EDD}" srcOrd="0" destOrd="0" presId="urn:microsoft.com/office/officeart/2005/8/layout/process4"/>
    <dgm:cxn modelId="{10F514AC-84FF-8D4D-A17E-B184CEAF83EB}" type="presParOf" srcId="{518D8D84-E431-A140-ADEE-FA91CD492F89}" destId="{DFABBD8E-BCE7-1747-AE89-AEC75B33EB00}" srcOrd="1" destOrd="0" presId="urn:microsoft.com/office/officeart/2005/8/layout/process4"/>
    <dgm:cxn modelId="{DCF59965-F682-B644-AF4F-FEC134057BFB}" type="presParOf" srcId="{518D8D84-E431-A140-ADEE-FA91CD492F89}" destId="{A32238F1-25E3-764F-8E49-F5BBB547EE9F}" srcOrd="2" destOrd="0" presId="urn:microsoft.com/office/officeart/2005/8/layout/process4"/>
    <dgm:cxn modelId="{D6BB270F-D1A1-CB45-99FA-FB1F76567E77}" type="presParOf" srcId="{A32238F1-25E3-764F-8E49-F5BBB547EE9F}" destId="{2B880DD2-2A6B-C24F-B1FF-E023D9CA5F49}" srcOrd="0" destOrd="0" presId="urn:microsoft.com/office/officeart/2005/8/layout/process4"/>
    <dgm:cxn modelId="{1E93BEED-E10E-EA49-91F5-4C0C5AF441C6}" type="presParOf" srcId="{518D8D84-E431-A140-ADEE-FA91CD492F89}" destId="{E7B55CFC-85EF-D444-8641-59A8C5DA1904}" srcOrd="3" destOrd="0" presId="urn:microsoft.com/office/officeart/2005/8/layout/process4"/>
    <dgm:cxn modelId="{0E55D54B-3D71-7742-9585-7E8C0445A0F1}" type="presParOf" srcId="{518D8D84-E431-A140-ADEE-FA91CD492F89}" destId="{682C750D-CFDF-C94A-8983-445E2A19F7D5}" srcOrd="4" destOrd="0" presId="urn:microsoft.com/office/officeart/2005/8/layout/process4"/>
    <dgm:cxn modelId="{37EF471F-AA4B-E845-8F8C-5636D39AD5AE}" type="presParOf" srcId="{682C750D-CFDF-C94A-8983-445E2A19F7D5}" destId="{509F3477-C554-A243-B36F-8EC99896FC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4E25AB-3B07-5940-8662-EB5C46724A60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3B85C0-5691-644B-88DA-6D74B4CBF92C}">
      <dgm:prSet phldrT="[Текст]" custT="1"/>
      <dgm:spPr>
        <a:noFill/>
        <a:ln>
          <a:solidFill>
            <a:srgbClr val="00B05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Cambria" panose="02040503050406030204" pitchFamily="18" charset="0"/>
            </a:rPr>
            <a:t>Федеральный закон от 10 января 2002 г. № 7-ФЗ «Об охране окружающей среды»</a:t>
          </a:r>
        </a:p>
      </dgm:t>
    </dgm:pt>
    <dgm:pt modelId="{A05B40E9-C0E9-F444-BBE4-CFF8E55BC062}" type="parTrans" cxnId="{7FC017B0-9546-944E-B412-FD32E03EE67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E312E8-E26C-F444-8D38-D5C019558A84}" type="sibTrans" cxnId="{7FC017B0-9546-944E-B412-FD32E03EE67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0C354F3-6F9B-B54D-B22B-9361105DB44B}">
      <dgm:prSet phldrT="[Текст]" custT="1"/>
      <dgm:spPr>
        <a:noFill/>
        <a:ln>
          <a:solidFill>
            <a:srgbClr val="00B050"/>
          </a:solidFill>
        </a:ln>
      </dgm:spPr>
      <dgm:t>
        <a:bodyPr/>
        <a:lstStyle/>
        <a:p>
          <a:pPr>
            <a:buSzPts val="1800"/>
            <a:buNone/>
          </a:pPr>
          <a:r>
            <a:rPr lang="ru-RU" sz="1400" b="0" dirty="0" smtClean="0">
              <a:solidFill>
                <a:schemeClr val="tx1"/>
              </a:solidFill>
              <a:latin typeface="Cambria" panose="02040503050406030204" pitchFamily="18" charset="0"/>
            </a:rPr>
            <a:t> организация и развитие системы экологического образования, формирование экологической культуры отнесены к </a:t>
          </a:r>
          <a:r>
            <a:rPr lang="ru-RU" sz="1400" b="1" dirty="0" smtClean="0">
              <a:solidFill>
                <a:schemeClr val="tx1"/>
              </a:solidFill>
              <a:latin typeface="Cambria" panose="02040503050406030204" pitchFamily="18" charset="0"/>
            </a:rPr>
            <a:t>полномочиям органов государственной власти Российской Федерации </a:t>
          </a:r>
          <a:r>
            <a:rPr lang="ru-RU" sz="1400" b="0" dirty="0" smtClean="0">
              <a:solidFill>
                <a:schemeClr val="tx1"/>
              </a:solidFill>
              <a:latin typeface="Cambria" panose="02040503050406030204" pitchFamily="18" charset="0"/>
            </a:rPr>
            <a:t>в сфере отношений, связанных с охраной окружающей сред</a:t>
          </a:r>
          <a:r>
            <a:rPr lang="ru-RU" sz="1200" b="0" dirty="0" smtClean="0">
              <a:solidFill>
                <a:schemeClr val="tx1"/>
              </a:solidFill>
              <a:latin typeface="Cambria" panose="02040503050406030204" pitchFamily="18" charset="0"/>
            </a:rPr>
            <a:t>ы (статьи 5,6)</a:t>
          </a:r>
          <a:endParaRPr lang="ru-RU" sz="1200" b="0" i="1" dirty="0">
            <a:solidFill>
              <a:schemeClr val="tx1"/>
            </a:solidFill>
          </a:endParaRPr>
        </a:p>
      </dgm:t>
    </dgm:pt>
    <dgm:pt modelId="{CDC5C979-8171-AE4F-A2DD-BF7792CF9837}" type="parTrans" cxnId="{2E53D3CD-6919-334D-AF81-7481B1AF9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31C218C-03AC-694C-BDA3-DBB9CFFFF7A5}" type="sibTrans" cxnId="{2E53D3CD-6919-334D-AF81-7481B1AF9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9681681-9254-7042-9AA7-F723616F0DF3}">
      <dgm:prSet phldrT="[Текст]" custT="1"/>
      <dgm:spPr>
        <a:noFill/>
        <a:ln>
          <a:solidFill>
            <a:srgbClr val="00B050"/>
          </a:solidFill>
        </a:ln>
      </dgm:spPr>
      <dgm:t>
        <a:bodyPr/>
        <a:lstStyle/>
        <a:p>
          <a:pPr>
            <a:buSzPts val="1800"/>
            <a:buNone/>
          </a:pPr>
          <a:r>
            <a:rPr lang="ru-RU" sz="1300" b="0" dirty="0" smtClean="0">
              <a:solidFill>
                <a:schemeClr val="tx1"/>
              </a:solidFill>
              <a:latin typeface="Cambria" panose="02040503050406030204" pitchFamily="18" charset="0"/>
            </a:rPr>
            <a:t>устанавливается </a:t>
          </a:r>
          <a:r>
            <a:rPr lang="ru-RU" sz="1300" b="1" dirty="0" smtClean="0">
              <a:solidFill>
                <a:schemeClr val="tx1"/>
              </a:solidFill>
              <a:latin typeface="Cambria" panose="02040503050406030204" pitchFamily="18" charset="0"/>
            </a:rPr>
            <a:t>система всеобщего и комплексного экологического образования</a:t>
          </a:r>
          <a:r>
            <a:rPr lang="ru-RU" sz="1300" b="0" dirty="0" smtClean="0">
              <a:solidFill>
                <a:schemeClr val="tx1"/>
              </a:solidFill>
              <a:latin typeface="Cambria" panose="02040503050406030204" pitchFamily="18" charset="0"/>
            </a:rPr>
            <a:t>, включающая в себя общее образование, среднее профессиональное образование, высшее образование и дополнительное профессиональное образование специалистов, а также распространение экологических знаний, в том числе через средства массовой информации, музеи, библиотеки, учреждения культуры, природоохранные учреждения, организации спорта и туризма </a:t>
          </a:r>
          <a:r>
            <a:rPr lang="ru-RU" sz="1200" b="0" dirty="0" smtClean="0">
              <a:solidFill>
                <a:schemeClr val="tx1"/>
              </a:solidFill>
              <a:latin typeface="Cambria" panose="02040503050406030204" pitchFamily="18" charset="0"/>
            </a:rPr>
            <a:t>(статья 71)</a:t>
          </a:r>
          <a:endParaRPr lang="ru-RU" sz="1200" b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590CB4E-1B51-7D44-8DFA-3468E83353DA}" type="parTrans" cxnId="{FE93813C-3AF9-3C49-A6F0-D314FA8C779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960B10-E90B-EB4B-81E3-F5E890EF0E7C}" type="sibTrans" cxnId="{FE93813C-3AF9-3C49-A6F0-D314FA8C779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18D8D84-E431-A140-ADEE-FA91CD492F89}" type="pres">
      <dgm:prSet presAssocID="{024E25AB-3B07-5940-8662-EB5C46724A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2F11B5-587F-8A40-BAE1-ACC5E493E8AA}" type="pres">
      <dgm:prSet presAssocID="{99681681-9254-7042-9AA7-F723616F0DF3}" presName="boxAndChildren" presStyleCnt="0"/>
      <dgm:spPr/>
    </dgm:pt>
    <dgm:pt modelId="{EE76725F-B447-E145-9A9F-8437B0429EDD}" type="pres">
      <dgm:prSet presAssocID="{99681681-9254-7042-9AA7-F723616F0DF3}" presName="parentTextBox" presStyleLbl="node1" presStyleIdx="0" presStyleCnt="3"/>
      <dgm:spPr/>
      <dgm:t>
        <a:bodyPr/>
        <a:lstStyle/>
        <a:p>
          <a:endParaRPr lang="ru-RU"/>
        </a:p>
      </dgm:t>
    </dgm:pt>
    <dgm:pt modelId="{DFABBD8E-BCE7-1747-AE89-AEC75B33EB00}" type="pres">
      <dgm:prSet presAssocID="{131C218C-03AC-694C-BDA3-DBB9CFFFF7A5}" presName="sp" presStyleCnt="0"/>
      <dgm:spPr/>
    </dgm:pt>
    <dgm:pt modelId="{A32238F1-25E3-764F-8E49-F5BBB547EE9F}" type="pres">
      <dgm:prSet presAssocID="{D0C354F3-6F9B-B54D-B22B-9361105DB44B}" presName="arrowAndChildren" presStyleCnt="0"/>
      <dgm:spPr/>
    </dgm:pt>
    <dgm:pt modelId="{2B880DD2-2A6B-C24F-B1FF-E023D9CA5F49}" type="pres">
      <dgm:prSet presAssocID="{D0C354F3-6F9B-B54D-B22B-9361105DB44B}" presName="parentTextArrow" presStyleLbl="node1" presStyleIdx="1" presStyleCnt="3" custLinFactNeighborY="2392"/>
      <dgm:spPr/>
      <dgm:t>
        <a:bodyPr/>
        <a:lstStyle/>
        <a:p>
          <a:endParaRPr lang="ru-RU"/>
        </a:p>
      </dgm:t>
    </dgm:pt>
    <dgm:pt modelId="{E7B55CFC-85EF-D444-8641-59A8C5DA1904}" type="pres">
      <dgm:prSet presAssocID="{8EE312E8-E26C-F444-8D38-D5C019558A84}" presName="sp" presStyleCnt="0"/>
      <dgm:spPr/>
    </dgm:pt>
    <dgm:pt modelId="{682C750D-CFDF-C94A-8983-445E2A19F7D5}" type="pres">
      <dgm:prSet presAssocID="{613B85C0-5691-644B-88DA-6D74B4CBF92C}" presName="arrowAndChildren" presStyleCnt="0"/>
      <dgm:spPr/>
    </dgm:pt>
    <dgm:pt modelId="{509F3477-C554-A243-B36F-8EC99896FC90}" type="pres">
      <dgm:prSet presAssocID="{613B85C0-5691-644B-88DA-6D74B4CBF92C}" presName="parentTextArrow" presStyleLbl="node1" presStyleIdx="2" presStyleCnt="3" custLinFactNeighborY="-598"/>
      <dgm:spPr/>
      <dgm:t>
        <a:bodyPr/>
        <a:lstStyle/>
        <a:p>
          <a:endParaRPr lang="ru-RU"/>
        </a:p>
      </dgm:t>
    </dgm:pt>
  </dgm:ptLst>
  <dgm:cxnLst>
    <dgm:cxn modelId="{D7558428-A8EE-437C-9428-493EFB79CF60}" type="presOf" srcId="{99681681-9254-7042-9AA7-F723616F0DF3}" destId="{EE76725F-B447-E145-9A9F-8437B0429EDD}" srcOrd="0" destOrd="0" presId="urn:microsoft.com/office/officeart/2005/8/layout/process4"/>
    <dgm:cxn modelId="{7FC017B0-9546-944E-B412-FD32E03EE67F}" srcId="{024E25AB-3B07-5940-8662-EB5C46724A60}" destId="{613B85C0-5691-644B-88DA-6D74B4CBF92C}" srcOrd="0" destOrd="0" parTransId="{A05B40E9-C0E9-F444-BBE4-CFF8E55BC062}" sibTransId="{8EE312E8-E26C-F444-8D38-D5C019558A84}"/>
    <dgm:cxn modelId="{44A4A5DC-76CF-4B5F-A044-516300511ACA}" type="presOf" srcId="{D0C354F3-6F9B-B54D-B22B-9361105DB44B}" destId="{2B880DD2-2A6B-C24F-B1FF-E023D9CA5F49}" srcOrd="0" destOrd="0" presId="urn:microsoft.com/office/officeart/2005/8/layout/process4"/>
    <dgm:cxn modelId="{F50F317B-DA15-4FF4-8E42-B81B81DAFA8F}" type="presOf" srcId="{024E25AB-3B07-5940-8662-EB5C46724A60}" destId="{518D8D84-E431-A140-ADEE-FA91CD492F89}" srcOrd="0" destOrd="0" presId="urn:microsoft.com/office/officeart/2005/8/layout/process4"/>
    <dgm:cxn modelId="{FE93813C-3AF9-3C49-A6F0-D314FA8C779F}" srcId="{024E25AB-3B07-5940-8662-EB5C46724A60}" destId="{99681681-9254-7042-9AA7-F723616F0DF3}" srcOrd="2" destOrd="0" parTransId="{1590CB4E-1B51-7D44-8DFA-3468E83353DA}" sibTransId="{AC960B10-E90B-EB4B-81E3-F5E890EF0E7C}"/>
    <dgm:cxn modelId="{85F538BD-4DC8-44E3-A574-C132B18CE3DA}" type="presOf" srcId="{613B85C0-5691-644B-88DA-6D74B4CBF92C}" destId="{509F3477-C554-A243-B36F-8EC99896FC90}" srcOrd="0" destOrd="0" presId="urn:microsoft.com/office/officeart/2005/8/layout/process4"/>
    <dgm:cxn modelId="{2E53D3CD-6919-334D-AF81-7481B1AF911A}" srcId="{024E25AB-3B07-5940-8662-EB5C46724A60}" destId="{D0C354F3-6F9B-B54D-B22B-9361105DB44B}" srcOrd="1" destOrd="0" parTransId="{CDC5C979-8171-AE4F-A2DD-BF7792CF9837}" sibTransId="{131C218C-03AC-694C-BDA3-DBB9CFFFF7A5}"/>
    <dgm:cxn modelId="{D440D04D-29BD-4CCF-86E8-027EFEFA4D6B}" type="presParOf" srcId="{518D8D84-E431-A140-ADEE-FA91CD492F89}" destId="{FF2F11B5-587F-8A40-BAE1-ACC5E493E8AA}" srcOrd="0" destOrd="0" presId="urn:microsoft.com/office/officeart/2005/8/layout/process4"/>
    <dgm:cxn modelId="{EFCAF8ED-1040-45B3-9EA9-22FEA2355C24}" type="presParOf" srcId="{FF2F11B5-587F-8A40-BAE1-ACC5E493E8AA}" destId="{EE76725F-B447-E145-9A9F-8437B0429EDD}" srcOrd="0" destOrd="0" presId="urn:microsoft.com/office/officeart/2005/8/layout/process4"/>
    <dgm:cxn modelId="{61755CC4-E3F9-4E13-9C9F-321D40334F8A}" type="presParOf" srcId="{518D8D84-E431-A140-ADEE-FA91CD492F89}" destId="{DFABBD8E-BCE7-1747-AE89-AEC75B33EB00}" srcOrd="1" destOrd="0" presId="urn:microsoft.com/office/officeart/2005/8/layout/process4"/>
    <dgm:cxn modelId="{17251807-BA60-42B7-A4D1-38386C33F8EC}" type="presParOf" srcId="{518D8D84-E431-A140-ADEE-FA91CD492F89}" destId="{A32238F1-25E3-764F-8E49-F5BBB547EE9F}" srcOrd="2" destOrd="0" presId="urn:microsoft.com/office/officeart/2005/8/layout/process4"/>
    <dgm:cxn modelId="{4DCD9D73-70C6-405B-8B84-78C3AD917F27}" type="presParOf" srcId="{A32238F1-25E3-764F-8E49-F5BBB547EE9F}" destId="{2B880DD2-2A6B-C24F-B1FF-E023D9CA5F49}" srcOrd="0" destOrd="0" presId="urn:microsoft.com/office/officeart/2005/8/layout/process4"/>
    <dgm:cxn modelId="{EDB55824-6285-4078-83AE-7CADD529958F}" type="presParOf" srcId="{518D8D84-E431-A140-ADEE-FA91CD492F89}" destId="{E7B55CFC-85EF-D444-8641-59A8C5DA1904}" srcOrd="3" destOrd="0" presId="urn:microsoft.com/office/officeart/2005/8/layout/process4"/>
    <dgm:cxn modelId="{F4FB48F4-641B-4770-8BC8-EB1CF992706B}" type="presParOf" srcId="{518D8D84-E431-A140-ADEE-FA91CD492F89}" destId="{682C750D-CFDF-C94A-8983-445E2A19F7D5}" srcOrd="4" destOrd="0" presId="urn:microsoft.com/office/officeart/2005/8/layout/process4"/>
    <dgm:cxn modelId="{3F207C8D-83C7-4527-AC89-005A5888B60B}" type="presParOf" srcId="{682C750D-CFDF-C94A-8983-445E2A19F7D5}" destId="{509F3477-C554-A243-B36F-8EC99896FC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2B2234-E0A1-3847-B972-526B562901EE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6E8B1B-8E63-794D-9A38-F6AD3BC642D9}">
      <dgm:prSet phldrT="[Текст]" custT="1"/>
      <dgm:spPr/>
      <dgm:t>
        <a:bodyPr/>
        <a:lstStyle/>
        <a:p>
          <a:r>
            <a:rPr lang="ru-RU" sz="1400" dirty="0" smtClean="0">
              <a:latin typeface="+mj-lt"/>
            </a:rPr>
            <a:t>Научное</a:t>
          </a:r>
          <a:r>
            <a:rPr lang="ru-RU" sz="1400" baseline="0" dirty="0" smtClean="0">
              <a:latin typeface="+mj-lt"/>
            </a:rPr>
            <a:t> сообщество</a:t>
          </a:r>
        </a:p>
        <a:p>
          <a:r>
            <a:rPr lang="ru-RU" sz="1400" baseline="0" dirty="0" smtClean="0">
              <a:latin typeface="+mj-lt"/>
            </a:rPr>
            <a:t>«Научный совет по проблемам ЭО РАО» </a:t>
          </a:r>
          <a:endParaRPr lang="ru-RU" sz="1400" dirty="0">
            <a:latin typeface="+mj-lt"/>
          </a:endParaRPr>
        </a:p>
      </dgm:t>
    </dgm:pt>
    <dgm:pt modelId="{63EE2080-AFB4-3746-99A2-1EADA2FC6078}" type="parTrans" cxnId="{104DD829-FF93-F641-91DB-29CE2497BCB0}">
      <dgm:prSet/>
      <dgm:spPr/>
      <dgm:t>
        <a:bodyPr/>
        <a:lstStyle/>
        <a:p>
          <a:endParaRPr lang="ru-RU"/>
        </a:p>
      </dgm:t>
    </dgm:pt>
    <dgm:pt modelId="{81B73E20-3A99-6240-8D27-C1DD3BADA5AC}" type="sibTrans" cxnId="{104DD829-FF93-F641-91DB-29CE2497BCB0}">
      <dgm:prSet/>
      <dgm:spPr/>
      <dgm:t>
        <a:bodyPr/>
        <a:lstStyle/>
        <a:p>
          <a:endParaRPr lang="ru-RU"/>
        </a:p>
      </dgm:t>
    </dgm:pt>
    <dgm:pt modelId="{4090C19B-C0C4-7C45-99E1-A55AB9E355FC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</a:rPr>
            <a:t>Консолидация общественности</a:t>
          </a:r>
        </a:p>
        <a:p>
          <a:r>
            <a:rPr lang="ru-RU" sz="1400" dirty="0" smtClean="0">
              <a:latin typeface="+mn-lt"/>
            </a:rPr>
            <a:t>«Координационный совет ОП РФ по экологическому благополучию</a:t>
          </a:r>
        </a:p>
        <a:p>
          <a:endParaRPr lang="ru-RU" sz="1300" dirty="0">
            <a:latin typeface="Cambria" panose="02040503050406030204" pitchFamily="18" charset="0"/>
          </a:endParaRPr>
        </a:p>
      </dgm:t>
    </dgm:pt>
    <dgm:pt modelId="{CAF6FEC2-3CE8-EE41-9C0C-A22C5A7C7793}" type="parTrans" cxnId="{412F4BCB-6372-0049-AABD-7A5D843C3078}">
      <dgm:prSet/>
      <dgm:spPr/>
      <dgm:t>
        <a:bodyPr/>
        <a:lstStyle/>
        <a:p>
          <a:endParaRPr lang="ru-RU"/>
        </a:p>
      </dgm:t>
    </dgm:pt>
    <dgm:pt modelId="{2DA04ADC-79F4-8547-A9D8-1D94338BFA91}" type="sibTrans" cxnId="{412F4BCB-6372-0049-AABD-7A5D843C3078}">
      <dgm:prSet/>
      <dgm:spPr/>
      <dgm:t>
        <a:bodyPr/>
        <a:lstStyle/>
        <a:p>
          <a:endParaRPr lang="ru-RU"/>
        </a:p>
      </dgm:t>
    </dgm:pt>
    <dgm:pt modelId="{74807E7B-512A-A64F-9356-492CD11807FC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</a:rPr>
            <a:t>Методология ЭО и П</a:t>
          </a:r>
        </a:p>
        <a:p>
          <a:r>
            <a:rPr lang="ru-RU" sz="1400" dirty="0" smtClean="0">
              <a:latin typeface="+mn-lt"/>
            </a:rPr>
            <a:t>Концепция экологического образования </a:t>
          </a:r>
          <a:r>
            <a:rPr lang="ru-RU" sz="1400" i="1" dirty="0" smtClean="0">
              <a:latin typeface="+mn-lt"/>
            </a:rPr>
            <a:t>в системе общего образования</a:t>
          </a:r>
          <a:endParaRPr lang="ru-RU" sz="1400" i="1" dirty="0">
            <a:latin typeface="+mn-lt"/>
          </a:endParaRPr>
        </a:p>
      </dgm:t>
    </dgm:pt>
    <dgm:pt modelId="{F0C98291-0B4F-AB44-AE12-54DE40B9854E}" type="parTrans" cxnId="{BF0CE7A8-76F3-F14E-8772-237156381CBE}">
      <dgm:prSet/>
      <dgm:spPr/>
      <dgm:t>
        <a:bodyPr/>
        <a:lstStyle/>
        <a:p>
          <a:endParaRPr lang="ru-RU"/>
        </a:p>
      </dgm:t>
    </dgm:pt>
    <dgm:pt modelId="{836E952C-0DD4-0945-9600-EEBF79F8F1A5}" type="sibTrans" cxnId="{BF0CE7A8-76F3-F14E-8772-237156381CBE}">
      <dgm:prSet/>
      <dgm:spPr/>
      <dgm:t>
        <a:bodyPr/>
        <a:lstStyle/>
        <a:p>
          <a:endParaRPr lang="ru-RU"/>
        </a:p>
      </dgm:t>
    </dgm:pt>
    <dgm:pt modelId="{04B55F27-381E-4996-A734-9C4C77260A95}">
      <dgm:prSet custT="1"/>
      <dgm:spPr/>
      <dgm:t>
        <a:bodyPr/>
        <a:lstStyle/>
        <a:p>
          <a:r>
            <a:rPr lang="ru-RU" sz="1400" dirty="0" smtClean="0"/>
            <a:t>Три попытки изменения федерального законодательства</a:t>
          </a:r>
        </a:p>
        <a:p>
          <a:r>
            <a:rPr lang="ru-RU" sz="1400" dirty="0" smtClean="0"/>
            <a:t>ФЗ «Об экологическом образовании и культуре» </a:t>
          </a:r>
          <a:endParaRPr lang="ru-RU" sz="1400" dirty="0"/>
        </a:p>
      </dgm:t>
    </dgm:pt>
    <dgm:pt modelId="{D22059DB-D123-4D07-95FD-33FA9CC98955}" type="parTrans" cxnId="{EF47A1D8-B94E-4556-A8E1-DA7B9FC1FA56}">
      <dgm:prSet/>
      <dgm:spPr/>
      <dgm:t>
        <a:bodyPr/>
        <a:lstStyle/>
        <a:p>
          <a:endParaRPr lang="ru-RU"/>
        </a:p>
      </dgm:t>
    </dgm:pt>
    <dgm:pt modelId="{E005312F-45C8-4BD2-9E20-D6CC22BBB751}" type="sibTrans" cxnId="{EF47A1D8-B94E-4556-A8E1-DA7B9FC1FA56}">
      <dgm:prSet/>
      <dgm:spPr/>
      <dgm:t>
        <a:bodyPr/>
        <a:lstStyle/>
        <a:p>
          <a:endParaRPr lang="ru-RU"/>
        </a:p>
      </dgm:t>
    </dgm:pt>
    <dgm:pt modelId="{AC465152-BFE9-554F-8F2D-C15DC82048F5}" type="pres">
      <dgm:prSet presAssocID="{DB2B2234-E0A1-3847-B972-526B562901E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3AD95BA-153C-8C43-AF79-C81FC7BCC088}" type="pres">
      <dgm:prSet presAssocID="{8E6E8B1B-8E63-794D-9A38-F6AD3BC642D9}" presName="composite" presStyleCnt="0"/>
      <dgm:spPr/>
    </dgm:pt>
    <dgm:pt modelId="{D7B2F08E-4908-5349-8E7A-EB79C7EAAD97}" type="pres">
      <dgm:prSet presAssocID="{8E6E8B1B-8E63-794D-9A38-F6AD3BC642D9}" presName="LShape" presStyleLbl="alignNode1" presStyleIdx="0" presStyleCnt="7"/>
      <dgm:spPr>
        <a:solidFill>
          <a:srgbClr val="00B050"/>
        </a:solidFill>
        <a:ln>
          <a:noFill/>
        </a:ln>
      </dgm:spPr>
    </dgm:pt>
    <dgm:pt modelId="{5845CAF7-0BA7-F942-8F56-2F67C4E156CD}" type="pres">
      <dgm:prSet presAssocID="{8E6E8B1B-8E63-794D-9A38-F6AD3BC642D9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D6ED8-832E-7F47-B107-F2ECD05EAB2C}" type="pres">
      <dgm:prSet presAssocID="{8E6E8B1B-8E63-794D-9A38-F6AD3BC642D9}" presName="Triangle" presStyleLbl="alignNode1" presStyleIdx="1" presStyleCnt="7"/>
      <dgm:spPr>
        <a:solidFill>
          <a:srgbClr val="00B050"/>
        </a:solidFill>
        <a:ln>
          <a:noFill/>
        </a:ln>
      </dgm:spPr>
    </dgm:pt>
    <dgm:pt modelId="{859BE129-8E78-D048-B1E9-5F242F0469C7}" type="pres">
      <dgm:prSet presAssocID="{81B73E20-3A99-6240-8D27-C1DD3BADA5AC}" presName="sibTrans" presStyleCnt="0"/>
      <dgm:spPr/>
    </dgm:pt>
    <dgm:pt modelId="{08F97486-C8A3-094C-9A2F-AEC0493079D2}" type="pres">
      <dgm:prSet presAssocID="{81B73E20-3A99-6240-8D27-C1DD3BADA5AC}" presName="space" presStyleCnt="0"/>
      <dgm:spPr/>
    </dgm:pt>
    <dgm:pt modelId="{704BDBD9-BA3E-9644-ADBC-FEFF1C2ED537}" type="pres">
      <dgm:prSet presAssocID="{4090C19B-C0C4-7C45-99E1-A55AB9E355FC}" presName="composite" presStyleCnt="0"/>
      <dgm:spPr/>
    </dgm:pt>
    <dgm:pt modelId="{21D01E03-C65A-E94C-A66E-341DCD8CAB4D}" type="pres">
      <dgm:prSet presAssocID="{4090C19B-C0C4-7C45-99E1-A55AB9E355FC}" presName="LShape" presStyleLbl="alignNode1" presStyleIdx="2" presStyleCnt="7"/>
      <dgm:spPr>
        <a:solidFill>
          <a:srgbClr val="00B050"/>
        </a:solidFill>
        <a:ln>
          <a:noFill/>
        </a:ln>
      </dgm:spPr>
    </dgm:pt>
    <dgm:pt modelId="{485A00F7-2F5A-E145-B868-935F39868121}" type="pres">
      <dgm:prSet presAssocID="{4090C19B-C0C4-7C45-99E1-A55AB9E355FC}" presName="ParentText" presStyleLbl="revTx" presStyleIdx="1" presStyleCnt="4" custScaleX="119272" custLinFactNeighborX="6325" custLinFactNeighborY="8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73B02-0DB2-DF42-B002-4E8330919D6E}" type="pres">
      <dgm:prSet presAssocID="{4090C19B-C0C4-7C45-99E1-A55AB9E355FC}" presName="Triangle" presStyleLbl="alignNode1" presStyleIdx="3" presStyleCnt="7"/>
      <dgm:spPr>
        <a:solidFill>
          <a:srgbClr val="00B050"/>
        </a:solidFill>
        <a:ln>
          <a:noFill/>
        </a:ln>
      </dgm:spPr>
    </dgm:pt>
    <dgm:pt modelId="{1DE35195-FB59-F047-A705-D93A8FB67EBB}" type="pres">
      <dgm:prSet presAssocID="{2DA04ADC-79F4-8547-A9D8-1D94338BFA91}" presName="sibTrans" presStyleCnt="0"/>
      <dgm:spPr/>
    </dgm:pt>
    <dgm:pt modelId="{749805E3-A25F-D04C-B3CA-70F9E53CF36C}" type="pres">
      <dgm:prSet presAssocID="{2DA04ADC-79F4-8547-A9D8-1D94338BFA91}" presName="space" presStyleCnt="0"/>
      <dgm:spPr/>
    </dgm:pt>
    <dgm:pt modelId="{CE461D2F-B67C-7244-B817-7CF22A268AD5}" type="pres">
      <dgm:prSet presAssocID="{74807E7B-512A-A64F-9356-492CD11807FC}" presName="composite" presStyleCnt="0"/>
      <dgm:spPr/>
    </dgm:pt>
    <dgm:pt modelId="{AC5F7975-6F99-EA41-A598-4B87BCE224FE}" type="pres">
      <dgm:prSet presAssocID="{74807E7B-512A-A64F-9356-492CD11807FC}" presName="LShape" presStyleLbl="alignNode1" presStyleIdx="4" presStyleCnt="7"/>
      <dgm:spPr>
        <a:solidFill>
          <a:srgbClr val="00B050"/>
        </a:solidFill>
        <a:ln>
          <a:noFill/>
        </a:ln>
      </dgm:spPr>
    </dgm:pt>
    <dgm:pt modelId="{539DBDEC-3BB0-EE48-8356-7625624B6C6E}" type="pres">
      <dgm:prSet presAssocID="{74807E7B-512A-A64F-9356-492CD11807FC}" presName="ParentText" presStyleLbl="revTx" presStyleIdx="2" presStyleCnt="4" custScaleX="112037" custLinFactNeighborX="78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B5C17-2E56-48B5-8845-DF1F0CED3350}" type="pres">
      <dgm:prSet presAssocID="{74807E7B-512A-A64F-9356-492CD11807FC}" presName="Triangle" presStyleLbl="alignNode1" presStyleIdx="5" presStyleCnt="7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1E0CE707-3B7C-4BDA-91F2-B998E505D5A4}" type="pres">
      <dgm:prSet presAssocID="{836E952C-0DD4-0945-9600-EEBF79F8F1A5}" presName="sibTrans" presStyleCnt="0"/>
      <dgm:spPr/>
    </dgm:pt>
    <dgm:pt modelId="{D988791B-54B4-41AF-B72F-E1002AE8D999}" type="pres">
      <dgm:prSet presAssocID="{836E952C-0DD4-0945-9600-EEBF79F8F1A5}" presName="space" presStyleCnt="0"/>
      <dgm:spPr/>
    </dgm:pt>
    <dgm:pt modelId="{98584B0D-3239-486C-BA2D-D67CD8528C8B}" type="pres">
      <dgm:prSet presAssocID="{04B55F27-381E-4996-A734-9C4C77260A95}" presName="composite" presStyleCnt="0"/>
      <dgm:spPr/>
    </dgm:pt>
    <dgm:pt modelId="{7119A018-56B4-4017-9125-932F408C282C}" type="pres">
      <dgm:prSet presAssocID="{04B55F27-381E-4996-A734-9C4C77260A95}" presName="LShape" presStyleLbl="alignNode1" presStyleIdx="6" presStyleCnt="7"/>
      <dgm:spPr>
        <a:solidFill>
          <a:srgbClr val="46EB35"/>
        </a:solidFill>
      </dgm:spPr>
      <dgm:t>
        <a:bodyPr/>
        <a:lstStyle/>
        <a:p>
          <a:endParaRPr lang="ru-RU"/>
        </a:p>
      </dgm:t>
    </dgm:pt>
    <dgm:pt modelId="{DCCDFD6D-3503-4C6B-8027-DA57B6CA3E61}" type="pres">
      <dgm:prSet presAssocID="{04B55F27-381E-4996-A734-9C4C77260A95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4DD829-FF93-F641-91DB-29CE2497BCB0}" srcId="{DB2B2234-E0A1-3847-B972-526B562901EE}" destId="{8E6E8B1B-8E63-794D-9A38-F6AD3BC642D9}" srcOrd="0" destOrd="0" parTransId="{63EE2080-AFB4-3746-99A2-1EADA2FC6078}" sibTransId="{81B73E20-3A99-6240-8D27-C1DD3BADA5AC}"/>
    <dgm:cxn modelId="{B3B3730E-0989-194B-B05B-3AE5CCA9CAD3}" type="presOf" srcId="{4090C19B-C0C4-7C45-99E1-A55AB9E355FC}" destId="{485A00F7-2F5A-E145-B868-935F39868121}" srcOrd="0" destOrd="0" presId="urn:microsoft.com/office/officeart/2009/3/layout/StepUpProcess"/>
    <dgm:cxn modelId="{5F959FC8-D38E-3047-BB79-D7B46E30E568}" type="presOf" srcId="{8E6E8B1B-8E63-794D-9A38-F6AD3BC642D9}" destId="{5845CAF7-0BA7-F942-8F56-2F67C4E156CD}" srcOrd="0" destOrd="0" presId="urn:microsoft.com/office/officeart/2009/3/layout/StepUpProcess"/>
    <dgm:cxn modelId="{412F4BCB-6372-0049-AABD-7A5D843C3078}" srcId="{DB2B2234-E0A1-3847-B972-526B562901EE}" destId="{4090C19B-C0C4-7C45-99E1-A55AB9E355FC}" srcOrd="1" destOrd="0" parTransId="{CAF6FEC2-3CE8-EE41-9C0C-A22C5A7C7793}" sibTransId="{2DA04ADC-79F4-8547-A9D8-1D94338BFA91}"/>
    <dgm:cxn modelId="{CB2C7C02-0D58-41E5-ABA2-DC8AC0DF8230}" type="presOf" srcId="{04B55F27-381E-4996-A734-9C4C77260A95}" destId="{DCCDFD6D-3503-4C6B-8027-DA57B6CA3E61}" srcOrd="0" destOrd="0" presId="urn:microsoft.com/office/officeart/2009/3/layout/StepUpProcess"/>
    <dgm:cxn modelId="{EF47A1D8-B94E-4556-A8E1-DA7B9FC1FA56}" srcId="{DB2B2234-E0A1-3847-B972-526B562901EE}" destId="{04B55F27-381E-4996-A734-9C4C77260A95}" srcOrd="3" destOrd="0" parTransId="{D22059DB-D123-4D07-95FD-33FA9CC98955}" sibTransId="{E005312F-45C8-4BD2-9E20-D6CC22BBB751}"/>
    <dgm:cxn modelId="{BF0CE7A8-76F3-F14E-8772-237156381CBE}" srcId="{DB2B2234-E0A1-3847-B972-526B562901EE}" destId="{74807E7B-512A-A64F-9356-492CD11807FC}" srcOrd="2" destOrd="0" parTransId="{F0C98291-0B4F-AB44-AE12-54DE40B9854E}" sibTransId="{836E952C-0DD4-0945-9600-EEBF79F8F1A5}"/>
    <dgm:cxn modelId="{A3ECB1ED-2A76-1C4F-9A6F-5F2F1596BCDB}" type="presOf" srcId="{DB2B2234-E0A1-3847-B972-526B562901EE}" destId="{AC465152-BFE9-554F-8F2D-C15DC82048F5}" srcOrd="0" destOrd="0" presId="urn:microsoft.com/office/officeart/2009/3/layout/StepUpProcess"/>
    <dgm:cxn modelId="{13E7078F-7CEB-9A4E-AC72-B83C8FB00E6A}" type="presOf" srcId="{74807E7B-512A-A64F-9356-492CD11807FC}" destId="{539DBDEC-3BB0-EE48-8356-7625624B6C6E}" srcOrd="0" destOrd="0" presId="urn:microsoft.com/office/officeart/2009/3/layout/StepUpProcess"/>
    <dgm:cxn modelId="{06BD1FD1-B75B-E94B-8C56-567CD1023152}" type="presParOf" srcId="{AC465152-BFE9-554F-8F2D-C15DC82048F5}" destId="{63AD95BA-153C-8C43-AF79-C81FC7BCC088}" srcOrd="0" destOrd="0" presId="urn:microsoft.com/office/officeart/2009/3/layout/StepUpProcess"/>
    <dgm:cxn modelId="{46F80D57-6EAD-8044-920D-65926C0FB702}" type="presParOf" srcId="{63AD95BA-153C-8C43-AF79-C81FC7BCC088}" destId="{D7B2F08E-4908-5349-8E7A-EB79C7EAAD97}" srcOrd="0" destOrd="0" presId="urn:microsoft.com/office/officeart/2009/3/layout/StepUpProcess"/>
    <dgm:cxn modelId="{49D0290A-B948-724D-8FBF-70370F33CD8E}" type="presParOf" srcId="{63AD95BA-153C-8C43-AF79-C81FC7BCC088}" destId="{5845CAF7-0BA7-F942-8F56-2F67C4E156CD}" srcOrd="1" destOrd="0" presId="urn:microsoft.com/office/officeart/2009/3/layout/StepUpProcess"/>
    <dgm:cxn modelId="{33A6047C-EF86-4B49-B348-9D5EFA1F7549}" type="presParOf" srcId="{63AD95BA-153C-8C43-AF79-C81FC7BCC088}" destId="{A5ED6ED8-832E-7F47-B107-F2ECD05EAB2C}" srcOrd="2" destOrd="0" presId="urn:microsoft.com/office/officeart/2009/3/layout/StepUpProcess"/>
    <dgm:cxn modelId="{F66E72F1-5A17-704A-9C9A-731404A1F41F}" type="presParOf" srcId="{AC465152-BFE9-554F-8F2D-C15DC82048F5}" destId="{859BE129-8E78-D048-B1E9-5F242F0469C7}" srcOrd="1" destOrd="0" presId="urn:microsoft.com/office/officeart/2009/3/layout/StepUpProcess"/>
    <dgm:cxn modelId="{D8E86229-88AA-EB4A-A2AA-C5440512919D}" type="presParOf" srcId="{859BE129-8E78-D048-B1E9-5F242F0469C7}" destId="{08F97486-C8A3-094C-9A2F-AEC0493079D2}" srcOrd="0" destOrd="0" presId="urn:microsoft.com/office/officeart/2009/3/layout/StepUpProcess"/>
    <dgm:cxn modelId="{383F5F82-8DBD-974D-B5AA-DD8A9955F8C1}" type="presParOf" srcId="{AC465152-BFE9-554F-8F2D-C15DC82048F5}" destId="{704BDBD9-BA3E-9644-ADBC-FEFF1C2ED537}" srcOrd="2" destOrd="0" presId="urn:microsoft.com/office/officeart/2009/3/layout/StepUpProcess"/>
    <dgm:cxn modelId="{AFD76FBD-4889-0C4C-9639-527F4D52A739}" type="presParOf" srcId="{704BDBD9-BA3E-9644-ADBC-FEFF1C2ED537}" destId="{21D01E03-C65A-E94C-A66E-341DCD8CAB4D}" srcOrd="0" destOrd="0" presId="urn:microsoft.com/office/officeart/2009/3/layout/StepUpProcess"/>
    <dgm:cxn modelId="{52273423-4360-3C40-9E7C-8777B7A2F586}" type="presParOf" srcId="{704BDBD9-BA3E-9644-ADBC-FEFF1C2ED537}" destId="{485A00F7-2F5A-E145-B868-935F39868121}" srcOrd="1" destOrd="0" presId="urn:microsoft.com/office/officeart/2009/3/layout/StepUpProcess"/>
    <dgm:cxn modelId="{398A26D2-D713-8F45-8740-A09BACF71CEA}" type="presParOf" srcId="{704BDBD9-BA3E-9644-ADBC-FEFF1C2ED537}" destId="{45A73B02-0DB2-DF42-B002-4E8330919D6E}" srcOrd="2" destOrd="0" presId="urn:microsoft.com/office/officeart/2009/3/layout/StepUpProcess"/>
    <dgm:cxn modelId="{3A4931F7-6B48-684E-9CDF-99E017683515}" type="presParOf" srcId="{AC465152-BFE9-554F-8F2D-C15DC82048F5}" destId="{1DE35195-FB59-F047-A705-D93A8FB67EBB}" srcOrd="3" destOrd="0" presId="urn:microsoft.com/office/officeart/2009/3/layout/StepUpProcess"/>
    <dgm:cxn modelId="{D5A1B364-B478-2846-B940-D0C2E2B9BC3C}" type="presParOf" srcId="{1DE35195-FB59-F047-A705-D93A8FB67EBB}" destId="{749805E3-A25F-D04C-B3CA-70F9E53CF36C}" srcOrd="0" destOrd="0" presId="urn:microsoft.com/office/officeart/2009/3/layout/StepUpProcess"/>
    <dgm:cxn modelId="{1FEAF2C9-416B-4746-A3DC-FD1E1B75B17D}" type="presParOf" srcId="{AC465152-BFE9-554F-8F2D-C15DC82048F5}" destId="{CE461D2F-B67C-7244-B817-7CF22A268AD5}" srcOrd="4" destOrd="0" presId="urn:microsoft.com/office/officeart/2009/3/layout/StepUpProcess"/>
    <dgm:cxn modelId="{8E0916D5-9B9B-7545-AC5D-E030806A85B2}" type="presParOf" srcId="{CE461D2F-B67C-7244-B817-7CF22A268AD5}" destId="{AC5F7975-6F99-EA41-A598-4B87BCE224FE}" srcOrd="0" destOrd="0" presId="urn:microsoft.com/office/officeart/2009/3/layout/StepUpProcess"/>
    <dgm:cxn modelId="{4EF40612-3238-C046-A242-A09C8B2CD576}" type="presParOf" srcId="{CE461D2F-B67C-7244-B817-7CF22A268AD5}" destId="{539DBDEC-3BB0-EE48-8356-7625624B6C6E}" srcOrd="1" destOrd="0" presId="urn:microsoft.com/office/officeart/2009/3/layout/StepUpProcess"/>
    <dgm:cxn modelId="{B95F12A8-53BD-4D31-AE77-E2F4E07D391D}" type="presParOf" srcId="{CE461D2F-B67C-7244-B817-7CF22A268AD5}" destId="{5E9B5C17-2E56-48B5-8845-DF1F0CED3350}" srcOrd="2" destOrd="0" presId="urn:microsoft.com/office/officeart/2009/3/layout/StepUpProcess"/>
    <dgm:cxn modelId="{48478A9D-A0BA-4D3C-9A78-C5C782BDCE50}" type="presParOf" srcId="{AC465152-BFE9-554F-8F2D-C15DC82048F5}" destId="{1E0CE707-3B7C-4BDA-91F2-B998E505D5A4}" srcOrd="5" destOrd="0" presId="urn:microsoft.com/office/officeart/2009/3/layout/StepUpProcess"/>
    <dgm:cxn modelId="{6113979E-C83B-4D69-BAAB-0926860F22C3}" type="presParOf" srcId="{1E0CE707-3B7C-4BDA-91F2-B998E505D5A4}" destId="{D988791B-54B4-41AF-B72F-E1002AE8D999}" srcOrd="0" destOrd="0" presId="urn:microsoft.com/office/officeart/2009/3/layout/StepUpProcess"/>
    <dgm:cxn modelId="{35593CD5-15F0-4B3B-91EA-1350FF3C0A32}" type="presParOf" srcId="{AC465152-BFE9-554F-8F2D-C15DC82048F5}" destId="{98584B0D-3239-486C-BA2D-D67CD8528C8B}" srcOrd="6" destOrd="0" presId="urn:microsoft.com/office/officeart/2009/3/layout/StepUpProcess"/>
    <dgm:cxn modelId="{6567AE00-375C-48DF-898E-7B9AA06CC348}" type="presParOf" srcId="{98584B0D-3239-486C-BA2D-D67CD8528C8B}" destId="{7119A018-56B4-4017-9125-932F408C282C}" srcOrd="0" destOrd="0" presId="urn:microsoft.com/office/officeart/2009/3/layout/StepUpProcess"/>
    <dgm:cxn modelId="{D53DBB5E-7477-4D0A-AAC5-7DE76518D566}" type="presParOf" srcId="{98584B0D-3239-486C-BA2D-D67CD8528C8B}" destId="{DCCDFD6D-3503-4C6B-8027-DA57B6CA3E6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20232C-1AF6-EB43-9336-29E52FDF8430}" type="doc">
      <dgm:prSet loTypeId="urn:microsoft.com/office/officeart/2005/8/layout/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9F3BE4-8CFF-C44E-B767-BF16D616DC9E}">
      <dgm:prSet phldrT="[Текст]" custT="1"/>
      <dgm:spPr>
        <a:noFill/>
        <a:ln>
          <a:solidFill>
            <a:srgbClr val="00B050"/>
          </a:solidFill>
        </a:ln>
      </dgm:spPr>
      <dgm:t>
        <a:bodyPr/>
        <a:lstStyle/>
        <a:p>
          <a:pPr>
            <a:buSzPts val="1800"/>
            <a:buNone/>
          </a:pPr>
          <a:r>
            <a:rPr lang="ru-RU" sz="1200" dirty="0" smtClean="0">
              <a:solidFill>
                <a:sysClr val="windowText" lastClr="000000"/>
              </a:solidFill>
              <a:latin typeface="Cambria" panose="02040503050406030204" pitchFamily="18" charset="0"/>
            </a:rPr>
            <a:t>Стратегия или концепция непрерывного экологического образования в интересах устойчивого развития Российской Федерации на период до 2030 года</a:t>
          </a:r>
          <a:endParaRPr lang="ru-RU" sz="1200" dirty="0">
            <a:solidFill>
              <a:sysClr val="windowText" lastClr="000000"/>
            </a:solidFill>
          </a:endParaRPr>
        </a:p>
      </dgm:t>
    </dgm:pt>
    <dgm:pt modelId="{6C4D8C2B-770F-DF48-A4DB-CA5F28593B75}" type="parTrans" cxnId="{13796572-3252-1A4D-95E1-7C91EC263A38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77D11017-23DE-E049-81CF-A599FEF8D6CA}" type="sibTrans" cxnId="{13796572-3252-1A4D-95E1-7C91EC263A38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17C48F21-5F3B-6347-9047-50FB91968E56}">
      <dgm:prSet phldrT="[Текст]" custT="1"/>
      <dgm:spPr>
        <a:noFill/>
        <a:ln w="25400" cap="flat" cmpd="sng" algn="ctr">
          <a:solidFill>
            <a:srgbClr val="00B050"/>
          </a:solidFill>
          <a:prstDash val="solid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800"/>
            <a:buNone/>
          </a:pPr>
          <a:r>
            <a:rPr lang="ru-RU" sz="1300" kern="1200" dirty="0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Национальный проект, федеральный проект или план реализации стратегии, концепции</a:t>
          </a:r>
          <a:endParaRPr lang="ru-RU" sz="1300" kern="1200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4BC4CAA7-D6C8-8847-8964-402525EFD479}" type="parTrans" cxnId="{D473754F-CE6B-BF4F-A9EF-B9411B29CF04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880D4D5F-DF1F-0145-B08B-0C8B00057270}" type="sibTrans" cxnId="{D473754F-CE6B-BF4F-A9EF-B9411B29CF04}">
      <dgm:prSet custT="1"/>
      <dgm:spPr>
        <a:solidFill>
          <a:srgbClr val="00B050"/>
        </a:solidFill>
        <a:ln>
          <a:solidFill>
            <a:srgbClr val="00B050"/>
          </a:solidFill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53BABED5-1492-004C-9222-399A859AC2C2}">
      <dgm:prSet phldrT="[Текст]" custT="1"/>
      <dgm:spPr>
        <a:noFill/>
        <a:ln w="25400" cap="flat" cmpd="sng" algn="ctr">
          <a:solidFill>
            <a:srgbClr val="00B050"/>
          </a:solidFill>
          <a:prstDash val="solid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800"/>
            <a:buNone/>
          </a:pPr>
          <a:r>
            <a:rPr lang="ru-RU" sz="1300" kern="1200" dirty="0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Федеральный закон «Об экологической культуре, образовании и просвещении»</a:t>
          </a:r>
          <a:endParaRPr lang="ru-RU" sz="1300" kern="1200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A8A512D8-E19D-1B4D-AFAC-D0FCCA5D2060}" type="parTrans" cxnId="{1DF27AA8-88C4-B444-9BCC-E661F9AE799A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5425D934-19FF-DD49-9F9E-DEF96486C887}" type="sibTrans" cxnId="{1DF27AA8-88C4-B444-9BCC-E661F9AE799A}">
      <dgm:prSet custT="1"/>
      <dgm:spPr>
        <a:solidFill>
          <a:srgbClr val="00B050"/>
        </a:solidFill>
        <a:ln>
          <a:solidFill>
            <a:srgbClr val="00B050"/>
          </a:solidFill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444DA251-4B8F-4E4B-97A7-2BE501C6AB10}">
      <dgm:prSet phldrT="[Текст]"/>
      <dgm:spPr>
        <a:noFill/>
        <a:ln w="25400" cap="flat" cmpd="sng" algn="ctr">
          <a:solidFill>
            <a:srgbClr val="00B050"/>
          </a:solidFill>
          <a:prstDash val="solid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r>
            <a:rPr lang="ru-RU" dirty="0" smtClean="0">
              <a:solidFill>
                <a:sysClr val="windowText" lastClr="000000"/>
              </a:solidFill>
              <a:latin typeface="Cambria" panose="02040503050406030204" pitchFamily="18" charset="0"/>
            </a:rPr>
            <a:t>Показатели ЭО и П в оценку эффективности деятельности высших должностных лиц субъектов РФ</a:t>
          </a:r>
        </a:p>
      </dgm:t>
    </dgm:pt>
    <dgm:pt modelId="{6CD73FF8-13AE-5D40-B7CF-79404214107A}" type="parTrans" cxnId="{FDEEFB60-DC63-A642-9E46-FB8BF70A6E06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4FDB9386-BD91-CB46-B214-BA02FB3E02A2}" type="sibTrans" cxnId="{FDEEFB60-DC63-A642-9E46-FB8BF70A6E06}">
      <dgm:prSet custT="1"/>
      <dgm:spPr>
        <a:solidFill>
          <a:srgbClr val="00B050"/>
        </a:solidFill>
        <a:ln>
          <a:solidFill>
            <a:srgbClr val="00B050"/>
          </a:solidFill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61EDCBED-EF0D-40B9-8267-F28DB199C921}">
      <dgm:prSet phldrT="[Текст]"/>
      <dgm:spPr>
        <a:noFill/>
        <a:ln w="25400" cap="flat" cmpd="sng" algn="ctr">
          <a:solidFill>
            <a:srgbClr val="00B050"/>
          </a:solidFill>
          <a:prstDash val="solid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r>
            <a:rPr lang="ru-RU" dirty="0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Координации работ по созданию в Российской Федерации государственной системы непрерывного ЭО и П</a:t>
          </a:r>
        </a:p>
      </dgm:t>
    </dgm:pt>
    <dgm:pt modelId="{B44BC552-6977-42B4-AC88-2E1B88D413D3}" type="parTrans" cxnId="{D40EA375-8DF2-4812-8E98-ECBBC797F8A1}">
      <dgm:prSet/>
      <dgm:spPr/>
      <dgm:t>
        <a:bodyPr/>
        <a:lstStyle/>
        <a:p>
          <a:endParaRPr lang="ru-RU"/>
        </a:p>
      </dgm:t>
    </dgm:pt>
    <dgm:pt modelId="{F0CAEE17-DCEE-464F-9DD8-B18E90B64664}" type="sibTrans" cxnId="{D40EA375-8DF2-4812-8E98-ECBBC797F8A1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BFAE27AA-E0D9-464F-9CB9-7079955A25F4}">
      <dgm:prSet/>
      <dgm:spPr>
        <a:solidFill>
          <a:srgbClr val="CCFFCC"/>
        </a:solidFill>
      </dgm:spPr>
      <dgm:t>
        <a:bodyPr/>
        <a:lstStyle/>
        <a:p>
          <a:endParaRPr lang="ru-RU"/>
        </a:p>
      </dgm:t>
    </dgm:pt>
    <dgm:pt modelId="{4FB89CA4-1187-4DD1-9A20-5D10AC0B72B3}" type="parTrans" cxnId="{E8BC1470-08F8-49DE-AE7C-4259979D0C83}">
      <dgm:prSet/>
      <dgm:spPr/>
      <dgm:t>
        <a:bodyPr/>
        <a:lstStyle/>
        <a:p>
          <a:endParaRPr lang="ru-RU"/>
        </a:p>
      </dgm:t>
    </dgm:pt>
    <dgm:pt modelId="{586D29E7-8A25-4122-9DF8-F17577FE579D}" type="sibTrans" cxnId="{E8BC1470-08F8-49DE-AE7C-4259979D0C83}">
      <dgm:prSet/>
      <dgm:spPr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rgbClr val="00B050"/>
          </a:solidFill>
        </a:ln>
        <a:effectLst/>
      </dgm:spPr>
      <dgm:t>
        <a:bodyPr spcFirstLastPara="0" vert="horz" wrap="square" lIns="0" tIns="0" rIns="0" bIns="0" numCol="1" spcCol="1270" anchor="ctr" anchorCtr="0"/>
        <a:lstStyle/>
        <a:p>
          <a:endParaRPr lang="ru-RU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1AEBE620-E6F8-8F48-8CBF-108CD257535B}" type="pres">
      <dgm:prSet presAssocID="{4E20232C-1AF6-EB43-9336-29E52FDF84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79486B-4CAC-5F49-971C-8C8E5F5E8927}" type="pres">
      <dgm:prSet presAssocID="{A69F3BE4-8CFF-C44E-B767-BF16D616DC9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3B17B-672E-BC44-8476-7DFA99B6621E}" type="pres">
      <dgm:prSet presAssocID="{77D11017-23DE-E049-81CF-A599FEF8D6C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252F80C-4433-DB41-8BF7-6ED91035B49D}" type="pres">
      <dgm:prSet presAssocID="{77D11017-23DE-E049-81CF-A599FEF8D6C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53293194-49C8-114F-B6E2-4230C76623DB}" type="pres">
      <dgm:prSet presAssocID="{17C48F21-5F3B-6347-9047-50FB91968E56}" presName="node" presStyleLbl="node1" presStyleIdx="1" presStyleCnt="6">
        <dgm:presLayoutVars>
          <dgm:bulletEnabled val="1"/>
        </dgm:presLayoutVars>
      </dgm:prSet>
      <dgm:spPr>
        <a:xfrm>
          <a:off x="2247304" y="750887"/>
          <a:ext cx="1601390" cy="96083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13D1800-0C50-A245-BCCF-4C2B8E3CDF63}" type="pres">
      <dgm:prSet presAssocID="{880D4D5F-DF1F-0145-B08B-0C8B00057270}" presName="sibTrans" presStyleLbl="sibTrans2D1" presStyleIdx="1" presStyleCnt="5"/>
      <dgm:spPr>
        <a:xfrm>
          <a:off x="3989617" y="1032732"/>
          <a:ext cx="339494" cy="397144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3CB87E86-0A35-DB44-AC31-38BE4F57D181}" type="pres">
      <dgm:prSet presAssocID="{880D4D5F-DF1F-0145-B08B-0C8B0005727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06FD0CE-CAA2-9D4E-B84B-715BFA9DB3B4}" type="pres">
      <dgm:prSet presAssocID="{53BABED5-1492-004C-9222-399A859AC2C2}" presName="node" presStyleLbl="node1" presStyleIdx="2" presStyleCnt="6">
        <dgm:presLayoutVars>
          <dgm:bulletEnabled val="1"/>
        </dgm:presLayoutVars>
      </dgm:prSet>
      <dgm:spPr>
        <a:xfrm>
          <a:off x="4489251" y="750887"/>
          <a:ext cx="1601390" cy="96083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B289AD5-DA45-4546-83E9-371CDC39AF5F}" type="pres">
      <dgm:prSet presAssocID="{5425D934-19FF-DD49-9F9E-DEF96486C887}" presName="sibTrans" presStyleLbl="sibTrans2D1" presStyleIdx="2" presStyleCnt="5"/>
      <dgm:spPr>
        <a:xfrm rot="5400000">
          <a:off x="5120199" y="1823819"/>
          <a:ext cx="339494" cy="397144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DE109941-761A-FE4C-A2DE-730D3B63C359}" type="pres">
      <dgm:prSet presAssocID="{5425D934-19FF-DD49-9F9E-DEF96486C887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F099CD57-DC01-9748-875C-A598DCF052B6}" type="pres">
      <dgm:prSet presAssocID="{444DA251-4B8F-4E4B-97A7-2BE501C6AB10}" presName="node" presStyleLbl="node1" presStyleIdx="3" presStyleCnt="6">
        <dgm:presLayoutVars>
          <dgm:bulletEnabled val="1"/>
        </dgm:presLayoutVars>
      </dgm:prSet>
      <dgm:spPr>
        <a:xfrm>
          <a:off x="4489251" y="2352278"/>
          <a:ext cx="1601390" cy="96083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A425BEF-E480-9C41-8740-BD248ABAD0CC}" type="pres">
      <dgm:prSet presAssocID="{4FDB9386-BD91-CB46-B214-BA02FB3E02A2}" presName="sibTrans" presStyleLbl="sibTrans2D1" presStyleIdx="3" presStyleCnt="5"/>
      <dgm:spPr>
        <a:xfrm rot="10800000">
          <a:off x="4008834" y="2634122"/>
          <a:ext cx="339494" cy="397144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FF1F3B6B-023B-6047-A73E-E6BB812DDF51}" type="pres">
      <dgm:prSet presAssocID="{4FDB9386-BD91-CB46-B214-BA02FB3E02A2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404EE2D-5149-4BFC-9627-A13C5DA18FBB}" type="pres">
      <dgm:prSet presAssocID="{61EDCBED-EF0D-40B9-8267-F28DB199C921}" presName="node" presStyleLbl="node1" presStyleIdx="4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8A45FB7-68AF-4AB8-9BCF-408A67F36B1F}" type="pres">
      <dgm:prSet presAssocID="{F0CAEE17-DCEE-464F-9DD8-B18E90B64664}" presName="sibTrans" presStyleLbl="sibTrans2D1" presStyleIdx="4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03F97224-9717-49CB-9C36-5204FB6436B7}" type="pres">
      <dgm:prSet presAssocID="{F0CAEE17-DCEE-464F-9DD8-B18E90B64664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FDDDC611-993A-40E8-811F-6629E558B5B6}" type="pres">
      <dgm:prSet presAssocID="{BFAE27AA-E0D9-464F-9CB9-7079955A25F4}" presName="node" presStyleLbl="node1" presStyleIdx="5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D40EA375-8DF2-4812-8E98-ECBBC797F8A1}" srcId="{4E20232C-1AF6-EB43-9336-29E52FDF8430}" destId="{61EDCBED-EF0D-40B9-8267-F28DB199C921}" srcOrd="4" destOrd="0" parTransId="{B44BC552-6977-42B4-AC88-2E1B88D413D3}" sibTransId="{F0CAEE17-DCEE-464F-9DD8-B18E90B64664}"/>
    <dgm:cxn modelId="{E8BC1470-08F8-49DE-AE7C-4259979D0C83}" srcId="{4E20232C-1AF6-EB43-9336-29E52FDF8430}" destId="{BFAE27AA-E0D9-464F-9CB9-7079955A25F4}" srcOrd="5" destOrd="0" parTransId="{4FB89CA4-1187-4DD1-9A20-5D10AC0B72B3}" sibTransId="{586D29E7-8A25-4122-9DF8-F17577FE579D}"/>
    <dgm:cxn modelId="{8B62E3E5-6C30-45C4-8DCE-F4631D9FFF91}" type="presOf" srcId="{4FDB9386-BD91-CB46-B214-BA02FB3E02A2}" destId="{3A425BEF-E480-9C41-8740-BD248ABAD0CC}" srcOrd="0" destOrd="0" presId="urn:microsoft.com/office/officeart/2005/8/layout/process5"/>
    <dgm:cxn modelId="{C4B5F354-1971-8B46-BAB0-B6D97261839A}" type="presOf" srcId="{444DA251-4B8F-4E4B-97A7-2BE501C6AB10}" destId="{F099CD57-DC01-9748-875C-A598DCF052B6}" srcOrd="0" destOrd="0" presId="urn:microsoft.com/office/officeart/2005/8/layout/process5"/>
    <dgm:cxn modelId="{F73B05F8-63F0-5940-B46B-6C8EC68C3371}" type="presOf" srcId="{5425D934-19FF-DD49-9F9E-DEF96486C887}" destId="{DE109941-761A-FE4C-A2DE-730D3B63C359}" srcOrd="1" destOrd="0" presId="urn:microsoft.com/office/officeart/2005/8/layout/process5"/>
    <dgm:cxn modelId="{685722AE-6FC6-4C91-A03B-27C67036C029}" type="presOf" srcId="{BFAE27AA-E0D9-464F-9CB9-7079955A25F4}" destId="{FDDDC611-993A-40E8-811F-6629E558B5B6}" srcOrd="0" destOrd="0" presId="urn:microsoft.com/office/officeart/2005/8/layout/process5"/>
    <dgm:cxn modelId="{31828E7B-2E1B-44D3-B93B-0306E965B711}" type="presOf" srcId="{4FDB9386-BD91-CB46-B214-BA02FB3E02A2}" destId="{FF1F3B6B-023B-6047-A73E-E6BB812DDF51}" srcOrd="1" destOrd="0" presId="urn:microsoft.com/office/officeart/2005/8/layout/process5"/>
    <dgm:cxn modelId="{A23CA514-1EE2-6143-B8EA-622A591420C5}" type="presOf" srcId="{53BABED5-1492-004C-9222-399A859AC2C2}" destId="{A06FD0CE-CAA2-9D4E-B84B-715BFA9DB3B4}" srcOrd="0" destOrd="0" presId="urn:microsoft.com/office/officeart/2005/8/layout/process5"/>
    <dgm:cxn modelId="{D2E7E617-C3F5-41B4-9A16-325F197DDF82}" type="presOf" srcId="{61EDCBED-EF0D-40B9-8267-F28DB199C921}" destId="{8404EE2D-5149-4BFC-9627-A13C5DA18FBB}" srcOrd="0" destOrd="0" presId="urn:microsoft.com/office/officeart/2005/8/layout/process5"/>
    <dgm:cxn modelId="{9F06331E-DCB9-0B4F-B042-F3BDE6C3683A}" type="presOf" srcId="{17C48F21-5F3B-6347-9047-50FB91968E56}" destId="{53293194-49C8-114F-B6E2-4230C76623DB}" srcOrd="0" destOrd="0" presId="urn:microsoft.com/office/officeart/2005/8/layout/process5"/>
    <dgm:cxn modelId="{6FAB3DFF-835A-CA47-92BF-212DEE1AC05F}" type="presOf" srcId="{880D4D5F-DF1F-0145-B08B-0C8B00057270}" destId="{3CB87E86-0A35-DB44-AC31-38BE4F57D181}" srcOrd="1" destOrd="0" presId="urn:microsoft.com/office/officeart/2005/8/layout/process5"/>
    <dgm:cxn modelId="{1DF27AA8-88C4-B444-9BCC-E661F9AE799A}" srcId="{4E20232C-1AF6-EB43-9336-29E52FDF8430}" destId="{53BABED5-1492-004C-9222-399A859AC2C2}" srcOrd="2" destOrd="0" parTransId="{A8A512D8-E19D-1B4D-AFAC-D0FCCA5D2060}" sibTransId="{5425D934-19FF-DD49-9F9E-DEF96486C887}"/>
    <dgm:cxn modelId="{C337B3FC-0B0B-584C-BC89-21AC6E4A34FA}" type="presOf" srcId="{77D11017-23DE-E049-81CF-A599FEF8D6CA}" destId="{CAF3B17B-672E-BC44-8476-7DFA99B6621E}" srcOrd="0" destOrd="0" presId="urn:microsoft.com/office/officeart/2005/8/layout/process5"/>
    <dgm:cxn modelId="{D445CAFD-69EB-F944-B911-EAF4D52B9AA4}" type="presOf" srcId="{A69F3BE4-8CFF-C44E-B767-BF16D616DC9E}" destId="{9579486B-4CAC-5F49-971C-8C8E5F5E8927}" srcOrd="0" destOrd="0" presId="urn:microsoft.com/office/officeart/2005/8/layout/process5"/>
    <dgm:cxn modelId="{602C05C1-45A8-584F-95EF-B89C3C740A81}" type="presOf" srcId="{4E20232C-1AF6-EB43-9336-29E52FDF8430}" destId="{1AEBE620-E6F8-8F48-8CBF-108CD257535B}" srcOrd="0" destOrd="0" presId="urn:microsoft.com/office/officeart/2005/8/layout/process5"/>
    <dgm:cxn modelId="{F4BC1CF5-4D4F-4B03-95A4-0EA22DB39AE1}" type="presOf" srcId="{F0CAEE17-DCEE-464F-9DD8-B18E90B64664}" destId="{08A45FB7-68AF-4AB8-9BCF-408A67F36B1F}" srcOrd="0" destOrd="0" presId="urn:microsoft.com/office/officeart/2005/8/layout/process5"/>
    <dgm:cxn modelId="{E755D0E5-7953-44D4-A1E2-BBF9DC208389}" type="presOf" srcId="{F0CAEE17-DCEE-464F-9DD8-B18E90B64664}" destId="{03F97224-9717-49CB-9C36-5204FB6436B7}" srcOrd="1" destOrd="0" presId="urn:microsoft.com/office/officeart/2005/8/layout/process5"/>
    <dgm:cxn modelId="{FDEEFB60-DC63-A642-9E46-FB8BF70A6E06}" srcId="{4E20232C-1AF6-EB43-9336-29E52FDF8430}" destId="{444DA251-4B8F-4E4B-97A7-2BE501C6AB10}" srcOrd="3" destOrd="0" parTransId="{6CD73FF8-13AE-5D40-B7CF-79404214107A}" sibTransId="{4FDB9386-BD91-CB46-B214-BA02FB3E02A2}"/>
    <dgm:cxn modelId="{D473754F-CE6B-BF4F-A9EF-B9411B29CF04}" srcId="{4E20232C-1AF6-EB43-9336-29E52FDF8430}" destId="{17C48F21-5F3B-6347-9047-50FB91968E56}" srcOrd="1" destOrd="0" parTransId="{4BC4CAA7-D6C8-8847-8964-402525EFD479}" sibTransId="{880D4D5F-DF1F-0145-B08B-0C8B00057270}"/>
    <dgm:cxn modelId="{13796572-3252-1A4D-95E1-7C91EC263A38}" srcId="{4E20232C-1AF6-EB43-9336-29E52FDF8430}" destId="{A69F3BE4-8CFF-C44E-B767-BF16D616DC9E}" srcOrd="0" destOrd="0" parTransId="{6C4D8C2B-770F-DF48-A4DB-CA5F28593B75}" sibTransId="{77D11017-23DE-E049-81CF-A599FEF8D6CA}"/>
    <dgm:cxn modelId="{305DDD37-0327-334A-9A37-75BE6D3C593C}" type="presOf" srcId="{5425D934-19FF-DD49-9F9E-DEF96486C887}" destId="{7B289AD5-DA45-4546-83E9-371CDC39AF5F}" srcOrd="0" destOrd="0" presId="urn:microsoft.com/office/officeart/2005/8/layout/process5"/>
    <dgm:cxn modelId="{8F2793F0-E598-5F45-8373-29AFFF3B03D5}" type="presOf" srcId="{880D4D5F-DF1F-0145-B08B-0C8B00057270}" destId="{513D1800-0C50-A245-BCCF-4C2B8E3CDF63}" srcOrd="0" destOrd="0" presId="urn:microsoft.com/office/officeart/2005/8/layout/process5"/>
    <dgm:cxn modelId="{4A68F946-4900-DE4F-892B-1E5AFFFC1165}" type="presOf" srcId="{77D11017-23DE-E049-81CF-A599FEF8D6CA}" destId="{4252F80C-4433-DB41-8BF7-6ED91035B49D}" srcOrd="1" destOrd="0" presId="urn:microsoft.com/office/officeart/2005/8/layout/process5"/>
    <dgm:cxn modelId="{CC4D140A-14EB-6246-95E2-470F0DAD4CC0}" type="presParOf" srcId="{1AEBE620-E6F8-8F48-8CBF-108CD257535B}" destId="{9579486B-4CAC-5F49-971C-8C8E5F5E8927}" srcOrd="0" destOrd="0" presId="urn:microsoft.com/office/officeart/2005/8/layout/process5"/>
    <dgm:cxn modelId="{D00FA1E1-70A8-CE4A-B2DE-53671DBC12E6}" type="presParOf" srcId="{1AEBE620-E6F8-8F48-8CBF-108CD257535B}" destId="{CAF3B17B-672E-BC44-8476-7DFA99B6621E}" srcOrd="1" destOrd="0" presId="urn:microsoft.com/office/officeart/2005/8/layout/process5"/>
    <dgm:cxn modelId="{7D709670-185F-D243-85A5-C5EF0F9D7878}" type="presParOf" srcId="{CAF3B17B-672E-BC44-8476-7DFA99B6621E}" destId="{4252F80C-4433-DB41-8BF7-6ED91035B49D}" srcOrd="0" destOrd="0" presId="urn:microsoft.com/office/officeart/2005/8/layout/process5"/>
    <dgm:cxn modelId="{85367A9B-CA2C-764F-9AD1-0C1564DE80DD}" type="presParOf" srcId="{1AEBE620-E6F8-8F48-8CBF-108CD257535B}" destId="{53293194-49C8-114F-B6E2-4230C76623DB}" srcOrd="2" destOrd="0" presId="urn:microsoft.com/office/officeart/2005/8/layout/process5"/>
    <dgm:cxn modelId="{BD6E78C9-7018-9243-8E21-5837FEFBFFA8}" type="presParOf" srcId="{1AEBE620-E6F8-8F48-8CBF-108CD257535B}" destId="{513D1800-0C50-A245-BCCF-4C2B8E3CDF63}" srcOrd="3" destOrd="0" presId="urn:microsoft.com/office/officeart/2005/8/layout/process5"/>
    <dgm:cxn modelId="{6BAAB893-326E-0B48-B627-B4C33CD71090}" type="presParOf" srcId="{513D1800-0C50-A245-BCCF-4C2B8E3CDF63}" destId="{3CB87E86-0A35-DB44-AC31-38BE4F57D181}" srcOrd="0" destOrd="0" presId="urn:microsoft.com/office/officeart/2005/8/layout/process5"/>
    <dgm:cxn modelId="{9B61289B-3D2D-B845-8B94-497708F265FD}" type="presParOf" srcId="{1AEBE620-E6F8-8F48-8CBF-108CD257535B}" destId="{A06FD0CE-CAA2-9D4E-B84B-715BFA9DB3B4}" srcOrd="4" destOrd="0" presId="urn:microsoft.com/office/officeart/2005/8/layout/process5"/>
    <dgm:cxn modelId="{6910A8AB-BA4F-D147-BA69-18F6FBF7090D}" type="presParOf" srcId="{1AEBE620-E6F8-8F48-8CBF-108CD257535B}" destId="{7B289AD5-DA45-4546-83E9-371CDC39AF5F}" srcOrd="5" destOrd="0" presId="urn:microsoft.com/office/officeart/2005/8/layout/process5"/>
    <dgm:cxn modelId="{CCEBFFC7-5E11-E94C-B380-53BAB5AFE4DE}" type="presParOf" srcId="{7B289AD5-DA45-4546-83E9-371CDC39AF5F}" destId="{DE109941-761A-FE4C-A2DE-730D3B63C359}" srcOrd="0" destOrd="0" presId="urn:microsoft.com/office/officeart/2005/8/layout/process5"/>
    <dgm:cxn modelId="{05621498-95FC-CF42-A844-81DCA53489E1}" type="presParOf" srcId="{1AEBE620-E6F8-8F48-8CBF-108CD257535B}" destId="{F099CD57-DC01-9748-875C-A598DCF052B6}" srcOrd="6" destOrd="0" presId="urn:microsoft.com/office/officeart/2005/8/layout/process5"/>
    <dgm:cxn modelId="{3E3C10B4-D7C9-4846-BF30-08919C6B3081}" type="presParOf" srcId="{1AEBE620-E6F8-8F48-8CBF-108CD257535B}" destId="{3A425BEF-E480-9C41-8740-BD248ABAD0CC}" srcOrd="7" destOrd="0" presId="urn:microsoft.com/office/officeart/2005/8/layout/process5"/>
    <dgm:cxn modelId="{92487D69-68D6-4732-8D49-19A2D70645E7}" type="presParOf" srcId="{3A425BEF-E480-9C41-8740-BD248ABAD0CC}" destId="{FF1F3B6B-023B-6047-A73E-E6BB812DDF51}" srcOrd="0" destOrd="0" presId="urn:microsoft.com/office/officeart/2005/8/layout/process5"/>
    <dgm:cxn modelId="{62CC70A3-3812-47CC-AFD5-BC491FC15395}" type="presParOf" srcId="{1AEBE620-E6F8-8F48-8CBF-108CD257535B}" destId="{8404EE2D-5149-4BFC-9627-A13C5DA18FBB}" srcOrd="8" destOrd="0" presId="urn:microsoft.com/office/officeart/2005/8/layout/process5"/>
    <dgm:cxn modelId="{23BCF2BD-3FE9-4FAF-AABE-18F008A0FD8C}" type="presParOf" srcId="{1AEBE620-E6F8-8F48-8CBF-108CD257535B}" destId="{08A45FB7-68AF-4AB8-9BCF-408A67F36B1F}" srcOrd="9" destOrd="0" presId="urn:microsoft.com/office/officeart/2005/8/layout/process5"/>
    <dgm:cxn modelId="{958DEFE3-FC1A-4199-9072-96CF165022BE}" type="presParOf" srcId="{08A45FB7-68AF-4AB8-9BCF-408A67F36B1F}" destId="{03F97224-9717-49CB-9C36-5204FB6436B7}" srcOrd="0" destOrd="0" presId="urn:microsoft.com/office/officeart/2005/8/layout/process5"/>
    <dgm:cxn modelId="{7A8792DB-4870-4A4F-B65F-7B81F0BDC485}" type="presParOf" srcId="{1AEBE620-E6F8-8F48-8CBF-108CD257535B}" destId="{FDDDC611-993A-40E8-811F-6629E558B5B6}" srcOrd="10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22827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3963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69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81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d8818f22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d8818f22a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3227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d8818f22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d8818f22a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4334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d8818f22a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d8818f22a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6845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d8818f22a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d8818f22a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1183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d8818f22a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d8818f22a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152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359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8818f22a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8818f22a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93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emlin.ru/acts/assignments/orders/64273" TargetMode="External"/><Relationship Id="rId2" Type="http://schemas.openxmlformats.org/officeDocument/2006/relationships/hyperlink" Target="http://kremlin.ru/acts/assignments/orders/63608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yadi.sk/i/RDkIxiutVqKDAw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emlin.ru/acts/assignments/orders/53775" TargetMode="External"/><Relationship Id="rId2" Type="http://schemas.openxmlformats.org/officeDocument/2006/relationships/hyperlink" Target="http://government.ru/docs/all/85486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67093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ru-RU" dirty="0" smtClean="0">
                <a:latin typeface="Cambria" panose="02040503050406030204" pitchFamily="18" charset="0"/>
              </a:rPr>
              <a:t>Правовые основания экологического образования</a:t>
            </a:r>
            <a:endParaRPr sz="3600" dirty="0">
              <a:latin typeface="Cambria" panose="02040503050406030204" pitchFamily="18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85584" y="43509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 smtClean="0">
                <a:latin typeface="Cambria" panose="02040503050406030204" pitchFamily="18" charset="0"/>
              </a:rPr>
              <a:t>Москва 2023 </a:t>
            </a:r>
            <a:r>
              <a:rPr lang="ru" sz="2400" dirty="0">
                <a:latin typeface="Cambria" panose="02040503050406030204" pitchFamily="18" charset="0"/>
              </a:rPr>
              <a:t>г. </a:t>
            </a:r>
            <a:endParaRPr sz="2400" dirty="0">
              <a:latin typeface="Cambria" panose="02040503050406030204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2CD970B7-EB35-3E40-87F3-C3A9B21582CC}"/>
              </a:ext>
            </a:extLst>
          </p:cNvPr>
          <p:cNvSpPr txBox="1">
            <a:spLocks/>
          </p:cNvSpPr>
          <p:nvPr/>
        </p:nvSpPr>
        <p:spPr>
          <a:xfrm>
            <a:off x="2130859" y="3008224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Шмелькова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Лариса Витальевна,</a:t>
            </a:r>
            <a:b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член Научного совета по проблемам  экологического образования РАО, член рабочей группы по образованию и просвещению Координационного совета при Общественной палате РФ по экологическому благополучию, </a:t>
            </a:r>
            <a:r>
              <a:rPr 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к.п.н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., доцент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638" y="29317"/>
            <a:ext cx="8520600" cy="572700"/>
          </a:xfrm>
        </p:spPr>
        <p:txBody>
          <a:bodyPr>
            <a:normAutofit/>
          </a:bodyPr>
          <a:lstStyle/>
          <a:p>
            <a:pPr>
              <a:buClr>
                <a:srgbClr val="000000"/>
              </a:buClr>
            </a:pPr>
            <a:r>
              <a:rPr lang="ru-RU" sz="2500" b="1" dirty="0">
                <a:latin typeface="Cambria" panose="02040503050406030204" pitchFamily="18" charset="0"/>
              </a:rPr>
              <a:t>Поручения (продолжение)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10442"/>
              </p:ext>
            </p:extLst>
          </p:nvPr>
        </p:nvGraphicFramePr>
        <p:xfrm>
          <a:off x="139808" y="565086"/>
          <a:ext cx="8864383" cy="4626864"/>
        </p:xfrm>
        <a:graphic>
          <a:graphicData uri="http://schemas.openxmlformats.org/drawingml/2006/table">
            <a:tbl>
              <a:tblPr firstRow="1" firstCol="1" bandRow="1"/>
              <a:tblGrid>
                <a:gridCol w="4080422"/>
                <a:gridCol w="2694852"/>
                <a:gridCol w="819776"/>
                <a:gridCol w="1269333"/>
              </a:tblGrid>
              <a:tr h="2236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Представить </a:t>
                      </a:r>
                      <a:r>
                        <a:rPr lang="ru-RU" sz="12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предложения по совершенствованию экологического образования </a:t>
                      </a: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рамках реализации основных и дополнительных общеобразовательных программ, в том числе в части, касающейся улучшения условий для их реализации </a:t>
                      </a:r>
                    </a:p>
                  </a:txBody>
                  <a:tcPr marL="26524" marR="26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Пункт 5 Перечня поручений Президента Российской Федерации от 3 июля 2020 года № Пр-1069 по итогам прошедшей 5 июня 2020 года встречи с представителями общественных организаций, осуществляющих деятельность в области экологии и защиты животных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http://kremlin.ru/acts/assignments/orders/63608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1.09. 2020 г.</a:t>
                      </a:r>
                    </a:p>
                  </a:txBody>
                  <a:tcPr marL="26524" marR="26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Минросвещения</a:t>
                      </a: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России</a:t>
                      </a:r>
                    </a:p>
                  </a:txBody>
                  <a:tcPr marL="26524" marR="26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057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Представить предложения по разработке </a:t>
                      </a:r>
                      <a:r>
                        <a:rPr lang="ru-RU" sz="12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федерального проекта «Научное обеспечение экологической деятельности, экологическое воспитание и просвещение»</a:t>
                      </a:r>
                    </a:p>
                  </a:txBody>
                  <a:tcPr marL="26524" marR="26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Подпункт «ф» пункта 6 Перечня поручений Президента Российской Федерации от 24 октября 2020 года №Пр-1726ГС по итогам расширенного заседания президиума Государственного совета, состоявшегося 28 сентября 2020 года (</a:t>
                      </a:r>
                      <a:r>
                        <a:rPr lang="ru-RU" sz="1200" u="sng">
                          <a:solidFill>
                            <a:srgbClr val="0000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http://www.kremlin.ru/acts/assignments/orders/64273</a:t>
                      </a:r>
                      <a:r>
                        <a:rPr lang="ru-RU" sz="1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524" marR="26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1.12. 2020 г</a:t>
                      </a:r>
                    </a:p>
                  </a:txBody>
                  <a:tcPr marL="26524" marR="26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Минприроды России</a:t>
                      </a:r>
                    </a:p>
                  </a:txBody>
                  <a:tcPr marL="26524" marR="26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650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204879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Проблема и пути решения: </a:t>
            </a:r>
            <a:r>
              <a:rPr lang="ru-RU" sz="2200" dirty="0" smtClean="0"/>
              <a:t>федеральное законодательство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целесообразно </a:t>
            </a:r>
            <a:r>
              <a:rPr lang="ru-RU" dirty="0"/>
              <a:t>законодательно закрепить требования по организации и обеспечению экологического образования и просвещения, формированию экологической культуры в </a:t>
            </a:r>
            <a:r>
              <a:rPr lang="ru-RU" dirty="0" smtClean="0"/>
              <a:t>отдельном федеральном законе и/или Федеральном </a:t>
            </a:r>
            <a:r>
              <a:rPr lang="ru-RU" dirty="0"/>
              <a:t>законе № 7-ФЗ, включая определение терминов «экологическое образование», «экологическое просвещение», «экологическая культура», а также определить механизмы их реализации и установить ответственных лиц, в том числе путем внесения соответствующих изменений в главу XIII Федерального закона № </a:t>
            </a:r>
            <a:r>
              <a:rPr lang="ru-RU" dirty="0" smtClean="0"/>
              <a:t>7-ФЗ</a:t>
            </a:r>
            <a:endParaRPr lang="ru-RU" dirty="0"/>
          </a:p>
          <a:p>
            <a:r>
              <a:rPr lang="ru-RU" dirty="0" smtClean="0"/>
              <a:t>целесообразно </a:t>
            </a:r>
            <a:r>
              <a:rPr lang="ru-RU" dirty="0"/>
              <a:t>рассмотреть возможность внесения изменений в Федеральный закон № 273-ФЗ, дополнив главу 11 (Особенности реализации некоторых видов образовательных программ и получения образования отдельными категориями обучающихся) отдельной статьей, регулирующей вопросы экологического </a:t>
            </a:r>
            <a:r>
              <a:rPr lang="ru-RU" dirty="0" smtClean="0"/>
              <a:t>образования и просвещения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984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232411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Cambria" panose="02040503050406030204" pitchFamily="18" charset="0"/>
              </a:rPr>
              <a:t>Что позитивно?</a:t>
            </a:r>
            <a:endParaRPr b="1" dirty="0">
              <a:latin typeface="Cambria" panose="02040503050406030204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E14D7ECD-1366-0F4F-866D-1D4A81A7E8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2713619"/>
              </p:ext>
            </p:extLst>
          </p:nvPr>
        </p:nvGraphicFramePr>
        <p:xfrm>
          <a:off x="320843" y="488279"/>
          <a:ext cx="8352102" cy="4917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9352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861" y="225288"/>
            <a:ext cx="4243939" cy="454933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354" y="2683001"/>
            <a:ext cx="4045200" cy="2221507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Общественная Палата </a:t>
            </a:r>
            <a:r>
              <a:rPr lang="ru-RU" dirty="0"/>
              <a:t>Российской </a:t>
            </a:r>
            <a:r>
              <a:rPr lang="ru-RU" dirty="0" smtClean="0"/>
              <a:t>Федерации</a:t>
            </a:r>
          </a:p>
          <a:p>
            <a:r>
              <a:rPr lang="ru-RU" dirty="0" smtClean="0"/>
              <a:t> </a:t>
            </a:r>
          </a:p>
          <a:p>
            <a:r>
              <a:rPr lang="ru-RU" dirty="0"/>
              <a:t>22 марта 2021 </a:t>
            </a:r>
            <a:r>
              <a:rPr lang="ru-RU" dirty="0" smtClean="0"/>
              <a:t>года</a:t>
            </a:r>
          </a:p>
          <a:p>
            <a:endParaRPr lang="ru-RU" dirty="0" smtClean="0"/>
          </a:p>
          <a:p>
            <a:r>
              <a:rPr lang="ru-RU" dirty="0" smtClean="0"/>
              <a:t>«Экологическое </a:t>
            </a:r>
            <a:r>
              <a:rPr lang="ru-RU" dirty="0"/>
              <a:t>образование для устойчивого развития: стратегические цели России, новый федеральный проект»</a:t>
            </a:r>
          </a:p>
          <a:p>
            <a:endParaRPr lang="ru-RU" dirty="0"/>
          </a:p>
          <a:p>
            <a:r>
              <a:rPr lang="ru-RU" dirty="0"/>
              <a:t>6 июля 2022 </a:t>
            </a:r>
            <a:r>
              <a:rPr lang="ru-RU" dirty="0" smtClean="0"/>
              <a:t>года</a:t>
            </a:r>
          </a:p>
          <a:p>
            <a:endParaRPr lang="ru-RU" dirty="0" smtClean="0"/>
          </a:p>
          <a:p>
            <a:r>
              <a:rPr lang="ru-RU" dirty="0" smtClean="0"/>
              <a:t>«Зачем </a:t>
            </a:r>
            <a:r>
              <a:rPr lang="ru-RU" dirty="0"/>
              <a:t>России система </a:t>
            </a:r>
            <a:r>
              <a:rPr lang="ru-RU" dirty="0" err="1"/>
              <a:t>экообразования</a:t>
            </a:r>
            <a:r>
              <a:rPr lang="ru-RU" dirty="0"/>
              <a:t> и </a:t>
            </a:r>
            <a:r>
              <a:rPr lang="ru-RU" dirty="0" err="1"/>
              <a:t>экопросвещения</a:t>
            </a:r>
            <a:r>
              <a:rPr lang="ru-RU" dirty="0"/>
              <a:t> и как ее построить?» </a:t>
            </a:r>
          </a:p>
          <a:p>
            <a:endParaRPr lang="ru-RU" dirty="0" smtClean="0"/>
          </a:p>
          <a:p>
            <a:r>
              <a:rPr lang="ru-RU" b="1" dirty="0" smtClean="0"/>
              <a:t>13 </a:t>
            </a:r>
            <a:r>
              <a:rPr lang="ru-RU" b="1" dirty="0"/>
              <a:t>апреля 2023 </a:t>
            </a:r>
            <a:r>
              <a:rPr lang="ru-RU" b="1" dirty="0" smtClean="0"/>
              <a:t>года</a:t>
            </a:r>
          </a:p>
          <a:p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/>
              <a:t>Экологическая культура: в чём общественная выгода?»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01" y="225288"/>
            <a:ext cx="3738707" cy="21022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10431" y="4843110"/>
            <a:ext cx="2866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yadi.sk/i/RDkIxiutVqKDAw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266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-13186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latin typeface="Cambria" panose="02040503050406030204" pitchFamily="18" charset="0"/>
              </a:rPr>
              <a:t>Что делать? </a:t>
            </a:r>
            <a:endParaRPr b="1" dirty="0">
              <a:latin typeface="Cambria" panose="02040503050406030204" pitchFamily="18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1F6C7EE6-D576-9045-8D07-AC1F0E9A0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5203050"/>
              </p:ext>
            </p:extLst>
          </p:nvPr>
        </p:nvGraphicFramePr>
        <p:xfrm>
          <a:off x="759452" y="1163782"/>
          <a:ext cx="7774948" cy="3979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Google Shape;66;p15">
            <a:extLst>
              <a:ext uri="{FF2B5EF4-FFF2-40B4-BE49-F238E27FC236}">
                <a16:creationId xmlns:a16="http://schemas.microsoft.com/office/drawing/2014/main" xmlns="" id="{A181F1C0-7900-8E49-A455-F5F94EA040B3}"/>
              </a:ext>
            </a:extLst>
          </p:cNvPr>
          <p:cNvSpPr txBox="1">
            <a:spLocks/>
          </p:cNvSpPr>
          <p:nvPr/>
        </p:nvSpPr>
        <p:spPr>
          <a:xfrm>
            <a:off x="350716" y="440833"/>
            <a:ext cx="8520600" cy="5727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600" dirty="0">
                <a:latin typeface="+mj-lt"/>
              </a:rPr>
              <a:t>первоочередные шаги по созданию государственной системы экологического образования и </a:t>
            </a:r>
            <a:r>
              <a:rPr lang="ru-RU" sz="1600" dirty="0" smtClean="0">
                <a:latin typeface="+mj-lt"/>
              </a:rPr>
              <a:t>просвещения </a:t>
            </a:r>
            <a:endParaRPr lang="ru-RU" sz="1600" dirty="0"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55" y="0"/>
            <a:ext cx="8952372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Научный совет по проблемам экологического образования РАО: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ключевые направления деятельности по правовым вопросам экологического образования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8367" y="789131"/>
            <a:ext cx="8639450" cy="199505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Инициация поручения Президента Российской Федерации Правительству Российской </a:t>
            </a:r>
            <a:r>
              <a:rPr lang="ru-RU" dirty="0" smtClean="0"/>
              <a:t>Федерации</a:t>
            </a:r>
          </a:p>
          <a:p>
            <a:endParaRPr lang="ru-RU" dirty="0"/>
          </a:p>
          <a:p>
            <a:r>
              <a:rPr lang="ru-RU" dirty="0" smtClean="0"/>
              <a:t>Инициация создания </a:t>
            </a:r>
            <a:r>
              <a:rPr lang="ru-RU" dirty="0"/>
              <a:t>на уровне Президента/ Правительства Российской Федерации координирующего органа по формированию системы непрерывного экологического образования и </a:t>
            </a:r>
            <a:r>
              <a:rPr lang="ru-RU" dirty="0" smtClean="0"/>
              <a:t>просвещения</a:t>
            </a:r>
          </a:p>
          <a:p>
            <a:endParaRPr lang="ru-RU" dirty="0"/>
          </a:p>
          <a:p>
            <a:r>
              <a:rPr lang="ru-RU" dirty="0" smtClean="0"/>
              <a:t>Обеспечение поддержки (конструктивное взаимодействие) </a:t>
            </a:r>
            <a:r>
              <a:rPr lang="ru-RU" dirty="0"/>
              <a:t>федеральных законодательных и исполнительных органов власти в разработке нормативных правовых актов, в том числе закона об экологической культуре/ экологическом </a:t>
            </a:r>
            <a:r>
              <a:rPr lang="ru-RU" dirty="0" smtClean="0"/>
              <a:t>образовании и просвещении</a:t>
            </a:r>
          </a:p>
          <a:p>
            <a:endParaRPr lang="ru-RU" dirty="0" smtClean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458367" y="2455717"/>
            <a:ext cx="8639450" cy="2687783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>Экспертно-аналитическая деятельность в части действующего законодательства об экологическом образовании и просвещении</a:t>
            </a:r>
          </a:p>
          <a:p>
            <a:endParaRPr lang="ru-RU" dirty="0" smtClean="0"/>
          </a:p>
          <a:p>
            <a:r>
              <a:rPr lang="ru-RU" dirty="0" smtClean="0"/>
              <a:t>Участие в разработке стратегических, методологических документов и нормативных правовых актов с привлечением ведущих российских ученых </a:t>
            </a:r>
          </a:p>
          <a:p>
            <a:endParaRPr lang="ru-RU" dirty="0" smtClean="0"/>
          </a:p>
          <a:p>
            <a:r>
              <a:rPr lang="ru-RU" dirty="0" smtClean="0"/>
              <a:t>Содержательная и организационная поддержка в части разработки учебных и учебно-методических материалов, обеспечивающих реализацию стратегических, методологических документов и нормативных правовых актов</a:t>
            </a:r>
          </a:p>
          <a:p>
            <a:endParaRPr lang="ru-RU" dirty="0" smtClean="0"/>
          </a:p>
          <a:p>
            <a:r>
              <a:rPr lang="ru-RU" dirty="0" smtClean="0"/>
              <a:t>Участие в апробации разработанных документов и материалов на уровне государственных органов исполнительной власти субъектов Российской Федерации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532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01" y="0"/>
            <a:ext cx="80103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37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01" y="0"/>
            <a:ext cx="80103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01" y="0"/>
            <a:ext cx="80103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5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12" y="0"/>
            <a:ext cx="82407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9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463" y="666640"/>
            <a:ext cx="83542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prstClr val="black"/>
                </a:solidFill>
              </a:rPr>
              <a:t>Основы государственной политики в области экологического развития Российской Федерации на период до 2030 года (утв. Президентом РФ от 30 апреля 2012 г.)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8373" y="3736706"/>
            <a:ext cx="62106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prstClr val="black"/>
                </a:solidFill>
              </a:rPr>
              <a:t>Конституция Российской </a:t>
            </a:r>
            <a:r>
              <a:rPr lang="ru-RU" sz="1600" dirty="0" smtClean="0">
                <a:solidFill>
                  <a:prstClr val="black"/>
                </a:solidFill>
              </a:rPr>
              <a:t>Федерации 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8373" y="1386316"/>
            <a:ext cx="82503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9. Достижение стратегической цели государственной политики в области экологического развития обеспечивается решением следующих основных задач:</a:t>
            </a:r>
          </a:p>
          <a:p>
            <a:r>
              <a:rPr lang="ru-RU" dirty="0">
                <a:solidFill>
                  <a:srgbClr val="C00000"/>
                </a:solidFill>
              </a:rPr>
              <a:t>...л) формирование экологической культуры, развитие экологического образования и воспитания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8373" y="2364001"/>
            <a:ext cx="8177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prstClr val="black"/>
                </a:solidFill>
              </a:rPr>
              <a:t>Стратегия экологической безопасности Российской Федерации на период до 2025 года» (Указ Президента РФ от 19 апреля 2017 г. 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1890" y="3008879"/>
            <a:ext cx="79906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К  внутренним вызовам отнесены «низкий уровень экологического образования и экологической культуры»  (пункт 20н)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6695" y="4124526"/>
            <a:ext cx="79906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«Правительство Российской Федерации... создаёт условия для развития системы экологического  образования граждан, воспитания экологической культуры»  (статья 114 (п. е6)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5409" y="133678"/>
            <a:ext cx="7741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ОДНА ИЗ ЗАДАЧ ГОСУДАРСТВЕННОЙ ПОЛИТИКИ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34441" y="3752094"/>
            <a:ext cx="4132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(с поправками от </a:t>
            </a:r>
            <a:r>
              <a:rPr lang="ru-RU" dirty="0"/>
              <a:t>14 марта 2020 года № </a:t>
            </a:r>
            <a:r>
              <a:rPr lang="ru-RU" dirty="0" smtClean="0"/>
              <a:t>1-ФКЗ)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514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НЕОБХОДИМО вернуть </a:t>
            </a:r>
            <a:r>
              <a:rPr lang="ru-RU" dirty="0"/>
              <a:t>преемственную систему требований по формированию экологической культуры, которая была заложена во ФГОС 2009-2012 годов, но не получила должного </a:t>
            </a:r>
            <a:r>
              <a:rPr lang="ru-RU" dirty="0" smtClean="0"/>
              <a:t>воплощения на практике в </a:t>
            </a:r>
            <a:r>
              <a:rPr lang="ru-RU" dirty="0"/>
              <a:t>силу </a:t>
            </a:r>
            <a:r>
              <a:rPr lang="ru-RU" dirty="0" err="1"/>
              <a:t>несформированности</a:t>
            </a:r>
            <a:r>
              <a:rPr lang="ru-RU" dirty="0"/>
              <a:t> соответствующего учебного и учебно-методического обеспечения, а также неготовности педагогических работников к реализации данных требований на практике</a:t>
            </a:r>
          </a:p>
        </p:txBody>
      </p:sp>
    </p:spTree>
    <p:extLst>
      <p:ext uri="{BB962C8B-B14F-4D97-AF65-F5344CB8AC3E}">
        <p14:creationId xmlns:p14="http://schemas.microsoft.com/office/powerpoint/2010/main" val="187312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-96627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2000" b="1" dirty="0" smtClean="0">
                <a:latin typeface="Cambria" panose="02040503050406030204" pitchFamily="18" charset="0"/>
              </a:rPr>
              <a:t>Стратегические национальные приоритеты Российской Федерации</a:t>
            </a:r>
            <a:endParaRPr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65C5C9FB-65F8-D74F-965D-319E264E2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7914941"/>
              </p:ext>
            </p:extLst>
          </p:nvPr>
        </p:nvGraphicFramePr>
        <p:xfrm>
          <a:off x="1259335" y="840938"/>
          <a:ext cx="68063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1215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93459" y="10112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 algn="ctr"/>
            <a:r>
              <a:rPr lang="ru-RU" b="1" dirty="0">
                <a:latin typeface="Cambria" panose="02040503050406030204" pitchFamily="18" charset="0"/>
              </a:rPr>
              <a:t>Что </a:t>
            </a:r>
            <a:r>
              <a:rPr lang="ru-RU" b="1" dirty="0" smtClean="0">
                <a:latin typeface="Cambria" panose="02040503050406030204" pitchFamily="18" charset="0"/>
              </a:rPr>
              <a:t>предпринято/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з</a:t>
            </a:r>
            <a:r>
              <a:rPr lang="ru" b="1" dirty="0">
                <a:solidFill>
                  <a:srgbClr val="C00000"/>
                </a:solidFill>
                <a:latin typeface="Cambria" panose="02040503050406030204" pitchFamily="18" charset="0"/>
              </a:rPr>
              <a:t>адачи</a:t>
            </a:r>
            <a:r>
              <a:rPr lang="ru-RU" b="1" dirty="0" smtClean="0">
                <a:latin typeface="Cambria" panose="02040503050406030204" pitchFamily="18" charset="0"/>
              </a:rPr>
              <a:t>?</a:t>
            </a:r>
            <a:endParaRPr b="1" dirty="0">
              <a:latin typeface="Cambria" panose="02040503050406030204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65C5C9FB-65F8-D74F-965D-319E264E2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7062242"/>
              </p:ext>
            </p:extLst>
          </p:nvPr>
        </p:nvGraphicFramePr>
        <p:xfrm>
          <a:off x="923199" y="853550"/>
          <a:ext cx="68712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5018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82B4B479-5831-2041-86F3-5E7F0D0A24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6871610"/>
              </p:ext>
            </p:extLst>
          </p:nvPr>
        </p:nvGraphicFramePr>
        <p:xfrm>
          <a:off x="1524000" y="87802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Google Shape;108;p22"/>
          <p:cNvSpPr txBox="1">
            <a:spLocks/>
          </p:cNvSpPr>
          <p:nvPr/>
        </p:nvSpPr>
        <p:spPr>
          <a:xfrm>
            <a:off x="311700" y="13434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500" b="1" dirty="0" smtClean="0">
                <a:latin typeface="Cambria" panose="02040503050406030204" pitchFamily="18" charset="0"/>
              </a:rPr>
              <a:t>Законодательство</a:t>
            </a:r>
            <a:r>
              <a:rPr lang="ru-RU" b="1" dirty="0" smtClean="0">
                <a:latin typeface="Cambria" panose="02040503050406030204" pitchFamily="18" charset="0"/>
              </a:rPr>
              <a:t> Российской Федерации</a:t>
            </a:r>
            <a:endParaRPr lang="ru-RU" b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82B4B479-5831-2041-86F3-5E7F0D0A24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3737165"/>
              </p:ext>
            </p:extLst>
          </p:nvPr>
        </p:nvGraphicFramePr>
        <p:xfrm>
          <a:off x="1523999" y="591127"/>
          <a:ext cx="6530110" cy="4350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Google Shape;108;p22"/>
          <p:cNvSpPr txBox="1">
            <a:spLocks/>
          </p:cNvSpPr>
          <p:nvPr/>
        </p:nvSpPr>
        <p:spPr>
          <a:xfrm>
            <a:off x="311700" y="13434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500" b="1" dirty="0" smtClean="0">
                <a:latin typeface="Cambria" panose="02040503050406030204" pitchFamily="18" charset="0"/>
              </a:rPr>
              <a:t>Законодательство</a:t>
            </a:r>
            <a:r>
              <a:rPr lang="ru-RU" b="1" dirty="0" smtClean="0">
                <a:latin typeface="Cambria" panose="02040503050406030204" pitchFamily="18" charset="0"/>
              </a:rPr>
              <a:t> Российской Федерации</a:t>
            </a:r>
            <a:endParaRPr lang="ru-RU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749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596146"/>
            <a:ext cx="2736300" cy="26931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6000" y="445025"/>
            <a:ext cx="5276300" cy="5727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поставлены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625272" y="2389280"/>
            <a:ext cx="527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 smtClean="0"/>
              <a:t>механизмы не определены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25272" y="1370008"/>
            <a:ext cx="527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 smtClean="0"/>
              <a:t>НО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56000" y="3408552"/>
            <a:ext cx="527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/>
              <a:t>и</a:t>
            </a:r>
            <a:r>
              <a:rPr lang="ru-RU" dirty="0" smtClean="0"/>
              <a:t>нструментарий не разработан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341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27" y="1143239"/>
            <a:ext cx="8675282" cy="3416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 smtClean="0"/>
              <a:t>отсутствие </a:t>
            </a:r>
            <a:r>
              <a:rPr lang="ru-RU" dirty="0"/>
              <a:t>единой методологии экологического образования и </a:t>
            </a:r>
            <a:r>
              <a:rPr lang="ru-RU" dirty="0" smtClean="0"/>
              <a:t>просвещения</a:t>
            </a:r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dirty="0"/>
              <a:t>непонимание </a:t>
            </a:r>
            <a:r>
              <a:rPr lang="ru-RU" dirty="0" smtClean="0"/>
              <a:t>цели экологического </a:t>
            </a:r>
            <a:r>
              <a:rPr lang="ru-RU" dirty="0"/>
              <a:t>образования и </a:t>
            </a:r>
            <a:r>
              <a:rPr lang="ru-RU" dirty="0" smtClean="0"/>
              <a:t>просвещения</a:t>
            </a:r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отсутствие </a:t>
            </a:r>
            <a:r>
              <a:rPr lang="ru-RU" dirty="0"/>
              <a:t>целевых показателей </a:t>
            </a:r>
            <a:r>
              <a:rPr lang="ru-RU" dirty="0" err="1"/>
              <a:t>сформированности</a:t>
            </a:r>
            <a:r>
              <a:rPr lang="ru-RU" dirty="0"/>
              <a:t> экологической культуры как интегрального результата экологического образования и просвещения</a:t>
            </a:r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отсутствие инструментария  </a:t>
            </a:r>
            <a:r>
              <a:rPr lang="ru-RU" dirty="0"/>
              <a:t>(способов, методов, средств) достижения заявленной цели</a:t>
            </a:r>
          </a:p>
        </p:txBody>
      </p:sp>
    </p:spTree>
    <p:extLst>
      <p:ext uri="{BB962C8B-B14F-4D97-AF65-F5344CB8AC3E}">
        <p14:creationId xmlns:p14="http://schemas.microsoft.com/office/powerpoint/2010/main" val="1928864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1154" y="-184484"/>
            <a:ext cx="5465207" cy="572700"/>
          </a:xfrm>
        </p:spPr>
        <p:txBody>
          <a:bodyPr>
            <a:normAutofit/>
          </a:bodyPr>
          <a:lstStyle/>
          <a:p>
            <a:r>
              <a:rPr lang="ru-RU" sz="2500" b="1" dirty="0">
                <a:latin typeface="Cambria" panose="02040503050406030204" pitchFamily="18" charset="0"/>
              </a:rPr>
              <a:t>Поручения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031519"/>
              </p:ext>
            </p:extLst>
          </p:nvPr>
        </p:nvGraphicFramePr>
        <p:xfrm>
          <a:off x="72188" y="264694"/>
          <a:ext cx="8988685" cy="8396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725"/>
                <a:gridCol w="4334813"/>
                <a:gridCol w="2791327"/>
                <a:gridCol w="625642"/>
                <a:gridCol w="1176178"/>
              </a:tblGrid>
              <a:tr h="328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endParaRPr lang="ru-RU" sz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Содержание поручения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Источник (документ)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Срок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Ответственный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</a:tr>
              <a:tr h="1191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1.</a:t>
                      </a:r>
                      <a:endParaRPr lang="ru-RU" sz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Пункт 72 </a:t>
                      </a:r>
                      <a:r>
                        <a:rPr lang="ru-RU" sz="1100" dirty="0">
                          <a:effectLst/>
                        </a:rPr>
                        <a:t>Методологическое, программное и учебно-методическое сопровождение </a:t>
                      </a:r>
                      <a:r>
                        <a:rPr lang="ru-RU" sz="1100" b="1" dirty="0">
                          <a:effectLst/>
                        </a:rPr>
                        <a:t>реализации экологической составляющей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ФГОС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начального</a:t>
                      </a:r>
                      <a:r>
                        <a:rPr lang="ru-RU" sz="1100" dirty="0">
                          <a:effectLst/>
                        </a:rPr>
                        <a:t>, основного и среднего (полного) общего образования на основе Концепции общего экологического образования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Распоряжение Правительства РФ от 18.12.2012 № 2423-р «Об утверждении Плана действий по реализации Основ государственной политики в области экологического развития Российской Федерации на период до 2030 года»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2"/>
                        </a:rPr>
                        <a:t>http://government.ru/docs/all/85486/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2020 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Минобрнауки</a:t>
                      </a:r>
                      <a:r>
                        <a:rPr lang="ru-RU" sz="1100" dirty="0">
                          <a:effectLst/>
                        </a:rPr>
                        <a:t> России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</a:tr>
              <a:tr h="676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2.</a:t>
                      </a:r>
                      <a:endParaRPr lang="ru-RU" sz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Пункт 71 </a:t>
                      </a:r>
                      <a:r>
                        <a:rPr lang="ru-RU" sz="1100" dirty="0">
                          <a:effectLst/>
                        </a:rPr>
                        <a:t>Актуализация </a:t>
                      </a:r>
                      <a:r>
                        <a:rPr lang="ru-RU" sz="1100" b="1" dirty="0" smtClean="0">
                          <a:effectLst/>
                        </a:rPr>
                        <a:t>ФГОС</a:t>
                      </a:r>
                      <a:r>
                        <a:rPr lang="ru-RU" sz="1100" b="1" baseline="0" dirty="0" smtClean="0">
                          <a:effectLst/>
                        </a:rPr>
                        <a:t> </a:t>
                      </a:r>
                      <a:r>
                        <a:rPr lang="ru-RU" sz="1100" b="1" dirty="0" smtClean="0">
                          <a:effectLst/>
                        </a:rPr>
                        <a:t>профессионального </a:t>
                      </a:r>
                      <a:r>
                        <a:rPr lang="ru-RU" sz="1100" b="1" dirty="0">
                          <a:effectLst/>
                        </a:rPr>
                        <a:t>образования </a:t>
                      </a:r>
                      <a:r>
                        <a:rPr lang="ru-RU" sz="1100" dirty="0">
                          <a:effectLst/>
                        </a:rPr>
                        <a:t>с учетом профессиональных стандартов в области охраны окружающей среды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2016 – 2017 </a:t>
                      </a:r>
                      <a:r>
                        <a:rPr lang="ru-RU" sz="1100" dirty="0" err="1">
                          <a:effectLst/>
                        </a:rPr>
                        <a:t>гг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Минобрнауки</a:t>
                      </a:r>
                      <a:r>
                        <a:rPr lang="ru-RU" sz="1100" dirty="0">
                          <a:effectLst/>
                        </a:rPr>
                        <a:t> России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</a:tr>
              <a:tr h="734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3.</a:t>
                      </a:r>
                      <a:endParaRPr lang="ru-RU" sz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Разработка общепрофессиональных компетенций </a:t>
                      </a:r>
                      <a:r>
                        <a:rPr lang="ru-RU" sz="1100" dirty="0">
                          <a:effectLst/>
                        </a:rPr>
                        <a:t>знаний, умений и навыков в области охраны окружающей среды для включения </a:t>
                      </a:r>
                      <a:r>
                        <a:rPr lang="ru-RU" sz="1100" dirty="0" smtClean="0">
                          <a:effectLst/>
                        </a:rPr>
                        <a:t>в ФГОС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2016 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Минобрнауки</a:t>
                      </a:r>
                      <a:r>
                        <a:rPr lang="ru-RU" sz="1100" dirty="0">
                          <a:effectLst/>
                        </a:rPr>
                        <a:t> России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</a:tr>
              <a:tr h="2051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4.</a:t>
                      </a:r>
                      <a:endParaRPr lang="ru-RU" sz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Представить предложения о </a:t>
                      </a:r>
                      <a:r>
                        <a:rPr lang="ru-RU" sz="1100" b="1" dirty="0">
                          <a:effectLst/>
                        </a:rPr>
                        <a:t>включении в </a:t>
                      </a:r>
                      <a:r>
                        <a:rPr lang="ru-RU" sz="1100" b="1" dirty="0" smtClean="0">
                          <a:effectLst/>
                        </a:rPr>
                        <a:t>ФГОС </a:t>
                      </a:r>
                      <a:r>
                        <a:rPr lang="ru-RU" sz="1100" dirty="0" smtClean="0">
                          <a:effectLst/>
                        </a:rPr>
                        <a:t>требований </a:t>
                      </a:r>
                      <a:r>
                        <a:rPr lang="ru-RU" sz="1100" dirty="0">
                          <a:effectLst/>
                        </a:rPr>
                        <a:t>к освоению </a:t>
                      </a:r>
                      <a:r>
                        <a:rPr lang="ru-RU" sz="1100" b="1" dirty="0">
                          <a:effectLst/>
                        </a:rPr>
                        <a:t>базовых знаний в области охраны окружающей среды и устойчивого развития</a:t>
                      </a:r>
                      <a:r>
                        <a:rPr lang="ru-RU" sz="1100" dirty="0">
                          <a:effectLst/>
                        </a:rPr>
                        <a:t>, в том числе с учётом современных приоритетов мирового сообщества, прежде всего Повестки дня в области устойчивого развития на период до 2030 года, Парижского соглашения, принятого 12 декабря 2015 г., и обязательств Российской Федерации в области противодействия изменению климата и сохранения благоприятной окружающей среды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Пункт 1и-1 перечня поручений Президента Российской Федерации от 24 января 2017 года № Пр-140ГС по итогам заседания Государственного совета по вопросу «Об экологическом развитии Российской Федерации в интересах будущих поколений»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3"/>
                        </a:rPr>
                        <a:t>http://www.kremlin.ru/acts/assignments/orders/53775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1.09.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2017 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Минобрнауки</a:t>
                      </a:r>
                      <a:r>
                        <a:rPr lang="ru-RU" sz="1100" dirty="0">
                          <a:effectLst/>
                        </a:rPr>
                        <a:t> России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</a:tr>
              <a:tr h="1707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5.</a:t>
                      </a:r>
                      <a:endParaRPr lang="ru-RU" sz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</a:tr>
              <a:tr h="1707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6.</a:t>
                      </a:r>
                      <a:endParaRPr lang="ru-RU" sz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6383" marR="16383" marT="0" marB="0"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9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16846</TotalTime>
  <Words>1339</Words>
  <Application>Microsoft Office PowerPoint</Application>
  <PresentationFormat>Экран (16:9)</PresentationFormat>
  <Paragraphs>135</Paragraphs>
  <Slides>20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</vt:lpstr>
      <vt:lpstr>Times New Roman</vt:lpstr>
      <vt:lpstr>Wingdings</vt:lpstr>
      <vt:lpstr>Simple Light</vt:lpstr>
      <vt:lpstr>Правовые основания экологического образования</vt:lpstr>
      <vt:lpstr>Презентация PowerPoint</vt:lpstr>
      <vt:lpstr>Стратегические национальные приоритеты Российской Федерации</vt:lpstr>
      <vt:lpstr>Что предпринято/ задачи?</vt:lpstr>
      <vt:lpstr>Презентация PowerPoint</vt:lpstr>
      <vt:lpstr>Презентация PowerPoint</vt:lpstr>
      <vt:lpstr>Задачи поставлены</vt:lpstr>
      <vt:lpstr>Проблема</vt:lpstr>
      <vt:lpstr>Поручения </vt:lpstr>
      <vt:lpstr>Поручения (продолжение)</vt:lpstr>
      <vt:lpstr>Проблема и пути решения: федеральное законодательство</vt:lpstr>
      <vt:lpstr>Что позитивно?</vt:lpstr>
      <vt:lpstr>Презентация PowerPoint</vt:lpstr>
      <vt:lpstr>Что делать? </vt:lpstr>
      <vt:lpstr>Научный совет по проблемам экологического образования РАО: ключевые направления деятельности по правовым вопросам экологического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системы мониторинга атмосферного воздуха</dc:title>
  <dc:creator>Larisa</dc:creator>
  <cp:lastModifiedBy>Larisa</cp:lastModifiedBy>
  <cp:revision>123</cp:revision>
  <dcterms:modified xsi:type="dcterms:W3CDTF">2023-05-25T18:42:34Z</dcterms:modified>
</cp:coreProperties>
</file>