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80" r:id="rId3"/>
    <p:sldId id="284" r:id="rId4"/>
    <p:sldId id="285" r:id="rId5"/>
    <p:sldId id="286" r:id="rId6"/>
    <p:sldId id="287" r:id="rId7"/>
    <p:sldId id="283" r:id="rId8"/>
    <p:sldId id="279" r:id="rId9"/>
    <p:sldId id="288" r:id="rId10"/>
    <p:sldId id="289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26C44"/>
    <a:srgbClr val="0E302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6F4C2-0960-4B92-B6CD-65A70B684E8C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E7243-9C1F-46CE-9B3A-C9FBFAED7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4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51C94-149D-4C59-B3F2-0430B647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9B63D7-DA5D-4825-8A54-E5F812B14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9664-7893-4FF9-801A-5ECC7061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0727A-BF59-4AED-AB35-37E5F1E5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B0395-E2E0-4536-90F1-DCC94741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50BFA-3C02-4AD7-A6A7-7AD811F1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2C5C6-6F96-46B4-99B3-2A960054F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66A2A-1FA1-4129-8DA6-1FE2C5B4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516BA-F508-4B10-A8DE-0F1B4802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D4B40-C7DD-4C75-9C18-E1BD49A4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53E38E-0622-4E5F-AF59-A442636F6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C3B6D7-5F62-4AAA-93AF-B975DEC7B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51613-1FE2-4AFA-949C-66D916EC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20F88-2439-48A8-B91E-E3024E04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A1B20-83C1-48F6-A553-366B9498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58E3C-C9A8-43BE-AEE3-FC020DAC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850CA-0885-4406-AA62-13EBF4AF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F9329-B876-4185-8CD8-6AE9C017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1D9BE-04A0-4CCE-8F45-16446BA2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EF469-D99C-49F2-89DD-84A226DA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54F45-9DAC-4E80-9772-3CCDBB46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CFBA04-184D-483D-8D3B-552240880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9EE3A-F1B8-4699-87B9-0244CF83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6C228-F756-491B-892B-C84A857F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F6AD2-6FCA-491E-BADD-7ECDBFFE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533C-4314-4E0D-89A6-065E5AB7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BB164-847F-452C-A10E-EBBE6E3E6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EB764-31C9-4439-86F4-C1CAB9B6F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FEF068-F61B-4D6B-ABD9-17452DD8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20E42-EBA8-4D5A-A484-37DEC19D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E2E93-5249-4459-AE54-AFC3A1AE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438AB-877E-4A39-BFE4-EF04C1F9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1A0BD4-537C-44A2-8358-3F649AFE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ADFC9F-6D13-457B-BCB9-5041D2E3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BA8B3D-F0E3-4235-B27D-D46FC882F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5CA54-0D63-4A30-B89B-2C75ACA17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C214B8-8F62-4E90-8BEF-FF86CB54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B48535-D10A-414E-8C3E-3E9D331F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D55C0F-042D-4ECA-AAC1-BD011044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4D5D-70CD-48D7-ABC7-6B742588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DE84D3-FF02-48EE-8759-9DF0BB1E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8F1284-8718-4042-BBF3-85132DC0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FA9544-FB9A-469F-AB80-92A10C52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4F8103-9796-4DB3-9CF1-D7AD0496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D9BB1C-1D7F-4461-B039-1CCBF201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378B05-22BE-4141-8852-8F834B2A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C2EA8-36AD-46CD-BE7E-CE03CADD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CC30A-14DF-4F30-8625-46909806C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1239F8-2272-4D95-A9E2-05B8D85BC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BDAFB8-CAEB-42CF-9FF3-8E79D562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EF5100-1FD9-4640-9ED6-568B7F91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5BC85B-8A6A-4A5A-B6AB-45253D48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B2709-3A04-4981-882A-79099DCA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1FC542-AAF9-4752-8978-FB7502266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06C2D4-F1B6-4A84-AD6F-7D971DE2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7D08D-B30A-4DBF-AD3B-91508FB0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27D12C-0DD1-497F-92A3-FA1186C9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BAB8C7-C864-42E6-BE6D-1EAD4076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F7618-AFFA-4777-B050-79A55E4A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AF6512-FDEB-4200-AE89-95997A21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00B99-77E6-4EAF-AA77-D91F6610E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26CA-0663-4E07-A376-4C9EE9A80E09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B041F-D5E0-40A6-9FDB-4186443F7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97FB0-AC7D-47DF-89B6-AC4D4C6FE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3AF17038-5EE2-4EC0-950E-7BA99D4096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ega_2005_11@mail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vega_2005_11@mail.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partner-unitwin.ne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3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9275" t="24549" r="16238" b="10779"/>
          <a:stretch/>
        </p:blipFill>
        <p:spPr>
          <a:xfrm>
            <a:off x="0" y="-19880"/>
            <a:ext cx="12192000" cy="6877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09" y="212436"/>
            <a:ext cx="3840653" cy="61144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982" y="849746"/>
            <a:ext cx="776778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Формат анализа работы по итогам 2022/23 учебного года (желтым — образец, убрать при заполнении) Прислать до 31 мая 2023 г. на почту vega_2005_11@mail.ru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Формат плана на 2023/24 учебный </a:t>
            </a:r>
            <a:r>
              <a:rPr lang="ru-RU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год.Прислать</a:t>
            </a: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до 30 мая 2023 г. на почту </a:t>
            </a: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vega_2005_11@mail.ru</a:t>
            </a: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4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3E4C56D1-393D-4305-879B-24D5F965CCDD}"/>
              </a:ext>
            </a:extLst>
          </p:cNvPr>
          <p:cNvSpPr/>
          <p:nvPr/>
        </p:nvSpPr>
        <p:spPr>
          <a:xfrm>
            <a:off x="132875" y="-8200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5BDC5EF-1A3B-406F-95C9-EA5CC5A78049}"/>
              </a:ext>
            </a:extLst>
          </p:cNvPr>
          <p:cNvSpPr/>
          <p:nvPr/>
        </p:nvSpPr>
        <p:spPr>
          <a:xfrm>
            <a:off x="10781252" y="5924026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-272725" y="5924026"/>
            <a:ext cx="1227721" cy="1157301"/>
          </a:xfrm>
          <a:prstGeom prst="ellipse">
            <a:avLst/>
          </a:prstGeom>
          <a:solidFill>
            <a:schemeClr val="accent4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82DC0F0A-FFDC-47DA-9154-D77172CCF7DF}"/>
              </a:ext>
            </a:extLst>
          </p:cNvPr>
          <p:cNvSpPr/>
          <p:nvPr/>
        </p:nvSpPr>
        <p:spPr>
          <a:xfrm>
            <a:off x="8311450" y="5924026"/>
            <a:ext cx="2379518" cy="2379518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98F7F693-7336-4B32-B433-3BA364B719A7}"/>
              </a:ext>
            </a:extLst>
          </p:cNvPr>
          <p:cNvSpPr/>
          <p:nvPr/>
        </p:nvSpPr>
        <p:spPr>
          <a:xfrm>
            <a:off x="-55304" y="2250895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DC13F7DE-F6E4-439E-A864-7E04BF99B6C6}"/>
              </a:ext>
            </a:extLst>
          </p:cNvPr>
          <p:cNvSpPr/>
          <p:nvPr/>
        </p:nvSpPr>
        <p:spPr>
          <a:xfrm>
            <a:off x="2519076" y="6280712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53EBF90-9D77-43BA-9D7A-FD0F764E5552}"/>
              </a:ext>
            </a:extLst>
          </p:cNvPr>
          <p:cNvSpPr/>
          <p:nvPr/>
        </p:nvSpPr>
        <p:spPr>
          <a:xfrm>
            <a:off x="8339268" y="-307540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932D52A-78F7-4435-9021-CC556CD569CF}"/>
              </a:ext>
            </a:extLst>
          </p:cNvPr>
          <p:cNvSpPr/>
          <p:nvPr/>
        </p:nvSpPr>
        <p:spPr>
          <a:xfrm>
            <a:off x="11748726" y="3505086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51BA0C0-AA69-429C-8811-AA2D49E11446}"/>
              </a:ext>
            </a:extLst>
          </p:cNvPr>
          <p:cNvSpPr/>
          <p:nvPr/>
        </p:nvSpPr>
        <p:spPr>
          <a:xfrm>
            <a:off x="11905982" y="918934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2875" y="4227953"/>
            <a:ext cx="29434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BFE24BE-FE75-42A6-893A-B25FEE60C99D}"/>
              </a:ext>
            </a:extLst>
          </p:cNvPr>
          <p:cNvSpPr txBox="1">
            <a:spLocks/>
          </p:cNvSpPr>
          <p:nvPr/>
        </p:nvSpPr>
        <p:spPr>
          <a:xfrm>
            <a:off x="1" y="606977"/>
            <a:ext cx="12192000" cy="72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Стажировочные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площадки</a:t>
            </a:r>
          </a:p>
          <a:p>
            <a:pPr algn="ctr"/>
            <a:endParaRPr lang="ru-RU" sz="4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9454" y="1387790"/>
            <a:ext cx="5781963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МР для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руководителей  ОО по реализации  ЭО с целью формирования экологической культуры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обучающихся</a:t>
            </a:r>
          </a:p>
          <a:p>
            <a:endParaRPr lang="ru-RU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"</a:t>
            </a:r>
            <a:r>
              <a:rPr lang="ru-RU" dirty="0">
                <a:solidFill>
                  <a:schemeClr val="tx2"/>
                </a:solidFill>
                <a:latin typeface="Century Gothic" panose="020B0502020202020204" pitchFamily="34" charset="0"/>
              </a:rPr>
              <a:t>Организация стажировок управленческой команды на базе ИСРО РАО, Томского МАУ ИМЦ, а также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региональных  методических центров, школ, детских садов - участников сетевого партнерства «Учимся жить устойчиво в глобальном мире: экология, здоровье, безопасность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».</a:t>
            </a:r>
          </a:p>
          <a:p>
            <a:pPr algn="just"/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Готовим программу стажировок.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Обязательно: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-пути реализации новизны Концепции ЭО, МР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-идеи устойчивого развития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-экологический императив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-воспитательный </a:t>
            </a:r>
            <a:r>
              <a:rPr lang="ru-RU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компонет</a:t>
            </a:r>
            <a:endParaRPr lang="ru-RU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8884" y="6421459"/>
            <a:ext cx="479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Ангелы добра. Сохрани жизнь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09" y="1153362"/>
            <a:ext cx="2677858" cy="17819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13" y="3326437"/>
            <a:ext cx="2677858" cy="26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32173"/>
            <a:ext cx="12249742" cy="6825827"/>
            <a:chOff x="0" y="32173"/>
            <a:chExt cx="12249742" cy="682582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73"/>
              <a:ext cx="12249742" cy="682582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804" y="2474881"/>
              <a:ext cx="199305" cy="30059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322" y="5209116"/>
              <a:ext cx="292032" cy="440442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113" y="2896223"/>
              <a:ext cx="199305" cy="30059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495" y="3758628"/>
              <a:ext cx="199305" cy="30059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6680667" y="4754879"/>
              <a:ext cx="903474" cy="771431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accent1">
                      <a:lumMod val="50000"/>
                    </a:schemeClr>
                  </a:solidFill>
                </a:rPr>
                <a:t>Иркутская область</a:t>
              </a:r>
            </a:p>
            <a:p>
              <a:pPr algn="ctr"/>
              <a:r>
                <a:rPr lang="ru-RU" sz="800" dirty="0" smtClean="0">
                  <a:solidFill>
                    <a:schemeClr val="accent1">
                      <a:lumMod val="50000"/>
                    </a:schemeClr>
                  </a:solidFill>
                </a:rPr>
                <a:t>г. Ангарск</a:t>
              </a:r>
            </a:p>
            <a:p>
              <a:pPr algn="ctr"/>
              <a:r>
                <a:rPr lang="ru-RU" sz="800" dirty="0" smtClean="0">
                  <a:solidFill>
                    <a:schemeClr val="accent1">
                      <a:lumMod val="50000"/>
                    </a:schemeClr>
                  </a:solidFill>
                </a:rPr>
                <a:t>г. Братск</a:t>
              </a:r>
              <a:br>
                <a:rPr lang="ru-RU" sz="8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800" dirty="0" smtClean="0">
                  <a:solidFill>
                    <a:schemeClr val="accent1">
                      <a:lumMod val="50000"/>
                    </a:schemeClr>
                  </a:solidFill>
                </a:rPr>
                <a:t>г. Усть-Илимск</a:t>
              </a:r>
            </a:p>
            <a:p>
              <a:pPr algn="ctr"/>
              <a:r>
                <a:rPr lang="ru-RU" sz="800" dirty="0" err="1" smtClean="0">
                  <a:solidFill>
                    <a:schemeClr val="accent1">
                      <a:lumMod val="50000"/>
                    </a:schemeClr>
                  </a:solidFill>
                </a:rPr>
                <a:t>Р.п</a:t>
              </a:r>
              <a:r>
                <a:rPr lang="ru-RU" sz="800" dirty="0" smtClean="0">
                  <a:solidFill>
                    <a:schemeClr val="accent1">
                      <a:lumMod val="50000"/>
                    </a:schemeClr>
                  </a:solidFill>
                </a:rPr>
                <a:t>. Чунский</a:t>
              </a:r>
              <a:endParaRPr lang="ru-RU" sz="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651" y="4700152"/>
              <a:ext cx="292032" cy="44044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608" y="4628662"/>
              <a:ext cx="199305" cy="30059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008" y="4059220"/>
              <a:ext cx="199305" cy="30059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013" y="5128745"/>
              <a:ext cx="199305" cy="3005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68395" y="5313921"/>
              <a:ext cx="5485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/>
                <a:t>Салаир</a:t>
              </a:r>
              <a:endParaRPr lang="ru-RU" sz="900" b="1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282" y="3458036"/>
              <a:ext cx="199305" cy="30059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688" y="3458036"/>
              <a:ext cx="193136" cy="29128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813925" y="3680989"/>
              <a:ext cx="10342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/>
                <a:t>Ханты-Мансийск</a:t>
              </a:r>
              <a:endParaRPr lang="ru-RU" sz="900" b="1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824" y="3843486"/>
              <a:ext cx="193136" cy="2912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501061" y="4066439"/>
              <a:ext cx="63671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/>
                <a:t>Когалым</a:t>
              </a:r>
              <a:endParaRPr lang="ru-RU" sz="900" b="1" dirty="0"/>
            </a:p>
          </p:txBody>
        </p:sp>
      </p:grp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BFE24BE-FE75-42A6-893A-B25FEE60C99D}"/>
              </a:ext>
            </a:extLst>
          </p:cNvPr>
          <p:cNvSpPr txBox="1">
            <a:spLocks/>
          </p:cNvSpPr>
          <p:nvPr/>
        </p:nvSpPr>
        <p:spPr>
          <a:xfrm>
            <a:off x="0" y="606977"/>
            <a:ext cx="12249741" cy="72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ГЕОГРАФИЯ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9275" t="24549" r="16238" b="10779"/>
          <a:stretch/>
        </p:blipFill>
        <p:spPr>
          <a:xfrm>
            <a:off x="0" y="-19880"/>
            <a:ext cx="12192000" cy="6877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103" y="112746"/>
            <a:ext cx="3531265" cy="3541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89401" y="3843572"/>
            <a:ext cx="2190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Владимир</a:t>
            </a:r>
            <a:r>
              <a:rPr lang="ru-RU" sz="1600" dirty="0"/>
              <a:t> </a:t>
            </a:r>
            <a:r>
              <a:rPr lang="ru-RU" sz="16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Калинин</a:t>
            </a:r>
            <a:r>
              <a:rPr lang="ru-RU" sz="1600" dirty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73167"/>
              </p:ext>
            </p:extLst>
          </p:nvPr>
        </p:nvGraphicFramePr>
        <p:xfrm>
          <a:off x="-5" y="3"/>
          <a:ext cx="8453475" cy="684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9">
                  <a:extLst>
                    <a:ext uri="{9D8B030D-6E8A-4147-A177-3AD203B41FA5}">
                      <a16:colId xmlns:a16="http://schemas.microsoft.com/office/drawing/2014/main" val="4020990239"/>
                    </a:ext>
                  </a:extLst>
                </a:gridCol>
                <a:gridCol w="6458416">
                  <a:extLst>
                    <a:ext uri="{9D8B030D-6E8A-4147-A177-3AD203B41FA5}">
                      <a16:colId xmlns:a16="http://schemas.microsoft.com/office/drawing/2014/main" val="443183361"/>
                    </a:ext>
                  </a:extLst>
                </a:gridCol>
              </a:tblGrid>
              <a:tr h="249424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Секция «Мини-модели устойчивого развития образовательной организации как шаг к зеленому устойчивому будущему» V Всероссийской научно-практической конференции «Непрерывное экологическое образование: проблемы, опыт, перспективы»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i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200 педагогов</a:t>
                      </a:r>
                    </a:p>
                    <a:p>
                      <a:pPr algn="just"/>
                      <a:r>
                        <a:rPr lang="ru-RU" sz="1200" i="1" kern="1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 Томск, Томский район и Томская область</a:t>
                      </a:r>
                      <a:r>
                        <a:rPr lang="ru-RU" sz="1200" i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 ДОО №№ 11, 38, 39, 63, 93, 94, СП «Золотой ключик» МДОУ «Детский сад Стрежевой», г. Стрежевой, МБДОУ "Детский сад Рябинка" КВ П. Зональная станция Томского района, МКДОУ «</a:t>
                      </a:r>
                      <a:r>
                        <a:rPr lang="ru-RU" sz="1200" i="1" kern="120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Шегарский</a:t>
                      </a:r>
                      <a:r>
                        <a:rPr lang="ru-RU" sz="1200" i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детский сад № 1 комбинированного вида»; </a:t>
                      </a:r>
                      <a:r>
                        <a:rPr lang="ru-RU" sz="1200" i="1" kern="1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Иркутская область: </a:t>
                      </a:r>
                      <a:r>
                        <a:rPr lang="ru-RU" sz="1200" i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МБДОУ «Детский сад общеразвивающего вида № 101», г. Братск, МБУ </a:t>
                      </a:r>
                      <a:r>
                        <a:rPr lang="ru-RU" sz="1200" i="1" kern="1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Омской области</a:t>
                      </a:r>
                      <a:r>
                        <a:rPr lang="ru-RU" sz="1200" i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дополнительного образования «Омская областная станция юных натуралистов», Российский университет дружбы народов г. Москва, МАДОУ № 14 </a:t>
                      </a:r>
                      <a:r>
                        <a:rPr lang="ru-RU" sz="1200" i="1" kern="1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 Екатеринбург</a:t>
                      </a:r>
                      <a:r>
                        <a:rPr lang="ru-RU" sz="1200" i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МБОУ «Центр развития ребенка – детский сад» г. Усинска, МБДОУ "Детский сад общеразвивающего вида "Теремок" города Буинска </a:t>
                      </a:r>
                      <a:r>
                        <a:rPr lang="ru-RU" sz="1200" i="1" kern="120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Буинского</a:t>
                      </a:r>
                      <a:r>
                        <a:rPr lang="ru-RU" sz="1200" i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муниципального района </a:t>
                      </a:r>
                      <a:r>
                        <a:rPr lang="ru-RU" sz="1200" i="1" kern="1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Республики Татарстан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666441"/>
                  </a:ext>
                </a:extLst>
              </a:tr>
              <a:tr h="1375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Переговорная площадка «РЕАЛИЗАЦИЯ КОНЦЕПЦИИ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ЭКОЛОГИЧЕСКОГО ОБРАЗОВАНИЯ»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="1" i="1" kern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i="1" kern="1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Иркутская область: </a:t>
                      </a:r>
                      <a:r>
                        <a:rPr lang="ru-RU" sz="1200" b="1" i="1" kern="12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г.Братск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 ДОО № 76, 101, МБОУ СОШ № 45, МБУДО "ЭБЦ", МБОУ СОШ №29 </a:t>
                      </a:r>
                      <a:r>
                        <a:rPr lang="ru-RU" sz="1200" b="1" i="1" kern="12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р.п.Чунский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i="1" kern="1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 Томск: 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ДОО №№ 38, 46, 60, 63, 94, МАОУ гимназия № 55 им. </a:t>
                      </a:r>
                      <a:r>
                        <a:rPr lang="ru-RU" sz="1200" b="1" i="1" kern="12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Е.Г.Вёрсткиной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МАДОУ "Детский сад "Полянка" </a:t>
                      </a:r>
                      <a:r>
                        <a:rPr lang="ru-RU" sz="1200" b="1" i="1" kern="12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п.Мирного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Томского района; </a:t>
                      </a:r>
                      <a:r>
                        <a:rPr lang="ru-RU" sz="1200" b="1" i="1" kern="1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Московская область: 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ГОЩ: МАОУ СОШ № 17 СУИОП СП д/с " Карамелька", МАОУ СОШ 4 им.  П.И. КЛИМУКА СП ДЕТСКИЙ САД "СВЕТЛЯЧОК», СОШ № 8, МАОУ "Щёлковская гимназия № 6", МБОУ "Лицей г. Рошаль"; г. </a:t>
                      </a:r>
                      <a:r>
                        <a:rPr lang="ru-RU" sz="1200" b="1" i="1" kern="1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Екатеринбург: 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ДОО №№ 14, 222, 451.</a:t>
                      </a:r>
                      <a:endParaRPr lang="ru-RU" sz="1200" b="1" i="1" kern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408378"/>
                  </a:ext>
                </a:extLst>
              </a:tr>
              <a:tr h="9429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викторина «Новые горизонты дошкольного образования: воспитание патриотизма и гражданственности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en-US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 педагогов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Томск: №№ 19, 21, 23, 33, 35, 38, 39, 46, 48, 53, 54, 56, 57, 63, 69, 77, 79, 86, 88, 93, 94, 96, 99, 102, 103; из Томского района: МАДОУ "Детский сад с. </a:t>
                      </a:r>
                      <a:r>
                        <a:rPr lang="ru-RU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Корнилово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МБОУ НОШ </a:t>
                      </a:r>
                      <a:r>
                        <a:rPr lang="ru-RU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Южные ворота, МАДОУ "Детский сад "Полянка" п. Мирный.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344009"/>
                  </a:ext>
                </a:extLst>
              </a:tr>
              <a:tr h="1229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конкурс профессионального мастерства (методических разработок) «Концепция экологического образования: методический инструментарий – от теории к практике»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педагогических работников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Томск: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ДОО №№ 8, 19, 38, 39, 46, 50, 53, 57, 63, 82, 85, 94, 96, 133, МАДОУ «Детский сад «Полянка» п. Мирный Томского района; МАОУ гимназия № 13, 18, СОШ № 30, 54; </a:t>
                      </a:r>
                      <a:r>
                        <a:rPr lang="ru-RU" sz="12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Иркутская область: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Братск: МБДОУ «ДСОВ № 101», МБОУ «СОШ № 45»;  МКДОУ «Детский сад № 16» г. Зима, МБОУ СОШ № 29 </a:t>
                      </a:r>
                      <a:r>
                        <a:rPr lang="ru-RU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р.п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Чунский; г. Ангарск: МБОУ «СОШ №7», МБОУ «СОШ № 40»,  МБОУ «</a:t>
                      </a:r>
                      <a:r>
                        <a:rPr lang="ru-RU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Мегетская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СОШ», </a:t>
                      </a:r>
                      <a:r>
                        <a:rPr lang="ru-RU" sz="12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Свердловская область: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Екатеринбург - МАДОУ детский сад № 222, г. Рязань: МБОУ «Школа № 59»; </a:t>
                      </a:r>
                      <a:r>
                        <a:rPr lang="ru-RU" sz="12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Московская область: </a:t>
                      </a:r>
                      <a:r>
                        <a:rPr lang="ru-RU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Щелково: МБОУ СОШ № 20 СП Д/С «Родничок».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5774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4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9275" t="24549" r="16238" b="10779"/>
          <a:stretch/>
        </p:blipFill>
        <p:spPr>
          <a:xfrm>
            <a:off x="0" y="-19880"/>
            <a:ext cx="12192000" cy="687788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54619"/>
              </p:ext>
            </p:extLst>
          </p:nvPr>
        </p:nvGraphicFramePr>
        <p:xfrm>
          <a:off x="0" y="32173"/>
          <a:ext cx="12081169" cy="677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211">
                  <a:extLst>
                    <a:ext uri="{9D8B030D-6E8A-4147-A177-3AD203B41FA5}">
                      <a16:colId xmlns:a16="http://schemas.microsoft.com/office/drawing/2014/main" val="4020990239"/>
                    </a:ext>
                  </a:extLst>
                </a:gridCol>
                <a:gridCol w="9229958">
                  <a:extLst>
                    <a:ext uri="{9D8B030D-6E8A-4147-A177-3AD203B41FA5}">
                      <a16:colId xmlns:a16="http://schemas.microsoft.com/office/drawing/2014/main" val="443183361"/>
                    </a:ext>
                  </a:extLst>
                </a:gridCol>
              </a:tblGrid>
              <a:tr h="1220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Всероссийский творческий конкурс для обучающихся "Наследие России: осенний экологический календарь"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78 обучающихся из разных регионов РФ</a:t>
                      </a:r>
                      <a:r>
                        <a:rPr lang="ru-RU" sz="1200" b="1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 г. Томск: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ДОО №№ 77, 83, 96, 133, МАОУ гимназия № 13, МБОУ школа – интернат №1; ХМАО: МАОУ СОШ № 7 г. </a:t>
                      </a:r>
                      <a:r>
                        <a:rPr lang="ru-RU" sz="1200" b="1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Когалым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МБОУ «Начальная школа № 15» г. </a:t>
                      </a:r>
                      <a:r>
                        <a:rPr lang="ru-RU" sz="1200" b="1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Нефтеюганск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ГОЩ: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МАОУ «Щёлковская гимназия № 6» МАОУ Медвежье-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Озёрская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СОШ №19, БОУ СОШ №20 СП Д/М «Родничок»; </a:t>
                      </a:r>
                      <a:r>
                        <a:rPr lang="ru-RU" sz="1200" b="1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Иркутская область: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МКДОУ «Детский сад №16» г. Зима, МБОУ СОШ №29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р.п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Чунский, МБДОУ «ДСОВ №101» г. Братска; </a:t>
                      </a:r>
                      <a:r>
                        <a:rPr lang="ru-RU" sz="1200" b="1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Забайкальский край: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МАДОУ детский сад № 18 «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Журавушка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 г.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Краснокаменска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 МБОУ «Школа № 59» </a:t>
                      </a:r>
                      <a:r>
                        <a:rPr lang="ru-RU" sz="1200" b="1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 Рязань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200" b="1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Свердловская область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 МАДОУ – Детский сад №233, Свердловская область г. Екатеринбург.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666441"/>
                  </a:ext>
                </a:extLst>
              </a:tr>
              <a:tr h="1724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kern="12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Всероссийская Экоакция «Вторая жизнь вещам»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125 педагогов, 72 обучающихся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г. Томск: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ДОО №№ 1, 3, 13, 15, 22, 33, 38, 39, 44, 46, 50, 51, 53, 57, 61, 63, 69, 73, 85, 88, 94, 96, 102, 103; СОШ №№ 4, 40, ООШ № 39; Томский район: МБДОУ «Детский сад с.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Зоркальцево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», МБДОУ «Детский сад КВ п. Молодёжный», МАОУ «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Калтайская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СОШ», МБОУ «НОШ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«Южные ворота» п. Зональная станция; «Детский сад «Полянка» п. Мирный», МБДОУ «Детский сад КВ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д.Нелюбино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», МБДОУ «Детский сад с.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Кафтанчиково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»; ГОЩ Московская область: СОШ № 4, МАОУ Медвежье-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Озёрская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СОШ №19, МАОУ “Гимназия № 2”,  ГОЩ; Иркутская область: г. Братск - МБДОУ № 51, МБДОУ «ДСОВ № 76», МБДОУ «ДСОВ № 101», г. Иркутск - детский сад № 180; МБОУ СОШ № 29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р.п.Чунский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 МБОУ «Школа № 59» г. Рязань; Свердловская область, г. Екатеринбург: МБДОУ № 49, МБДОУ – детский сад № 77, МАДОУ детский сад № 233, МБДОУ № 451.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408378"/>
                  </a:ext>
                </a:extLst>
              </a:tr>
              <a:tr h="1917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Всероссийский творческий конкурс для обучающихся "Наследие России: зимний экологический календарь"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216 обучающихся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 Томск: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ДОО №№ 3, 22, 33, 39, 40, 48, 57, 60, 63, 69, 88, 93, 94, 96, 133, МАОУ лицей №8 имени Н.Н. Рукавишникова, СОШ № 36; Томский район: МБДОУ» Детский сад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с.Кафтанчиково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», МБДОУ «Детский сад п. Аэропорт», МБДОУ «Детский сад «Рябинка» КВ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п.Зональная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МБДОУ «Детский сад с.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Зоркальцево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Московская область: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МАОУ Медвежье-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Озёрская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СОШ №19 ГОЩ Д. Медвежьи Озёра, МБОУ СОШ № 4, 20 ГОЩ, МБОУ СОШ № 25 им. И.А. Копылова,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пгт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Фряново, ХМАО: МАОУ СОШ № 7, ХМАО-Югра, г. Когалым; г. Екатеринбург – МАДОУ № 14, МБДОУ – детский сад №77, МАДОУ детский сад №233, МБДОУ-детский сад № 451, МБОУ «СОШ №3» г. Абакан; 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Иркутская область: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МБОУ СОШ №29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р.п.Чунский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 г. Братск - МБОУ «СОШ № 45», МБДОУ «ДСОВ» № 51, МБДОУ «ДСОВ №76», МБДОУ ДСОВ № 101, МБДОУ города Иркутска детский сад №180, МБОУ «Школа № 59» г. Рязань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344009"/>
                  </a:ext>
                </a:extLst>
              </a:tr>
              <a:tr h="1575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Всероссийская Акция «Час Земли: разговоры о важном в темноте»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73 педагога, 14 обучающихся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Томск: Д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ОО №№ 21,33, 39, 53, 63, 79, 82, 88, 94, 96, 133; Томский район: МАДОУ «ЦРР – детский сад д. Кисловка», МАДОУ «Детский сад «Полянка» п. Мирный, МБДОУ «Детский сад с.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Зоркальцево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», МБОУ «НОШ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«Южные ворота», МБДОУ детский сад «Сказка» п.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Зоркальцево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 МАДОУ ЦРР д/с «Золотой ключик»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Колпашевский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район, с. Тогур; 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Иркутская область: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МКДОУ «Детский сад № 16» г. Зима, МБДОУ «ДСОВ № 51» г. Братска.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5774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2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9275" t="24549" r="16238" b="10779"/>
          <a:stretch/>
        </p:blipFill>
        <p:spPr>
          <a:xfrm>
            <a:off x="0" y="-19880"/>
            <a:ext cx="12192000" cy="687788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920895"/>
              </p:ext>
            </p:extLst>
          </p:nvPr>
        </p:nvGraphicFramePr>
        <p:xfrm>
          <a:off x="230908" y="110837"/>
          <a:ext cx="11656292" cy="548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939">
                  <a:extLst>
                    <a:ext uri="{9D8B030D-6E8A-4147-A177-3AD203B41FA5}">
                      <a16:colId xmlns:a16="http://schemas.microsoft.com/office/drawing/2014/main" val="4020990239"/>
                    </a:ext>
                  </a:extLst>
                </a:gridCol>
                <a:gridCol w="8905353">
                  <a:extLst>
                    <a:ext uri="{9D8B030D-6E8A-4147-A177-3AD203B41FA5}">
                      <a16:colId xmlns:a16="http://schemas.microsoft.com/office/drawing/2014/main" val="443183361"/>
                    </a:ext>
                  </a:extLst>
                </a:gridCol>
              </a:tblGrid>
              <a:tr h="1019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Межрегиональная экологическая Акция «СДАВАТЬ И НЕ СДАВАТЬСЯ: ТКО – СОРТИРУЙ И УТИЛИЗИРУЙ»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76 человек (68 педагогов, 8 обучающихся): 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 Томск: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ДОО №№ 39, 63, 82, 88, 96, Томский район: МАДОУ «ЦРР-детский сад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д.Кисловка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», МАДОУ «Детский сад «Полянка» п. Мирный; 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Московская область: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МАОУ СОШ № 3 городской округ Щёлково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 Иркутская область: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МКДОУ «Детский сад № 16», г. Зима; г. Братск: МБДОУ «ДСОВ № 76», МБДОУ «ДСОВ № 101», МБОУ «СОШ № 45»; МБОУ «Школа № 59», г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Рязань; Свердловская область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 МАДОУ № 14 г. Екатеринбург.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666441"/>
                  </a:ext>
                </a:extLst>
              </a:tr>
              <a:tr h="2471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Всероссийский конкурс «Калейдоскоп профессий»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i="1" kern="12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91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обучающийся: г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Томск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 ДОО: №№ 13, 38, 39, 46, 48, 50, 54, 60, 63, 73, 83, 94, 99, 103, 133; МАОУ СОШ № 4, 25, 47; МАОУ гимназия № 18; Томский район: МБОУ «НОШ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«Южные ворота»; 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Московская область: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МАОУ СОШ № 3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Щёлково, МАОУ Медвежье-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Озёрская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СОШ № 19 г. Щёлково; 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Рязанская область: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МБОУ «Школа № 59» г. Рязань.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144 педагога из 32 образовательных организаций разных регионов РФ: г. Томск: ДОО: №№ 13, 24, 38, 39, 40, 46, 48, 50, 53, 54, 56, 63, 79, 83, 86, 93, 95, 96, 99, 103, 133, МАОУ 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прогимназия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Кристина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», СП-ДО МАОУ СОШ № 36, МАОУ ДО ДДТ «У Белого озера»; Томский район: МБДОУ «Детский сад «Рябинка» п. Зональная Станция»; Томская область: ОГ-БОУ «Школа-интернат для обучающихся, нуждающихся в психолого-педагогической и медико-социальной помощи»; Московская область: МАОУ СОШ № 3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Щёлково, МАОУ Медвежье-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Озёрская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СОШ № 19 г. Щёлково; 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Иркутская область: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МБОУ СОШ № 29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р.п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Чунский, МБДОУ «ДСОВ № 101» г. Братск; 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Рязанская область: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МБОУ «Школа № 59» г. Рязань; 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Свердловская область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 ГАПОУ СО «НТЖТ», г</a:t>
                      </a:r>
                      <a:r>
                        <a:rPr lang="ru-RU" sz="1200" b="1" i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Нижний Тагил</a:t>
                      </a:r>
                      <a:r>
                        <a:rPr lang="ru-RU" sz="1200" b="1" i="1" kern="1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1200" b="1" i="1" kern="1200" dirty="0" smtClean="0">
                        <a:solidFill>
                          <a:srgbClr val="C0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2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408378"/>
                  </a:ext>
                </a:extLst>
              </a:tr>
              <a:tr h="1773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Межрегиональная методическая викторина «Внедрение федеральной образовательной программы дошкольного образования в образовательную практику»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i="1" kern="12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171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педагог из 26 образовательных организаций г. Томска: ДОО: №№ 2, 18, 38, 39, 46, 53, 56, 57, 63, 73, 76, 77, 79, 86, 93, 94, 96, 99, 102, 103, 104, 133, 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СПДО 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МАОУ СОШ № 30; Томского района: МАДОУ «Детский сад с.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Корнилово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»; МАДОУ «Детский сад «Полянка» п. Мирный; МБОУ «НОШ </a:t>
                      </a:r>
                      <a:r>
                        <a:rPr lang="ru-RU" sz="1200" b="1" i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1200" b="1" i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«Южные ворота»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34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3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9275" t="24549" r="16238" b="10779"/>
          <a:stretch/>
        </p:blipFill>
        <p:spPr>
          <a:xfrm>
            <a:off x="0" y="-19880"/>
            <a:ext cx="12192000" cy="68778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0145" y="-19880"/>
            <a:ext cx="1195185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СВОДНАЯ ГЕОГРАФИЯ </a:t>
            </a:r>
            <a:r>
              <a:rPr lang="ru-RU" sz="14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2022-2023 учебный год</a:t>
            </a:r>
            <a:endParaRPr lang="en-US" sz="1400" b="1" i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ru-RU" sz="12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г. Томск: 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ДОО №№ 1, 2, 3, 8, 11, 13, 15, 18, 19, 21, 22, 23, 24, 33, 35, 38, 39, 40, 44, 46, 48, 50, 51, 53, 54, 56, 57, 60, 61, 63, 69, 73, 76, 77, 79, 82, 83, 85, 86, 88, 93, 94, 95, 96, 99, 102, 102, 103, 104, 133; СОШ №№ 4, 40, ООШ № 39; МАОУ лицей №8 имени Н.Н. Рукавишникова, СОШ № 4, 25, 30, 36, 40, 47, 54, МАОУ гимназия № 13, 18, 55, МБОУ школа – интернат №1, МАОУ прогимназия «Кристина», МАОУ ДО ДДТ «У Белого озера»</a:t>
            </a:r>
          </a:p>
          <a:p>
            <a:endParaRPr lang="en-US" sz="8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Томский </a:t>
            </a:r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район, Томская область: 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МБДОУ «Детский сад с. 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Зоркальцево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», МБДОУ «Детский сад КВ п. Молодёжный», МАОУ «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Калтайская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СОШ», МБОУ «НОШ 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мкр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. «Южные ворота» п. Зональная станция; «Детский сад «Полянка» п. Мирный», МБДОУ «Детский сад КВ 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д.Нелюбино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», МБДОУ «Детский сад с. 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Кафтанчиково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», МБДОУ «Детский сад п. Аэропорт», МАДОУ "Детский сад с. 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Корнилово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", МАДОУ «ЦРР – детский сад д. Кисловка», ОГБОУ «Школа-интернат для обучающихся, нуждающихся в психолого-педагогической и медико-социальной помощи»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Томская область: СП «Золотой ключик» МДОУ «Детский сад Стрежевой», г. Стрежевой, МКДОУ «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Шегарский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детский сад № 1 комбинированного вида», МАДОУ ЦРР д/с «Золотой ключик» 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Колпашевский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район, с. Тогур</a:t>
            </a:r>
          </a:p>
          <a:p>
            <a:endParaRPr lang="en-US" sz="800" b="1" i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Московская </a:t>
            </a:r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область: 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МАОУ СОШ № 3 городской округ Щёлково, МАОУ СОШ № 4 им.  П.И. КЛИМУКА СП ДЕТСКИЙ САД "СВЕТЛЯЧОК», МАОУ СОШ № 8, МАОУ СОШ № 17 СУИОП СП д/с " Карамелька", МАОУ Медвежье-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Озёрская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СОШ №19, МБОУ СОШ № 20 СП Д/М «Родничок», МБОУ СОШ № 25 им. И.А. Копылова, МАОУ “Гимназия № 2”, МАОУ «Щёлковская гимназия № 6», МБОУ "Лицей г. Рошаль", Российский университет дружбы народов г. 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Москва</a:t>
            </a:r>
            <a:endParaRPr lang="en-US" sz="12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Иркутская область: 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МБОУ СОШ №29 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р.п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. Чунский, г. Братск - МБОУ «СОШ № 45», МБДОУ № 51, МБДОУ «ДСОВ» № 51, МБДОУ «ДСОВ №76», МБДОУ ДСОВ № 101, МБУДО "ЭБЦ", г. Иркутск - детский сад № 180; МКДОУ «Детский сад №16» г. Зима; г. Ангарск: МБОУ «СОШ №7», МБОУ «СОШ № 40», МБОУ «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Мегетская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СОШ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»</a:t>
            </a:r>
            <a:endParaRPr lang="en-US" sz="12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Рязанская область: 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МБОУ «Школа № 59» г. 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Рязань</a:t>
            </a:r>
            <a:endParaRPr lang="en-US" sz="12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Омская область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: МБУ Омской области дополнительного образования «Омская областная станция юных натуралистов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»</a:t>
            </a:r>
            <a:endParaRPr lang="en-US" sz="12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Забайкальский край: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МАДОУ детский сад № 18 «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Журавушка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» г. </a:t>
            </a:r>
            <a:r>
              <a:rPr lang="ru-RU" sz="1200" b="1" i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Краснокаменска</a:t>
            </a:r>
            <a:endParaRPr lang="en-US" sz="12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12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ХМАО: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МАОУ СОШ № 7 г. Когалым, МБОУ «Начальная школа № 15» г. 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Нефтеюганск</a:t>
            </a:r>
            <a:endParaRPr lang="en-US" sz="12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Свердловская область: 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г. Екатеринбург – МАДОУ № 14, МБДОУ № 49, МБДОУ – детский сад №77, МАДОУ детский сад № 222, МАДОУ детский сад №233, МБДОУ-детский сад № 451, ГАПОУ СО «НТЖТ», г. Нижний 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Тагил</a:t>
            </a:r>
            <a:endParaRPr lang="en-US" sz="12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8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3"/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Республика Хакасия: 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МБОУ «СОШ № 3» г. Абакан </a:t>
            </a:r>
            <a:endParaRPr lang="en-US" sz="12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3"/>
            <a:endParaRPr lang="ru-RU" sz="8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3"/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Республика Коми: 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МБОУ «Центр развития ребенка – детский сад» г. </a:t>
            </a:r>
            <a:r>
              <a:rPr lang="ru-RU" sz="12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Усинска</a:t>
            </a:r>
            <a:endParaRPr lang="en-US" sz="12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3"/>
            <a:endParaRPr lang="ru-RU" sz="8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3"/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Республика Татарстан: 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МБДОУ "Детский сад общеразвивающего вида "Теремок" города Буинска </a:t>
            </a:r>
            <a:r>
              <a:rPr 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Буинского</a:t>
            </a:r>
            <a:r>
              <a:rPr lang="ru-RU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муниципального района Республики Татарстан»</a:t>
            </a:r>
          </a:p>
        </p:txBody>
      </p:sp>
    </p:spTree>
    <p:extLst>
      <p:ext uri="{BB962C8B-B14F-4D97-AF65-F5344CB8AC3E}">
        <p14:creationId xmlns:p14="http://schemas.microsoft.com/office/powerpoint/2010/main" val="38052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9275" t="24549" r="16238" b="10779"/>
          <a:stretch/>
        </p:blipFill>
        <p:spPr>
          <a:xfrm>
            <a:off x="0" y="-19880"/>
            <a:ext cx="12192000" cy="6877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382" y="360485"/>
            <a:ext cx="723736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1).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Конкурсное движение для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</a:t>
            </a:r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едагогов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детей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</a:t>
            </a:r>
            <a:r>
              <a:rPr kumimoji="0" lang="ru-RU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соцсетях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ВК сообщество «Учимся жить устойчиво!», ТГ «Учимся жить устойчиво!»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i="1" baseline="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2). </a:t>
            </a:r>
            <a:r>
              <a:rPr lang="ru-RU" sz="2000" b="1" i="1" baseline="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информацию о работе на местах – </a:t>
            </a:r>
            <a:r>
              <a:rPr lang="en-US" sz="2000" b="1" i="1" baseline="0" dirty="0" smtClean="0">
                <a:solidFill>
                  <a:srgbClr val="C00000"/>
                </a:solidFill>
                <a:latin typeface="Century Gothic" panose="020B0502020202020204" pitchFamily="34" charset="0"/>
                <a:hlinkClick r:id="rId3"/>
              </a:rPr>
              <a:t>vega_2005_11@mail.ru</a:t>
            </a:r>
            <a:r>
              <a:rPr lang="en-US" sz="20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ru-RU" sz="2000" b="1" i="1" baseline="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i="1" baseline="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i="1" baseline="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новости партнерства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перекличка </a:t>
            </a:r>
            <a:r>
              <a:rPr lang="ru-RU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партнеров </a:t>
            </a:r>
            <a:endParaRPr lang="ru-RU" sz="2000" i="1" baseline="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just"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Century Gothic" panose="020B0502020202020204" pitchFamily="34" charset="0"/>
                <a:hlinkClick r:id="rId4"/>
              </a:rPr>
              <a:t>http</a:t>
            </a: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  <a:hlinkClick r:id="rId4"/>
              </a:rPr>
              <a:t>://partner-unitwin.net</a:t>
            </a:r>
            <a:r>
              <a:rPr lang="en-US" sz="2000" i="1" dirty="0" smtClean="0">
                <a:solidFill>
                  <a:srgbClr val="C00000"/>
                </a:solidFill>
                <a:latin typeface="Century Gothic" panose="020B0502020202020204" pitchFamily="34" charset="0"/>
                <a:hlinkClick r:id="rId4"/>
              </a:rPr>
              <a:t>/</a:t>
            </a:r>
            <a:r>
              <a:rPr lang="ru-RU" sz="20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ru-RU" sz="2000" i="1" baseline="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д</a:t>
            </a:r>
            <a:r>
              <a:rPr kumimoji="0" lang="ru-RU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ежурный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город </a:t>
            </a:r>
            <a:r>
              <a:rPr kumimoji="0" lang="ru-RU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Тгканал</a:t>
            </a: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1" algn="just"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Тематика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Идеи устойчивого развития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Экологический и нравственный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императивы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i="1" baseline="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«Зеленые аксиомы»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832" y="805738"/>
            <a:ext cx="3966346" cy="46670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00975" y="5934670"/>
            <a:ext cx="46672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Кузнецов Владимир "Посиделки" © https://www.livemaster.ru/topic/1589940-te-kto-vsegda-ryadom-angely-v-zhivopisi-sovremennikov</a:t>
            </a:r>
          </a:p>
        </p:txBody>
      </p:sp>
    </p:spTree>
    <p:extLst>
      <p:ext uri="{BB962C8B-B14F-4D97-AF65-F5344CB8AC3E}">
        <p14:creationId xmlns:p14="http://schemas.microsoft.com/office/powerpoint/2010/main" val="20192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32875" y="-8200"/>
            <a:ext cx="822121" cy="822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7698210" y="5860433"/>
            <a:ext cx="476775" cy="476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3137D0C-7309-4125-9B00-30D0D7E5F390}"/>
              </a:ext>
            </a:extLst>
          </p:cNvPr>
          <p:cNvSpPr/>
          <p:nvPr/>
        </p:nvSpPr>
        <p:spPr>
          <a:xfrm>
            <a:off x="11054911" y="4085151"/>
            <a:ext cx="822121" cy="822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10581803" y="118399"/>
            <a:ext cx="1819013" cy="1819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F1F461-0397-4D24-8738-E3DAAA426C3C}"/>
              </a:ext>
            </a:extLst>
          </p:cNvPr>
          <p:cNvSpPr/>
          <p:nvPr/>
        </p:nvSpPr>
        <p:spPr>
          <a:xfrm>
            <a:off x="9280810" y="5294705"/>
            <a:ext cx="2210500" cy="2210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-1658762" y="1365969"/>
            <a:ext cx="2379518" cy="2379518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A5CE594-509C-40D1-906F-1CB3A4CF2C44}"/>
              </a:ext>
            </a:extLst>
          </p:cNvPr>
          <p:cNvSpPr/>
          <p:nvPr/>
        </p:nvSpPr>
        <p:spPr>
          <a:xfrm>
            <a:off x="424259" y="3370885"/>
            <a:ext cx="827881" cy="827881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59520" y="5836639"/>
            <a:ext cx="1271191" cy="1271191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1880038" y="6035817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553715" y="4489081"/>
            <a:ext cx="1252225" cy="1252225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945399" y="4880765"/>
            <a:ext cx="468856" cy="4688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546" y="106697"/>
            <a:ext cx="11928496" cy="6605289"/>
          </a:xfrm>
          <a:prstGeom prst="rect">
            <a:avLst/>
          </a:prstGeom>
          <a:solidFill>
            <a:schemeClr val="accent1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71990737-0AC9-461C-AC79-0BE1C5689F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88242" y="138411"/>
            <a:ext cx="2497137" cy="782637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2023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97355" y="868019"/>
            <a:ext cx="65891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2875" y="2462284"/>
            <a:ext cx="394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5560" y="3405410"/>
            <a:ext cx="3957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97355" y="3651442"/>
            <a:ext cx="22432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rgbClr val="326C44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4217" y="4518159"/>
            <a:ext cx="394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98498" y="4391918"/>
            <a:ext cx="67458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6001053" y="1031617"/>
            <a:ext cx="635880" cy="5719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97355" y="2569181"/>
            <a:ext cx="2146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4919617" y="2270832"/>
            <a:ext cx="635860" cy="5733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4384828" y="3698685"/>
            <a:ext cx="635860" cy="57330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4225" y="5779838"/>
            <a:ext cx="3909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4282024" y="5836639"/>
            <a:ext cx="683826" cy="6333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97355" y="6060209"/>
            <a:ext cx="2146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rgbClr val="326C4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866" t="12044" r="38133" b="24667"/>
          <a:stretch/>
        </p:blipFill>
        <p:spPr>
          <a:xfrm>
            <a:off x="1249976" y="1537425"/>
            <a:ext cx="7375278" cy="5122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4255" y="281355"/>
            <a:ext cx="9408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сетевой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репост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Вебинары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Ссылки собирайте в одном месте на сайтах ОО</a:t>
            </a:r>
            <a:endParaRPr lang="ru-RU" sz="2000" b="1" dirty="0">
              <a:solidFill>
                <a:srgbClr val="C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9275" t="24549" r="16238" b="10779"/>
          <a:stretch/>
        </p:blipFill>
        <p:spPr>
          <a:xfrm>
            <a:off x="0" y="-19880"/>
            <a:ext cx="12192000" cy="687788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80132"/>
              </p:ext>
            </p:extLst>
          </p:nvPr>
        </p:nvGraphicFramePr>
        <p:xfrm>
          <a:off x="85855" y="301809"/>
          <a:ext cx="8128000" cy="591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617518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1255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2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рубрики ВК, ТГ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суть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08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#Перекличка партнеров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#Учимся жить устойчиво – в детском саду!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#Учимся жить устойчиво – в школе!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#Учимся жить устойчиво – в учреждении дополнительного образования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Фото+видео+ маленький текст: События, работа на местах, победы, размышления, достижения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22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Дежурный город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Конкурсы дежурного города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409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2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поделись атмосферой своей жизни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Открытый микрофон, о личном, о профессиональном, о чувствах, обо всем…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302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#Здесь нужны Ваши доброта и </a:t>
                      </a:r>
                      <a:r>
                        <a:rPr lang="ru-RU" sz="1200" b="1" kern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200" b="1" kern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Здесь</a:t>
                      </a:r>
                      <a:r>
                        <a:rPr lang="ru-RU" sz="1200" b="1" kern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нужен твой свет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Нужны 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репосты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Вашей информации,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нужны Ваши отклики в комментариях,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Ваши 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репосты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участие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833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Сетевой репост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о 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вебинарах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др. </a:t>
                      </a:r>
                      <a:r>
                        <a:rPr lang="ru-RU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требует предельного распространения,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Приветствуется обратная связь в комментариях и др.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709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Придумай название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Немного отдохнуть, принимаются юморные картинки и комментарии в ним, названия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70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2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ищем волонтера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нас есть предложение о сотрудничестве о конкретном деле, ищем соорганизатора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377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#с чего начинается Родина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#что для тебя счастье?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2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Где начинается светлая полоса?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Рубрики для размышления и отдыха, для сетевых коммуникаций – узнаем друг друга, волонтеры умеют объединять свои силы!!!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00775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09" y="212436"/>
            <a:ext cx="3840653" cy="61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2904</Words>
  <Application>Microsoft Office PowerPoint</Application>
  <PresentationFormat>Широкоэкранный</PresentationFormat>
  <Paragraphs>140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2023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Вега Вадимовна Пустовалова</cp:lastModifiedBy>
  <cp:revision>142</cp:revision>
  <dcterms:created xsi:type="dcterms:W3CDTF">2021-11-30T12:57:49Z</dcterms:created>
  <dcterms:modified xsi:type="dcterms:W3CDTF">2023-04-28T04:53:33Z</dcterms:modified>
</cp:coreProperties>
</file>