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44" r:id="rId4"/>
    <p:sldMasterId id="2147483756" r:id="rId5"/>
    <p:sldMasterId id="2147483768" r:id="rId6"/>
    <p:sldMasterId id="2147483780" r:id="rId7"/>
    <p:sldMasterId id="2147483792" r:id="rId8"/>
  </p:sldMasterIdLst>
  <p:sldIdLst>
    <p:sldId id="256" r:id="rId9"/>
    <p:sldId id="267" r:id="rId10"/>
    <p:sldId id="278" r:id="rId11"/>
    <p:sldId id="277" r:id="rId12"/>
    <p:sldId id="275" r:id="rId13"/>
    <p:sldId id="284" r:id="rId14"/>
    <p:sldId id="287" r:id="rId15"/>
    <p:sldId id="289" r:id="rId16"/>
    <p:sldId id="290" r:id="rId17"/>
    <p:sldId id="291" r:id="rId18"/>
    <p:sldId id="292" r:id="rId19"/>
    <p:sldId id="294" r:id="rId20"/>
    <p:sldId id="293" r:id="rId21"/>
    <p:sldId id="281" r:id="rId22"/>
    <p:sldId id="264" r:id="rId23"/>
    <p:sldId id="282" r:id="rId2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3015-A51F-4BC3-BA66-642B33E762EA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BC6EF-D133-4D1A-B8AF-22FB2FD69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2363-E203-414A-A95A-FB933A3ABFC2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466F4-1E0F-4E6A-98BB-2B26958E2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D9-8EF0-48D9-9DCB-331FE3B954BF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C337-83DE-4618-B367-5876CD4F7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530D-ED91-4BD1-8CA8-B4091AA0BD6A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B78C-507E-40F6-8AA7-8B0935E822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83C2-4D8C-4CC3-AFEE-BC7A6CCBE39F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0520-6D0C-4916-8577-971448EE93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69DB-97BD-4299-87EF-E109ECCEF727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6A7B-6A38-45CE-9126-B11623354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E57D-2B70-4125-9DD1-610C5958F363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2ED3-E89E-4FD5-8902-A7A28BB4F1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01DA-DD32-49A9-84E1-4784C05600AF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75A2-92AD-4176-ACF3-7E58C90413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0DE6-CBFC-4B65-A627-400476943A7A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FDE1-F074-42C5-90D4-6DE1ED9539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3762-A232-420E-A19E-F17B191E5870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9886-F75B-4DAA-B093-BEC6E4C04F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6A4-9D36-43E0-B381-225D17E299A5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A252-9470-40C7-8EF7-6CE4AE4DCC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F7EF-3875-4070-AB88-320985271961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10B7B-74AA-4D7B-926F-5AE45F844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0353-49E8-4248-B7F8-A501B1FDBEA9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E5AA-733E-40CD-8EFA-2A4432CC64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32E4-17FE-494B-91A2-960E725A93C1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5AB0-5FA6-41D5-9A50-E08233642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3472-3A10-451D-AB39-2663D587E378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54E7-376D-4953-9C04-DE04F2341D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530D-ED91-4BD1-8CA8-B4091AA0BD6A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74A8-5145-4FF3-ABBB-A03958C28A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83C2-4D8C-4CC3-AFEE-BC7A6CCBE39F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200D-BFAC-48B2-883B-F74209FD6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69DB-97BD-4299-87EF-E109ECCEF727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0231-62B4-4168-B104-40A4011EFF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E57D-2B70-4125-9DD1-610C5958F363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1847-1897-492D-89C0-9E6895053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01DA-DD32-49A9-84E1-4784C05600AF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FD47-0A43-4DEC-A6DA-241DE2C47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0DE6-CBFC-4B65-A627-400476943A7A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FD5-6AF2-4334-B613-2897A4916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3762-A232-420E-A19E-F17B191E5870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5207-73D2-4E43-A4B4-839310BA3B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873C-5F96-46D4-A082-E8EA38F5E26E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EDB4-57FE-4ADF-BE92-3D9392D22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6A4-9D36-43E0-B381-225D17E299A5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2716-CCE5-4DCC-92AD-3DEB41F9D4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0353-49E8-4248-B7F8-A501B1FDBEA9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081F-FBD2-4E13-B1BC-1760811CF7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32E4-17FE-494B-91A2-960E725A93C1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9A03-A85C-448F-BD83-7F8E9BDEAB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3472-3A10-451D-AB39-2663D587E378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825A-FABE-4BC2-BE99-BA6B125C6E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83D3-423C-4F8B-AB71-DD29845C7CB5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2BC4-CB61-4A0E-839F-8DFA8E5AF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324B-7D18-44A8-9AB4-49D9FCBA6A22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8EB4-96A3-4041-932D-A7C030006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16BA-CADD-49FF-B6EB-23F1B6E513F8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E0E9-D5B0-456A-953C-B92A34281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DC2BF-F2FD-4F78-879C-4056F2DAD810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0C9F-9920-4FA6-943C-851166093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EF6E-1DE8-4588-826F-5CDD2088F2BA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4F3F-4A9E-4FA0-B156-90D607D5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B0A1-0B19-4952-B146-8997744F4064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933A-8C68-49BB-BB32-8E884B470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C5F7-A903-46E2-8B6C-0C3D57901E11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50C6-9DE4-437B-9017-95F3D19DD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4068-EC1E-4BCA-B04A-A4CD2B4DDC7A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6777-388E-4023-98DF-F781D1977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F261-938C-47AF-9951-F40159455FDD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A37C-FF9C-429D-9BF6-D2F92AB01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199A-9C30-4C8F-B2E1-EDB0777B1134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FAF9-0C80-4FAE-A873-4BB796E99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C409-1150-46D2-A99F-90142A6BD710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1ED0-F825-4DAF-A0ED-D93311E33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B654-F8C1-4689-9F9B-5D9B87B6C4DA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95C1-6093-437A-ADEF-9313FC993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97C2-2052-40BE-8473-A5A564860DE9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BCFC-306D-4124-9A0F-6BE511E28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73F9-1D5A-4969-BCEB-D51FE799234D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40F0-C9FC-41FF-BBFC-FDA55D97F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BE9D-B9FF-406D-A4A3-40ED404A1398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43CA-6A14-46C3-AB28-AD08C2CD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D5B2-D6F4-431A-BF93-38FB258B8771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39DD-C8E6-433A-914F-B613964A7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3128-E061-4340-A003-2980FA8228D0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F740-9A6E-48B1-854F-8005DAFA9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DC14-D5D2-413D-BF35-62C24B48B0DB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DCFB2-E5A0-4D62-9950-0A5BDF39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94AD-6F43-4D76-9458-FF40DCD3A1BF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E921-CB96-4766-AF0F-64FFAF7E1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4063-746A-43BB-B99E-C8689F1CA327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B6D2-4655-4E00-804A-06811BA96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CFF5-7732-4CC0-B392-CF570F409FBD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E865-D6B1-4F69-ADF8-7DA9BCBFB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100-110C-43B2-80F9-14D2F7E756F0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C904-E6B2-4A23-9DE4-B7FBAD60D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E2DE-CCBC-4FCF-8125-3030D44EDA7E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0C6B-C7ED-46DE-BE76-9D120F520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5CE4-5190-4EB5-B74B-3836C33DE3A2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90BA-2154-4D45-BB6F-E3F90B500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530D-ED91-4BD1-8CA8-B4091AA0BD6A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9F9C-FB85-44E8-93A9-C0C0EC026F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83C2-4D8C-4CC3-AFEE-BC7A6CCBE39F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98AD-B4E5-4BFD-AF31-243D5A1D0C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69DB-97BD-4299-87EF-E109ECCEF727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1E8D-D99A-4998-A978-8A05F3089C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E57D-2B70-4125-9DD1-610C5958F363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2E13-BFA3-4A39-9B7E-06D74F941F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E8AC-8D49-4FDE-901F-22868102B38E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B681-1486-4E9B-9F97-915354213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01DA-DD32-49A9-84E1-4784C05600AF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9254-6C8E-4A65-8984-5F82613164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0DE6-CBFC-4B65-A627-400476943A7A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5CAB-2287-4E82-8400-37517FC91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3762-A232-420E-A19E-F17B191E5870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D3800-23E3-4742-A13C-5F496A951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6A4-9D36-43E0-B381-225D17E299A5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60C8-E2BF-41E2-862E-23607D0C8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0353-49E8-4248-B7F8-A501B1FDBEA9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2E46-8786-4D2C-98CE-AA213670E5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32E4-17FE-494B-91A2-960E725A93C1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FA17-B6E5-4A61-8452-7BA4C395C2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3472-3A10-451D-AB39-2663D587E378}" type="datetime1">
              <a:rPr lang="ru-RU"/>
              <a:pPr>
                <a:defRPr/>
              </a:pPr>
              <a:t>15.03.2023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C55F-36BD-4494-95AB-66057A8DC1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8C6A-F674-45DD-A764-144F5159EBF3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5BD5-29A1-4E7E-A353-8FB8CB743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DD50-023C-4344-A059-D4CC2FE9613A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CEAF-8215-48B7-B16B-67806DF71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260F-F558-4110-A517-728B8695AA8D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1CD47-F98E-490F-9E96-4524FEBFD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7831-6EC4-4431-8C0F-2B3FEABC892E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B261-B6D3-4D69-A93B-414F32BB1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1DC5-4D9E-4457-93BB-57793F266BB6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24D0-7AFC-4AB6-9B13-076FA248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99E6-7A3B-43A5-8F3F-4C3E52D5BBFE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8E69-4A13-48DF-A73B-CB80EC4C7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D9D7-995C-47CE-94CF-0904795EE578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CF45-9088-4B10-99AA-CACE2F13C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64F6-2A65-4BF1-90CF-5F2788918467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4AB6-B282-4224-BCAF-16D130539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D214-580A-40AE-8B31-521EC46E8414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1C2A-6A99-4021-B7D0-FC61CCB4D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3F86-B38A-4492-A0E1-F8C0379CD0BF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8958-A80E-4874-9CB1-AD9829272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9D81-8679-4E12-B848-9A70704E2A96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A36E-FC79-4A9D-9274-0D81E6D2E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8CF4-ECE1-423B-99E3-49E52BEAA49E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1FD0-88BA-4EF8-8062-518A2D05D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E91C-D774-420A-BFB4-8D69692CB068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1281-3D0B-4D4F-BB38-0EF11ABB3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2E3B-927D-48C5-B895-7D62807ACBAA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B830-CC42-4A7B-B856-C1D11BC60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3E68-B5FA-4AB6-B59E-911E176A1286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0F85-AE9F-4E9F-BE74-67CAEFA3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55FF-05C8-4332-A4E4-002EECCFA7F2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2431-4A4C-4912-B9FF-A192527E8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CEBA-F4B8-4316-A031-F27FB959C6D5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224C-5D92-402C-8BEF-A02769017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E946-BE0B-4EB5-BC03-246487BF71B1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E22C-E053-4A3B-BB7A-CD277288F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FF40-10FE-48B0-BFCB-982116610F04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1DEF-1F56-4C4A-9918-C3A40C37C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9405-8D16-44A2-8DA5-D716BF7C2CA0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4B58-4EFA-43E1-BEF6-F26E47335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E41E-EA30-4E58-B68B-4995D70ABD3A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BE2D-7A42-4493-A03F-6FD85A8B6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80594-5D4E-426A-A09D-5AFF02322D2D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4768-EC7F-4397-B784-2D8666590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330E-D3EF-494D-9765-78AF30F02D62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B0BA-1DD4-476E-9B8E-34421457D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2F1D-1C53-41FA-9B05-25B07B9FD358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DF83-3CE9-42F2-BFC7-C210D366D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A9ED-4CBC-4E8A-8134-78CCA0B03394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6B30-26D2-46B3-BF8F-11AE1BE0E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DD6CAC-1B3E-4AC9-90DA-F51BF816740B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DCDC4B-E25A-495B-8810-7E01C7CAE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48" r:id="rId2"/>
    <p:sldLayoutId id="2147483882" r:id="rId3"/>
    <p:sldLayoutId id="2147483847" r:id="rId4"/>
    <p:sldLayoutId id="2147483846" r:id="rId5"/>
    <p:sldLayoutId id="2147483845" r:id="rId6"/>
    <p:sldLayoutId id="2147483844" r:id="rId7"/>
    <p:sldLayoutId id="2147483843" r:id="rId8"/>
    <p:sldLayoutId id="2147483883" r:id="rId9"/>
    <p:sldLayoutId id="2147483842" r:id="rId10"/>
    <p:sldLayoutId id="214748384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47E5FD-B6FF-48D4-8BA7-3DF2DACB99FE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8D5875-0D63-4EA7-BA72-6DBE5D8C0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61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6465E-CE86-4783-AF37-6BCF764BECB5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46B0A-3C79-44EB-872C-63D595862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79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D14E2A8-43B7-4573-9078-F86DFE4911E0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4506121-F547-4869-925F-8A6E703CE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56" r:id="rId2"/>
    <p:sldLayoutId id="2147483907" r:id="rId3"/>
    <p:sldLayoutId id="2147483855" r:id="rId4"/>
    <p:sldLayoutId id="2147483854" r:id="rId5"/>
    <p:sldLayoutId id="2147483853" r:id="rId6"/>
    <p:sldLayoutId id="2147483852" r:id="rId7"/>
    <p:sldLayoutId id="2147483851" r:id="rId8"/>
    <p:sldLayoutId id="2147483908" r:id="rId9"/>
    <p:sldLayoutId id="2147483850" r:id="rId10"/>
    <p:sldLayoutId id="214748384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01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1437B8E-B5BD-4343-BD2A-C8C76141F1A2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D72B71B-DF13-47E2-9CD5-9FB077FA8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64" r:id="rId2"/>
    <p:sldLayoutId id="2147483910" r:id="rId3"/>
    <p:sldLayoutId id="2147483863" r:id="rId4"/>
    <p:sldLayoutId id="2147483862" r:id="rId5"/>
    <p:sldLayoutId id="2147483861" r:id="rId6"/>
    <p:sldLayoutId id="2147483860" r:id="rId7"/>
    <p:sldLayoutId id="2147483859" r:id="rId8"/>
    <p:sldLayoutId id="2147483911" r:id="rId9"/>
    <p:sldLayoutId id="2147483858" r:id="rId10"/>
    <p:sldLayoutId id="214748385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24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9E2694C-D68E-49EC-9EA3-CB24CBFF2CE6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DD429C5-3181-4519-BEC7-F15F9BEAD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47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67A068A-8850-48E9-8E86-08D6232A287C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F946354-A0B8-49F0-AD68-EA3F73968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872" r:id="rId2"/>
    <p:sldLayoutId id="2147483924" r:id="rId3"/>
    <p:sldLayoutId id="2147483871" r:id="rId4"/>
    <p:sldLayoutId id="2147483870" r:id="rId5"/>
    <p:sldLayoutId id="2147483869" r:id="rId6"/>
    <p:sldLayoutId id="2147483868" r:id="rId7"/>
    <p:sldLayoutId id="2147483867" r:id="rId8"/>
    <p:sldLayoutId id="2147483925" r:id="rId9"/>
    <p:sldLayoutId id="2147483866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7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052064-ACCB-488F-B1C2-42EDF23F3273}" type="datetimeFigureOut">
              <a:rPr lang="ru-RU"/>
              <a:pPr>
                <a:defRPr/>
              </a:pPr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F7D8B3A-8FC2-4917-ABD6-293DAF8D9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880" r:id="rId2"/>
    <p:sldLayoutId id="2147483927" r:id="rId3"/>
    <p:sldLayoutId id="2147483879" r:id="rId4"/>
    <p:sldLayoutId id="2147483878" r:id="rId5"/>
    <p:sldLayoutId id="2147483877" r:id="rId6"/>
    <p:sldLayoutId id="2147483876" r:id="rId7"/>
    <p:sldLayoutId id="2147483875" r:id="rId8"/>
    <p:sldLayoutId id="2147483928" r:id="rId9"/>
    <p:sldLayoutId id="2147483874" r:id="rId10"/>
    <p:sldLayoutId id="214748387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 Валентиновна\Desktop\social_networ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429000"/>
            <a:ext cx="2880320" cy="15841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perspectiveBelow"/>
            <a:lightRig rig="threePt" dir="t"/>
          </a:scene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1341438"/>
            <a:ext cx="7200900" cy="2087562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lnSpc>
                <a:spcPct val="17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  -презентация к Педагогическому совету</a:t>
            </a:r>
          </a:p>
          <a:p>
            <a:pPr marL="228600" lvl="0" indent="-182880" algn="ctr" fontAlgn="auto">
              <a:buClr>
                <a:srgbClr val="F14124">
                  <a:lumMod val="75000"/>
                </a:srgbClr>
              </a:buClr>
              <a:defRPr/>
            </a:pPr>
            <a:r>
              <a:rPr lang="ru-RU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МЕЖДУ    ОБРАЗОВАТЕЛЬНЫМИ УЧРЕЖДЕНИЯМИ,  КАК ФАКТОР РАЗВИТИЯ И  ПОВЫШЕНИЯ КАЧЕСТВА ОБРАЗОВАНИЯ ПУТЁМ СОВМЕСТНОГО ИСПОЛЬЗОВАНИЯ ИННОВАЦИОННЫХ МЕТОДИЧЕСКИХ РЕСУРСОВ </a:t>
            </a:r>
            <a:r>
              <a:rPr lang="ru-RU" sz="9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 Antiqua" pitchFamily="18" charset="0"/>
              </a:rPr>
              <a:t> </a:t>
            </a:r>
            <a:endParaRPr lang="ru-RU" sz="9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fontAlgn="auto">
              <a:lnSpc>
                <a:spcPct val="17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6600" b="1" dirty="0" smtClean="0">
                <a:latin typeface="Times New Roman"/>
                <a:ea typeface="Times New Roman"/>
              </a:rPr>
              <a:t> </a:t>
            </a:r>
            <a:endParaRPr lang="ru-RU" sz="6600" b="1" dirty="0">
              <a:latin typeface="Times New Roman"/>
              <a:ea typeface="Times New Roman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81891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Муниципальное  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автономное дошкольное образовательное учреждение детский сад № 9 «Росинка»</a:t>
            </a:r>
            <a:endParaRPr lang="ru-RU" sz="1600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99332" name="TextBox 4"/>
          <p:cNvSpPr txBox="1">
            <a:spLocks noChangeArrowheads="1"/>
          </p:cNvSpPr>
          <p:nvPr/>
        </p:nvSpPr>
        <p:spPr bwMode="auto">
          <a:xfrm>
            <a:off x="3167806" y="5350074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Морозова Л.В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Box 1"/>
          <p:cNvSpPr txBox="1">
            <a:spLocks noChangeArrowheads="1"/>
          </p:cNvSpPr>
          <p:nvPr/>
        </p:nvSpPr>
        <p:spPr bwMode="auto">
          <a:xfrm>
            <a:off x="900113" y="188913"/>
            <a:ext cx="7343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организации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совместной деятельности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</a:p>
        </p:txBody>
      </p:sp>
      <p:sp>
        <p:nvSpPr>
          <p:cNvPr id="108546" name="TextBox 2"/>
          <p:cNvSpPr txBox="1">
            <a:spLocks noChangeArrowheads="1"/>
          </p:cNvSpPr>
          <p:nvPr/>
        </p:nvSpPr>
        <p:spPr bwMode="auto">
          <a:xfrm>
            <a:off x="971550" y="2349500"/>
            <a:ext cx="731996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договора</a:t>
            </a:r>
          </a:p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встречи по проблемам</a:t>
            </a:r>
          </a:p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плана работы</a:t>
            </a:r>
          </a:p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Информирование на сайте</a:t>
            </a:r>
          </a:p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мероприятий</a:t>
            </a:r>
          </a:p>
          <a:p>
            <a:pPr marL="342900" indent="-342900" algn="just">
              <a:buFont typeface="Trebuchet MS" pitchFamily="34" charset="0"/>
              <a:buAutoNum type="arabicPeriod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 качества работы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Box 1"/>
          <p:cNvSpPr txBox="1">
            <a:spLocks noChangeArrowheads="1"/>
          </p:cNvSpPr>
          <p:nvPr/>
        </p:nvSpPr>
        <p:spPr bwMode="auto">
          <a:xfrm>
            <a:off x="3059113" y="188913"/>
            <a:ext cx="3395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3995738" y="1412875"/>
            <a:ext cx="1081087" cy="914400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  <p:sp>
        <p:nvSpPr>
          <p:cNvPr id="8" name="Овал 7"/>
          <p:cNvSpPr/>
          <p:nvPr/>
        </p:nvSpPr>
        <p:spPr>
          <a:xfrm>
            <a:off x="900113" y="1341438"/>
            <a:ext cx="1727200" cy="9144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</a:p>
        </p:txBody>
      </p:sp>
      <p:sp>
        <p:nvSpPr>
          <p:cNvPr id="9" name="Овал 8"/>
          <p:cNvSpPr/>
          <p:nvPr/>
        </p:nvSpPr>
        <p:spPr>
          <a:xfrm>
            <a:off x="6443663" y="1484313"/>
            <a:ext cx="1873250" cy="720725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627313" y="981075"/>
            <a:ext cx="1008062" cy="503238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354513" y="1123950"/>
            <a:ext cx="433388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67400" y="908050"/>
            <a:ext cx="1152525" cy="504825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39750" y="2492375"/>
            <a:ext cx="2519363" cy="3600450"/>
          </a:xfrm>
          <a:prstGeom prst="rect">
            <a:avLst/>
          </a:prstGeom>
          <a:solidFill>
            <a:srgbClr val="FFFF00"/>
          </a:solidFill>
          <a:ln w="57150">
            <a:solidFill>
              <a:srgbClr val="F33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Творческая самореализация детей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Успешное прохождение аттестации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педагогического рейтинга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Материальная сторона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08400" y="2565400"/>
            <a:ext cx="2087563" cy="25193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Познавательная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Творческая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самореализация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00788" y="2565400"/>
            <a:ext cx="2374900" cy="345598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Демонстрация способностей своих детей и их развитие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детско-родительских отношений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Творческая самореализация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МОДЕЛЬ ПРОФЕССИОНАЛЬНОГО СЕТЕВОГО СООБЩЕСТВА </a:t>
            </a:r>
            <a:endParaRPr lang="ru-RU" sz="3200" dirty="0"/>
          </a:p>
        </p:txBody>
      </p:sp>
      <p:pic>
        <p:nvPicPr>
          <p:cNvPr id="110594" name="Picture 2" descr="C:\Users\Татьяна Валентиновна\Desktop\256052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8135937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Прямоугольник 1"/>
          <p:cNvSpPr>
            <a:spLocks noChangeArrowheads="1"/>
          </p:cNvSpPr>
          <p:nvPr/>
        </p:nvSpPr>
        <p:spPr bwMode="auto">
          <a:xfrm>
            <a:off x="395288" y="954088"/>
            <a:ext cx="8497887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Каков же будет ожидаемый результат данного взаимодействия?</a:t>
            </a: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Процесс социального партнерства</a:t>
            </a: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способствует росту профессионального мастерства всех специалистов детского сада, работающих с детьми</a:t>
            </a: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поднимает статус учреждения,</a:t>
            </a: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указывает на особую роль его социальных связей в творческом развитии каждой личности и тех взрослых, которые входят в ближайшее окружение ребенка-дошкольника.</a:t>
            </a: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и в конечном итоге улучшает качество дошкольного образования в конкретном учреждении.</a:t>
            </a:r>
            <a:endParaRPr lang="ru-RU" sz="280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0E48C2A-313A-4ABB-B72F-753ED23C7618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Вывод</a:t>
            </a:r>
          </a:p>
        </p:txBody>
      </p:sp>
      <p:sp>
        <p:nvSpPr>
          <p:cNvPr id="11264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836613"/>
            <a:ext cx="8229600" cy="4176712"/>
          </a:xfrm>
        </p:spPr>
        <p:txBody>
          <a:bodyPr/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Сетевое взаимодействие ведет к повышению качества образования и профессиональной компетентности педагогов.</a:t>
            </a:r>
            <a:r>
              <a:rPr lang="ru-RU" sz="1800"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500"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Следовательно, уважаемые коллеги, используйте все возможности социума для повышения качества дошкольного образования, для развития и формирования социальных навыков детей, укрепления их здоровья и успешной адаптации воспитанников в обществе.</a:t>
            </a:r>
            <a:endParaRPr lang="ru-RU" sz="2500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3600" smtClean="0">
              <a:latin typeface="Book Antiqua" pitchFamily="18" charset="0"/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12644" name="AutoShape 47"/>
          <p:cNvSpPr>
            <a:spLocks noChangeArrowheads="1"/>
          </p:cNvSpPr>
          <p:nvPr/>
        </p:nvSpPr>
        <p:spPr bwMode="ltGray">
          <a:xfrm rot="10800000" flipH="1">
            <a:off x="2627313" y="-1952625"/>
            <a:ext cx="3902075" cy="3905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b="1" i="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0964" name="Picture 2" descr="http://www.dipsm.org.ua/files/2013/08/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12046"/>
            <a:ext cx="3960813" cy="26019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i="1" dirty="0"/>
              <a:t>«Люди вместе могут совершить то, чего не в силах сделать в одиночку; единение умов и рук, сосредоточение их сил может стать почти всемогущим . . .»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i="1" dirty="0"/>
              <a:t>Д. </a:t>
            </a:r>
            <a:r>
              <a:rPr lang="ru-RU" sz="2800" i="1" dirty="0" err="1"/>
              <a:t>Уибстер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13666" name="Picture 2" descr="C:\Users\Татьяна Валентинов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57563"/>
            <a:ext cx="63373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3AE914C-AE32-4D2A-9738-70722833F6B5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858218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600" i="1" dirty="0" smtClean="0">
                <a:solidFill>
                  <a:srgbClr val="C00000"/>
                </a:solidFill>
                <a:latin typeface="Book Antiqua" pitchFamily="18" charset="0"/>
              </a:rPr>
              <a:t>Спасибо за внимание!</a:t>
            </a:r>
          </a:p>
        </p:txBody>
      </p:sp>
      <p:pic>
        <p:nvPicPr>
          <p:cNvPr id="114691" name="Picture 2" descr="C:\Users\Татьяна Валентиновна\Desktop\Деловая игра\08bundar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36838"/>
            <a:ext cx="44640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C:\Users\Татьяна Валентиновна\Desktop\анкета\071297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2205038"/>
            <a:ext cx="4751388" cy="4162425"/>
          </a:xfrm>
        </p:spPr>
      </p:pic>
      <p:sp>
        <p:nvSpPr>
          <p:cNvPr id="100354" name="Прямоугольник 5"/>
          <p:cNvSpPr>
            <a:spLocks noChangeArrowheads="1"/>
          </p:cNvSpPr>
          <p:nvPr/>
        </p:nvSpPr>
        <p:spPr bwMode="auto">
          <a:xfrm>
            <a:off x="571500" y="215900"/>
            <a:ext cx="84296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Следует поддержать развитие сетевых педагогических сообществ, интерактивных методических кабинетов – словом, все то, что формирует профессиональную среду</a:t>
            </a:r>
          </a:p>
          <a:p>
            <a:pPr algn="r"/>
            <a:r>
              <a:rPr lang="ru-RU" i="1">
                <a:latin typeface="Trebuchet MS" pitchFamily="34" charset="0"/>
              </a:rPr>
              <a:t>                                                                                                                       В. Путин</a:t>
            </a:r>
            <a:r>
              <a:rPr lang="ru-RU">
                <a:latin typeface="Trebuchet MS" pitchFamily="34" charset="0"/>
              </a:rPr>
              <a:t/>
            </a:r>
            <a:br>
              <a:rPr lang="ru-RU">
                <a:latin typeface="Trebuchet MS" pitchFamily="34" charset="0"/>
              </a:rPr>
            </a:br>
            <a:endParaRPr lang="ru-RU">
              <a:latin typeface="Trebuchet MS" pitchFamily="34" charset="0"/>
            </a:endParaRPr>
          </a:p>
        </p:txBody>
      </p:sp>
      <p:pic>
        <p:nvPicPr>
          <p:cNvPr id="100355" name="Содержимое 3" descr="1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2163"/>
            <a:ext cx="37084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F74203A-351A-4927-97DD-07CC8C36CA88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126288" cy="792758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i="1" dirty="0" smtClean="0">
                <a:solidFill>
                  <a:srgbClr val="C00000"/>
                </a:solidFill>
                <a:latin typeface="Book Antiqua" pitchFamily="18" charset="0"/>
              </a:rPr>
              <a:t>Актуальность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952625"/>
            <a:ext cx="8229600" cy="4068763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Сетевое взаимодействие предоставляет новые возможности,  позволяющие динамично развиваться  образовательным учреждениям. При  сетевом взаимодействии происходит не просто сотрудничество, обмен различными материалами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,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инновационными  разработками,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но и  идет процесс работы  образовательных  учреждений  над совместными  проектами, разработка и реализация совместных программ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380" name="AutoShape 47"/>
          <p:cNvSpPr>
            <a:spLocks noChangeArrowheads="1"/>
          </p:cNvSpPr>
          <p:nvPr/>
        </p:nvSpPr>
        <p:spPr bwMode="ltGray">
          <a:xfrm rot="10800000" flipH="1">
            <a:off x="2700338" y="-1952625"/>
            <a:ext cx="3902075" cy="3905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b="1" i="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ltGray">
          <a:xfrm rot="10800000">
            <a:off x="2195513" y="-2386013"/>
            <a:ext cx="4824412" cy="4772026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27538" y="1341438"/>
            <a:ext cx="485775" cy="62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42B8A77-AC98-4950-9B39-54B8D1B85F7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Понятие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484313"/>
            <a:ext cx="8229600" cy="3240087"/>
          </a:xfrm>
        </p:spPr>
        <p:txBody>
          <a:bodyPr rtlCol="0">
            <a:normAutofit lnSpcReduction="10000"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Сетевое взаимодействие в образовании – это совместная деятельность образовательных учреждений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и педагогов, направленная на повышение качества образования и заключающаяся в обмене опытом, совместной разработке и использовании инновационных методических ресурсов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364038"/>
            <a:ext cx="31464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Прямоугольник 1"/>
          <p:cNvSpPr>
            <a:spLocks noChangeArrowheads="1"/>
          </p:cNvSpPr>
          <p:nvPr/>
        </p:nvSpPr>
        <p:spPr bwMode="auto">
          <a:xfrm>
            <a:off x="468313" y="765175"/>
            <a:ext cx="8424862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Одной из важнейших задач политики государства на современном этапе выступает задача организации всестороннего партнерства, одной из форм которой выступает сетевое взаимодействие между дошкольными образовательными учреждениями города и другими социальными партнерами. Поэтому сетевой характер взаимодействия образовательных учреждений,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инновационная форма методической работы,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приобретает в последние годы широкое распространение.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педагогической практике идея сетевого взаимодействия образовательных учреждений возникла также в конце 1990-х годов. Несомненная заслуга в этом принадлежит А. И. </a:t>
            </a:r>
            <a:r>
              <a:rPr lang="ru-RU" sz="16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Адамскому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созданной им образовательной сети «Эврика».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центре сетевого взаимодействия находится не информация сама по себе, а персона и событие. Персонами могут выступать авторские коллективы, носители инновационных педагогических технологий.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компонент — «событие» предполагает ориентацию на решение некоторой задачи, для чего и инициируется событие. Причем событие инициируется персонами, заявляющими таким образом об актуальной потребности в решении этой задачи.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Нормы деятельности не задаются сверху, а естественным образом выращиваются внутри сети образовательных учреждений, основываясь на реалиях деятельности каждого участника сети.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Итак, сетевое взаимодействие — это система связей, позволяющих разрабатывать, апробировать и предлагать профессиональному педагогическому сообществу инновационные модели содержания образования и управления системой образования</a:t>
            </a:r>
            <a:br>
              <a:rPr lang="ru-RU" sz="16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640762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ошкольному образовательному учреждению, чтобы успешно решать имеющиеся проблемы в воспитании, образовании, социализации детей, из «закрытой», достаточно автономной системы, какой оно было долгие годы, необходимо перейти на новый уровень взаимодействия с социумом, выйти за пределы территориальной ограниченности своего учреждения, стать «открытой системой».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Это подчеркивается в ФГОС ДО – обеспечить открытость дошкольного образования </a:t>
            </a:r>
            <a:r>
              <a:rPr lang="ru-RU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«…создание социальной ситуации развития для участников образовательных отношений, включая создание образовательной среды, которая…обеспечивает открытость дошкольного образования»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284538"/>
            <a:ext cx="74882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EBD915-9B52-415A-BB3D-385F6EB87355}" type="slidenum">
              <a:rPr lang="ru-RU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7F7F7F"/>
              </a:solidFill>
            </a:endParaRPr>
          </a:p>
        </p:txBody>
      </p:sp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87325" y="274639"/>
            <a:ext cx="8848725" cy="778098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>
                <a:solidFill>
                  <a:srgbClr val="C00000"/>
                </a:solidFill>
                <a:latin typeface="Book Antiqua" pitchFamily="18" charset="0"/>
              </a:rPr>
              <a:t>Цели сетевого сообщества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3"/>
          </p:nvPr>
        </p:nvSpPr>
        <p:spPr>
          <a:xfrm>
            <a:off x="885825" y="1052513"/>
            <a:ext cx="8258175" cy="580548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создание единого информационного пространства;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обмен опытом, поддержка и сотрудничество;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распространение успешных педагогических практик;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организация формального и неформального общения на профессиональные темы;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инициация виртуального взаимодействия для последующего взаимодействия вне Интернета;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повышение профессионального уровня;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поддержка новых образовательных инициатив</a:t>
            </a:r>
          </a:p>
        </p:txBody>
      </p:sp>
      <p:grpSp>
        <p:nvGrpSpPr>
          <p:cNvPr id="105476" name="Group 17"/>
          <p:cNvGrpSpPr>
            <a:grpSpLocks/>
          </p:cNvGrpSpPr>
          <p:nvPr/>
        </p:nvGrpSpPr>
        <p:grpSpPr bwMode="auto">
          <a:xfrm>
            <a:off x="169863" y="2982913"/>
            <a:ext cx="762000" cy="665162"/>
            <a:chOff x="1110" y="2656"/>
            <a:chExt cx="1549" cy="1351"/>
          </a:xfrm>
        </p:grpSpPr>
        <p:sp>
          <p:nvSpPr>
            <p:cNvPr id="10550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8000">
                  <a:srgbClr val="00B050"/>
                </a:gs>
                <a:gs pos="5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5477" name="Text Box 27"/>
          <p:cNvSpPr txBox="1">
            <a:spLocks noChangeArrowheads="1"/>
          </p:cNvSpPr>
          <p:nvPr/>
        </p:nvSpPr>
        <p:spPr bwMode="gray">
          <a:xfrm>
            <a:off x="384175" y="30813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105478" name="Group 7"/>
          <p:cNvGrpSpPr>
            <a:grpSpLocks/>
          </p:cNvGrpSpPr>
          <p:nvPr/>
        </p:nvGrpSpPr>
        <p:grpSpPr bwMode="auto">
          <a:xfrm>
            <a:off x="141288" y="2206625"/>
            <a:ext cx="762000" cy="665163"/>
            <a:chOff x="3174" y="2656"/>
            <a:chExt cx="1549" cy="1351"/>
          </a:xfrm>
        </p:grpSpPr>
        <p:sp>
          <p:nvSpPr>
            <p:cNvPr id="105505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6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5479" name="Text Box 16"/>
          <p:cNvSpPr txBox="1">
            <a:spLocks noChangeArrowheads="1"/>
          </p:cNvSpPr>
          <p:nvPr/>
        </p:nvSpPr>
        <p:spPr bwMode="gray">
          <a:xfrm>
            <a:off x="371475" y="23161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grpSp>
        <p:nvGrpSpPr>
          <p:cNvPr id="105480" name="Group 3"/>
          <p:cNvGrpSpPr>
            <a:grpSpLocks/>
          </p:cNvGrpSpPr>
          <p:nvPr/>
        </p:nvGrpSpPr>
        <p:grpSpPr bwMode="auto">
          <a:xfrm>
            <a:off x="130175" y="1500188"/>
            <a:ext cx="762000" cy="665162"/>
            <a:chOff x="1110" y="2656"/>
            <a:chExt cx="1549" cy="1351"/>
          </a:xfrm>
        </p:grpSpPr>
        <p:sp>
          <p:nvSpPr>
            <p:cNvPr id="10550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5481" name="Text Box 13"/>
          <p:cNvSpPr txBox="1">
            <a:spLocks noChangeArrowheads="1"/>
          </p:cNvSpPr>
          <p:nvPr/>
        </p:nvSpPr>
        <p:spPr bwMode="gray">
          <a:xfrm>
            <a:off x="366713" y="16033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grpSp>
        <p:nvGrpSpPr>
          <p:cNvPr id="105482" name="Group 17"/>
          <p:cNvGrpSpPr>
            <a:grpSpLocks/>
          </p:cNvGrpSpPr>
          <p:nvPr/>
        </p:nvGrpSpPr>
        <p:grpSpPr bwMode="auto">
          <a:xfrm>
            <a:off x="179388" y="5445125"/>
            <a:ext cx="762000" cy="665163"/>
            <a:chOff x="1110" y="2656"/>
            <a:chExt cx="1549" cy="1351"/>
          </a:xfrm>
        </p:grpSpPr>
        <p:sp>
          <p:nvSpPr>
            <p:cNvPr id="105499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0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77000">
                  <a:srgbClr val="FFC000"/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5483" name="Text Box 27"/>
          <p:cNvSpPr txBox="1">
            <a:spLocks noChangeArrowheads="1"/>
          </p:cNvSpPr>
          <p:nvPr/>
        </p:nvSpPr>
        <p:spPr bwMode="gray">
          <a:xfrm>
            <a:off x="347663" y="556577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5484" name="Group 7"/>
          <p:cNvGrpSpPr>
            <a:grpSpLocks/>
          </p:cNvGrpSpPr>
          <p:nvPr/>
        </p:nvGrpSpPr>
        <p:grpSpPr bwMode="auto">
          <a:xfrm>
            <a:off x="158750" y="4560888"/>
            <a:ext cx="762000" cy="665162"/>
            <a:chOff x="3174" y="2656"/>
            <a:chExt cx="1549" cy="1351"/>
          </a:xfrm>
        </p:grpSpPr>
        <p:sp>
          <p:nvSpPr>
            <p:cNvPr id="105496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497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66000">
                  <a:schemeClr val="accent2">
                    <a:lumMod val="7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5485" name="Text Box 16"/>
          <p:cNvSpPr txBox="1">
            <a:spLocks noChangeArrowheads="1"/>
          </p:cNvSpPr>
          <p:nvPr/>
        </p:nvSpPr>
        <p:spPr bwMode="gray">
          <a:xfrm>
            <a:off x="369888" y="467042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5486" name="Group 3"/>
          <p:cNvGrpSpPr>
            <a:grpSpLocks/>
          </p:cNvGrpSpPr>
          <p:nvPr/>
        </p:nvGrpSpPr>
        <p:grpSpPr bwMode="auto">
          <a:xfrm>
            <a:off x="155575" y="3798888"/>
            <a:ext cx="762000" cy="665162"/>
            <a:chOff x="1110" y="2656"/>
            <a:chExt cx="1549" cy="1351"/>
          </a:xfrm>
        </p:grpSpPr>
        <p:sp>
          <p:nvSpPr>
            <p:cNvPr id="105493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494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495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5487" name="Text Box 13"/>
          <p:cNvSpPr txBox="1">
            <a:spLocks noChangeArrowheads="1"/>
          </p:cNvSpPr>
          <p:nvPr/>
        </p:nvSpPr>
        <p:spPr bwMode="gray">
          <a:xfrm>
            <a:off x="323850" y="3860800"/>
            <a:ext cx="414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5488" name="Group 3"/>
          <p:cNvGrpSpPr>
            <a:grpSpLocks/>
          </p:cNvGrpSpPr>
          <p:nvPr/>
        </p:nvGrpSpPr>
        <p:grpSpPr bwMode="auto">
          <a:xfrm>
            <a:off x="188913" y="6119813"/>
            <a:ext cx="762000" cy="665162"/>
            <a:chOff x="1110" y="2656"/>
            <a:chExt cx="1549" cy="1351"/>
          </a:xfrm>
        </p:grpSpPr>
        <p:sp>
          <p:nvSpPr>
            <p:cNvPr id="10549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49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5489" name="Text Box 13"/>
          <p:cNvSpPr txBox="1">
            <a:spLocks noChangeArrowheads="1"/>
          </p:cNvSpPr>
          <p:nvPr/>
        </p:nvSpPr>
        <p:spPr bwMode="gray">
          <a:xfrm>
            <a:off x="358775" y="6237288"/>
            <a:ext cx="36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7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Прямоугольник 3"/>
          <p:cNvSpPr>
            <a:spLocks noChangeArrowheads="1"/>
          </p:cNvSpPr>
          <p:nvPr/>
        </p:nvSpPr>
        <p:spPr bwMode="auto">
          <a:xfrm>
            <a:off x="900113" y="857250"/>
            <a:ext cx="73437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 ДОУ в социуме – повышение качества дошкольного образования через доступность и открытость работы</a:t>
            </a:r>
          </a:p>
        </p:txBody>
      </p:sp>
      <p:sp>
        <p:nvSpPr>
          <p:cNvPr id="106498" name="Прямоугольник 4"/>
          <p:cNvSpPr>
            <a:spLocks noChangeArrowheads="1"/>
          </p:cNvSpPr>
          <p:nvPr/>
        </p:nvSpPr>
        <p:spPr bwMode="auto">
          <a:xfrm>
            <a:off x="1428750" y="857250"/>
            <a:ext cx="650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Box 4"/>
          <p:cNvSpPr txBox="1">
            <a:spLocks noChangeArrowheads="1"/>
          </p:cNvSpPr>
          <p:nvPr/>
        </p:nvSpPr>
        <p:spPr bwMode="auto">
          <a:xfrm rot="10800000" flipV="1">
            <a:off x="2843213" y="2887663"/>
            <a:ext cx="3529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857250"/>
            <a:ext cx="2714625" cy="6429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Добровольность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38" y="1000125"/>
            <a:ext cx="2592387" cy="15113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Учета запросов общественности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38" y="4286250"/>
            <a:ext cx="2520950" cy="9286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Сохранение имиджа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25" y="5072063"/>
            <a:ext cx="2787650" cy="13573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Уважение интересов друг друга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25" y="214313"/>
            <a:ext cx="2867025" cy="14287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Соблюдение законов и иных нормативных актов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219700" y="3644900"/>
            <a:ext cx="1081088" cy="647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572000" y="1785938"/>
            <a:ext cx="0" cy="100806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003800" y="2060575"/>
            <a:ext cx="1008063" cy="5048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3214688" y="1928813"/>
            <a:ext cx="857250" cy="78581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178969" y="3821907"/>
            <a:ext cx="928687" cy="85725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357688" y="5357813"/>
            <a:ext cx="2519362" cy="10795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Установление коммуникаций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4179094" y="4179094"/>
            <a:ext cx="1571625" cy="64293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14313" y="3500438"/>
            <a:ext cx="2500312" cy="10715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Равноправие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сторон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2786063" y="3357563"/>
            <a:ext cx="714375" cy="35718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57188" y="1928813"/>
            <a:ext cx="257175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Обязательность исполнения договоренности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3000375" y="2571750"/>
            <a:ext cx="714375" cy="35718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215063" y="2857500"/>
            <a:ext cx="2714625" cy="1143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Ответственность за нарушение соглашений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643563" y="3429000"/>
            <a:ext cx="500062" cy="1428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846</TotalTime>
  <Words>663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Aharoni</vt:lpstr>
      <vt:lpstr>Arial</vt:lpstr>
      <vt:lpstr>Book Antiqua</vt:lpstr>
      <vt:lpstr>Calibri</vt:lpstr>
      <vt:lpstr>Georgia</vt:lpstr>
      <vt:lpstr>Times New Roman</vt:lpstr>
      <vt:lpstr>Trebuchet MS</vt:lpstr>
      <vt:lpstr>Wingdings</vt:lpstr>
      <vt:lpstr>Воздушный поток</vt:lpstr>
      <vt:lpstr>1_Воздушный поток</vt:lpstr>
      <vt:lpstr>2_Воздушный поток</vt:lpstr>
      <vt:lpstr>4_Воздушный поток</vt:lpstr>
      <vt:lpstr>5_Воздушный поток</vt:lpstr>
      <vt:lpstr>3_Воздушный поток</vt:lpstr>
      <vt:lpstr>6_Воздушный поток</vt:lpstr>
      <vt:lpstr>7_Воздушный поток</vt:lpstr>
      <vt:lpstr>Муниципальное   автономное дошкольное образовательное учреждение детский сад № 9 «Росинка»</vt:lpstr>
      <vt:lpstr>Презентация PowerPoint</vt:lpstr>
      <vt:lpstr>Актуальность</vt:lpstr>
      <vt:lpstr>Понятие</vt:lpstr>
      <vt:lpstr>Презентация PowerPoint</vt:lpstr>
      <vt:lpstr>Презентация PowerPoint</vt:lpstr>
      <vt:lpstr>Цели сетевого сообщества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ПРОФЕССИОНАЛЬНОГО СЕТЕВОГО СООБЩЕСТВА </vt:lpstr>
      <vt:lpstr>Презентация PowerPoint</vt:lpstr>
      <vt:lpstr>Вывод</vt:lpstr>
      <vt:lpstr>«Люди вместе могут совершить то, чего не в силах сделать в одиночку; единение умов и рук, сосредоточение их сил может стать почти всемогущим . . .»  Д. Уибстер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«Детский сад № 5» г. Горнозаводска</dc:title>
  <dc:creator>Татьяна Валентиновна</dc:creator>
  <cp:lastModifiedBy>Яркая Звёздочка</cp:lastModifiedBy>
  <cp:revision>72</cp:revision>
  <cp:lastPrinted>2016-11-16T09:03:46Z</cp:lastPrinted>
  <dcterms:created xsi:type="dcterms:W3CDTF">2016-01-22T06:34:48Z</dcterms:created>
  <dcterms:modified xsi:type="dcterms:W3CDTF">2023-03-15T07:05:21Z</dcterms:modified>
</cp:coreProperties>
</file>