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8" r:id="rId2"/>
    <p:sldMasterId id="2147483708" r:id="rId3"/>
  </p:sldMasterIdLst>
  <p:notesMasterIdLst>
    <p:notesMasterId r:id="rId13"/>
  </p:notesMasterIdLst>
  <p:sldIdLst>
    <p:sldId id="257" r:id="rId4"/>
    <p:sldId id="258" r:id="rId5"/>
    <p:sldId id="259" r:id="rId6"/>
    <p:sldId id="261" r:id="rId7"/>
    <p:sldId id="260" r:id="rId8"/>
    <p:sldId id="256" r:id="rId9"/>
    <p:sldId id="265" r:id="rId10"/>
    <p:sldId id="264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3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3" algn="l" defTabSz="9143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51" algn="l" defTabSz="9143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23" algn="l" defTabSz="9143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00" algn="l" defTabSz="9143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73" algn="l" defTabSz="9143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46" algn="l" defTabSz="9143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19" algn="l" defTabSz="9143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397" algn="l" defTabSz="9143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833371-4188-4971-8F41-5F28C8516895}" type="datetimeFigureOut">
              <a:rPr lang="ru-RU" smtClean="0"/>
              <a:t>02.11.2022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B16FB2-C77F-45B7-BF0D-42B3A094A3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30069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5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3" algn="l" defTabSz="91435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51" algn="l" defTabSz="91435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23" algn="l" defTabSz="91435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00" algn="l" defTabSz="91435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73" algn="l" defTabSz="91435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46" algn="l" defTabSz="91435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19" algn="l" defTabSz="91435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397" algn="l" defTabSz="91435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759658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32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3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5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5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3159" y="685800"/>
            <a:ext cx="6000750" cy="2971801"/>
          </a:xfrm>
        </p:spPr>
        <p:txBody>
          <a:bodyPr anchor="b">
            <a:normAutofit/>
          </a:bodyPr>
          <a:lstStyle>
            <a:lvl1pPr algn="l">
              <a:defRPr sz="40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3159" y="3843874"/>
            <a:ext cx="48006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3840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68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52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36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20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3041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882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722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11/2/2022</a:t>
            </a:fld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6171009" y="8467"/>
            <a:ext cx="28575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4581128" y="91552"/>
            <a:ext cx="4560492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5426869" y="228600"/>
            <a:ext cx="371475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5501878" y="32285"/>
            <a:ext cx="3639742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5884070" y="609608"/>
            <a:ext cx="3257550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82466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11/2/2022</a:t>
            </a:fld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08882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165" y="2006600"/>
            <a:ext cx="6400801" cy="2281600"/>
          </a:xfrm>
        </p:spPr>
        <p:txBody>
          <a:bodyPr anchor="b">
            <a:normAutofit/>
          </a:bodyPr>
          <a:lstStyle>
            <a:lvl1pPr algn="l">
              <a:defRPr sz="30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60" y="4495800"/>
            <a:ext cx="64008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500">
                <a:solidFill>
                  <a:schemeClr val="bg2">
                    <a:lumMod val="75000"/>
                  </a:schemeClr>
                </a:solidFill>
              </a:defRPr>
            </a:lvl1pPr>
            <a:lvl2pPr marL="38403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76806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3pPr>
            <a:lvl4pPr marL="115209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53612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92014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30417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68820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307223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11/2/2022</a:t>
            </a:fld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8319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3159" y="685807"/>
            <a:ext cx="3703242" cy="361526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56100" y="685802"/>
            <a:ext cx="3700860" cy="3615266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11/2/2022</a:t>
            </a:fld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91661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067" y="685800"/>
            <a:ext cx="34873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384030" indent="0">
              <a:buNone/>
              <a:defRPr sz="1700" b="1"/>
            </a:lvl2pPr>
            <a:lvl3pPr marL="768060" indent="0">
              <a:buNone/>
              <a:defRPr sz="1500" b="1"/>
            </a:lvl3pPr>
            <a:lvl4pPr marL="1152090" indent="0">
              <a:buNone/>
              <a:defRPr sz="1300" b="1"/>
            </a:lvl4pPr>
            <a:lvl5pPr marL="1536120" indent="0">
              <a:buNone/>
              <a:defRPr sz="1300" b="1"/>
            </a:lvl5pPr>
            <a:lvl6pPr marL="1920149" indent="0">
              <a:buNone/>
              <a:defRPr sz="1300" b="1"/>
            </a:lvl6pPr>
            <a:lvl7pPr marL="2304179" indent="0">
              <a:buNone/>
              <a:defRPr sz="1300" b="1"/>
            </a:lvl7pPr>
            <a:lvl8pPr marL="2688207" indent="0">
              <a:buNone/>
              <a:defRPr sz="1300" b="1"/>
            </a:lvl8pPr>
            <a:lvl9pPr marL="3072236" indent="0">
              <a:buNone/>
              <a:defRPr sz="13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3159" y="1270530"/>
            <a:ext cx="3703242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59304" y="685800"/>
            <a:ext cx="34988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384030" indent="0">
              <a:buNone/>
              <a:defRPr sz="1700" b="1"/>
            </a:lvl2pPr>
            <a:lvl3pPr marL="768060" indent="0">
              <a:buNone/>
              <a:defRPr sz="1500" b="1"/>
            </a:lvl3pPr>
            <a:lvl4pPr marL="1152090" indent="0">
              <a:buNone/>
              <a:defRPr sz="1300" b="1"/>
            </a:lvl4pPr>
            <a:lvl5pPr marL="1536120" indent="0">
              <a:buNone/>
              <a:defRPr sz="1300" b="1"/>
            </a:lvl5pPr>
            <a:lvl6pPr marL="1920149" indent="0">
              <a:buNone/>
              <a:defRPr sz="1300" b="1"/>
            </a:lvl6pPr>
            <a:lvl7pPr marL="2304179" indent="0">
              <a:buNone/>
              <a:defRPr sz="1300" b="1"/>
            </a:lvl7pPr>
            <a:lvl8pPr marL="2688207" indent="0">
              <a:buNone/>
              <a:defRPr sz="1300" b="1"/>
            </a:lvl8pPr>
            <a:lvl9pPr marL="3072236" indent="0">
              <a:buNone/>
              <a:defRPr sz="13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54915" y="1262062"/>
            <a:ext cx="3696891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11/2/2022</a:t>
            </a:fld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84928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11/2/2022</a:t>
            </a:fld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33600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11/2/2022</a:t>
            </a:fld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62464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3759" y="685800"/>
            <a:ext cx="2743200" cy="13716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3165" y="685800"/>
            <a:ext cx="44577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3759" y="2209806"/>
            <a:ext cx="27432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300"/>
            </a:lvl1pPr>
            <a:lvl2pPr marL="384030" indent="0">
              <a:buNone/>
              <a:defRPr sz="1000"/>
            </a:lvl2pPr>
            <a:lvl3pPr marL="768060" indent="0">
              <a:buNone/>
              <a:defRPr sz="800"/>
            </a:lvl3pPr>
            <a:lvl4pPr marL="1152090" indent="0">
              <a:buNone/>
              <a:defRPr sz="800"/>
            </a:lvl4pPr>
            <a:lvl5pPr marL="1536120" indent="0">
              <a:buNone/>
              <a:defRPr sz="800"/>
            </a:lvl5pPr>
            <a:lvl6pPr marL="1920149" indent="0">
              <a:buNone/>
              <a:defRPr sz="800"/>
            </a:lvl6pPr>
            <a:lvl7pPr marL="2304179" indent="0">
              <a:buNone/>
              <a:defRPr sz="800"/>
            </a:lvl7pPr>
            <a:lvl8pPr marL="2688207" indent="0">
              <a:buNone/>
              <a:defRPr sz="800"/>
            </a:lvl8pPr>
            <a:lvl9pPr marL="3072236" indent="0">
              <a:buNone/>
              <a:defRPr sz="8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11/2/2022</a:t>
            </a:fld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085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2109" y="1447800"/>
            <a:ext cx="4514850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1765" y="914400"/>
            <a:ext cx="2460731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300"/>
            </a:lvl1pPr>
            <a:lvl2pPr marL="384030" indent="0">
              <a:buNone/>
              <a:defRPr sz="1300"/>
            </a:lvl2pPr>
            <a:lvl3pPr marL="768060" indent="0">
              <a:buNone/>
              <a:defRPr sz="1300"/>
            </a:lvl3pPr>
            <a:lvl4pPr marL="1152090" indent="0">
              <a:buNone/>
              <a:defRPr sz="1300"/>
            </a:lvl4pPr>
            <a:lvl5pPr marL="1536120" indent="0">
              <a:buNone/>
              <a:defRPr sz="1300"/>
            </a:lvl5pPr>
            <a:lvl6pPr marL="1920149" indent="0">
              <a:buNone/>
              <a:defRPr sz="1300"/>
            </a:lvl6pPr>
            <a:lvl7pPr marL="2304179" indent="0">
              <a:buNone/>
              <a:defRPr sz="1300"/>
            </a:lvl7pPr>
            <a:lvl8pPr marL="2688207" indent="0">
              <a:buNone/>
              <a:defRPr sz="1300"/>
            </a:lvl8pPr>
            <a:lvl9pPr marL="3072236" indent="0">
              <a:buNone/>
              <a:defRPr sz="13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42115" y="2777067"/>
            <a:ext cx="4516041" cy="2048933"/>
          </a:xfrm>
        </p:spPr>
        <p:txBody>
          <a:bodyPr anchor="t">
            <a:normAutofit/>
          </a:bodyPr>
          <a:lstStyle>
            <a:lvl1pPr marL="0" indent="0">
              <a:buNone/>
              <a:defRPr sz="1500"/>
            </a:lvl1pPr>
            <a:lvl2pPr marL="384030" indent="0">
              <a:buNone/>
              <a:defRPr sz="1000"/>
            </a:lvl2pPr>
            <a:lvl3pPr marL="768060" indent="0">
              <a:buNone/>
              <a:defRPr sz="800"/>
            </a:lvl3pPr>
            <a:lvl4pPr marL="1152090" indent="0">
              <a:buNone/>
              <a:defRPr sz="800"/>
            </a:lvl4pPr>
            <a:lvl5pPr marL="1536120" indent="0">
              <a:buNone/>
              <a:defRPr sz="800"/>
            </a:lvl5pPr>
            <a:lvl6pPr marL="1920149" indent="0">
              <a:buNone/>
              <a:defRPr sz="800"/>
            </a:lvl6pPr>
            <a:lvl7pPr marL="2304179" indent="0">
              <a:buNone/>
              <a:defRPr sz="800"/>
            </a:lvl7pPr>
            <a:lvl8pPr marL="2688207" indent="0">
              <a:buNone/>
              <a:defRPr sz="800"/>
            </a:lvl8pPr>
            <a:lvl9pPr marL="3072236" indent="0">
              <a:buNone/>
              <a:defRPr sz="8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11/2/2022</a:t>
            </a:fld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79184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14356" y="533400"/>
            <a:ext cx="8114109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300"/>
            </a:lvl1pPr>
            <a:lvl2pPr marL="384030" indent="0">
              <a:buNone/>
              <a:defRPr sz="1300"/>
            </a:lvl2pPr>
            <a:lvl3pPr marL="768060" indent="0">
              <a:buNone/>
              <a:defRPr sz="1300"/>
            </a:lvl3pPr>
            <a:lvl4pPr marL="1152090" indent="0">
              <a:buNone/>
              <a:defRPr sz="1300"/>
            </a:lvl4pPr>
            <a:lvl5pPr marL="1536120" indent="0">
              <a:buNone/>
              <a:defRPr sz="1300"/>
            </a:lvl5pPr>
            <a:lvl6pPr marL="1920149" indent="0">
              <a:buNone/>
              <a:defRPr sz="1300"/>
            </a:lvl6pPr>
            <a:lvl7pPr marL="2304179" indent="0">
              <a:buNone/>
              <a:defRPr sz="1300"/>
            </a:lvl7pPr>
            <a:lvl8pPr marL="2688207" indent="0">
              <a:buNone/>
              <a:defRPr sz="1300"/>
            </a:lvl8pPr>
            <a:lvl9pPr marL="3072236" indent="0">
              <a:buNone/>
              <a:defRPr sz="13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843867"/>
            <a:ext cx="6228158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300"/>
            </a:lvl1pPr>
            <a:lvl2pPr marL="384030" indent="0">
              <a:buFontTx/>
              <a:buNone/>
              <a:defRPr/>
            </a:lvl2pPr>
            <a:lvl3pPr marL="768060" indent="0">
              <a:buFontTx/>
              <a:buNone/>
              <a:defRPr/>
            </a:lvl3pPr>
            <a:lvl4pPr marL="1152090" indent="0">
              <a:buFontTx/>
              <a:buNone/>
              <a:defRPr/>
            </a:lvl4pPr>
            <a:lvl5pPr marL="153612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11/2/2022</a:t>
            </a:fld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85203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160" y="685800"/>
            <a:ext cx="7543800" cy="2743200"/>
          </a:xfrm>
        </p:spPr>
        <p:txBody>
          <a:bodyPr anchor="ctr">
            <a:normAutofit/>
          </a:bodyPr>
          <a:lstStyle>
            <a:lvl1pPr algn="l">
              <a:defRPr sz="27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65" y="4114800"/>
            <a:ext cx="6401991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1700">
                <a:solidFill>
                  <a:schemeClr val="bg2">
                    <a:lumMod val="75000"/>
                  </a:schemeClr>
                </a:solidFill>
              </a:defRPr>
            </a:lvl1pPr>
            <a:lvl2pPr marL="38403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76806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3pPr>
            <a:lvl4pPr marL="115209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53612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92014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30417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68820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307223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11/2/2022</a:t>
            </a:fld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85456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5" y="685800"/>
            <a:ext cx="6858001" cy="2743200"/>
          </a:xfrm>
        </p:spPr>
        <p:txBody>
          <a:bodyPr anchor="ctr">
            <a:normAutofit/>
          </a:bodyPr>
          <a:lstStyle>
            <a:lvl1pPr algn="l">
              <a:defRPr sz="27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84659" y="3429000"/>
            <a:ext cx="64008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384030" indent="0">
              <a:buFontTx/>
              <a:buNone/>
              <a:defRPr/>
            </a:lvl2pPr>
            <a:lvl3pPr marL="768060" indent="0">
              <a:buFontTx/>
              <a:buNone/>
              <a:defRPr/>
            </a:lvl3pPr>
            <a:lvl4pPr marL="1152090" indent="0">
              <a:buFontTx/>
              <a:buNone/>
              <a:defRPr/>
            </a:lvl4pPr>
            <a:lvl5pPr marL="153612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60" y="4301074"/>
            <a:ext cx="64008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1700">
                <a:solidFill>
                  <a:schemeClr val="bg2">
                    <a:lumMod val="75000"/>
                  </a:schemeClr>
                </a:solidFill>
              </a:defRPr>
            </a:lvl1pPr>
            <a:lvl2pPr marL="38403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76806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3pPr>
            <a:lvl4pPr marL="115209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53612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92014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30417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68820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307223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11/2/2022</a:t>
            </a:fld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8859" y="812222"/>
            <a:ext cx="457200" cy="584776"/>
          </a:xfrm>
          <a:prstGeom prst="rect">
            <a:avLst/>
          </a:prstGeom>
        </p:spPr>
        <p:txBody>
          <a:bodyPr vert="horz" lIns="76810" tIns="38405" rIns="76810" bIns="38405" rtlCol="0" anchor="ctr">
            <a:noAutofit/>
          </a:bodyPr>
          <a:lstStyle/>
          <a:p>
            <a:pPr defTabSz="512040"/>
            <a:r>
              <a:rPr lang="en-US" sz="6700" dirty="0">
                <a:solidFill>
                  <a:prstClr val="white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714059" y="2768601"/>
            <a:ext cx="457200" cy="584776"/>
          </a:xfrm>
          <a:prstGeom prst="rect">
            <a:avLst/>
          </a:prstGeom>
        </p:spPr>
        <p:txBody>
          <a:bodyPr vert="horz" lIns="76810" tIns="38405" rIns="76810" bIns="38405" rtlCol="0" anchor="ctr">
            <a:noAutofit/>
          </a:bodyPr>
          <a:lstStyle/>
          <a:p>
            <a:pPr algn="r" defTabSz="512040"/>
            <a:r>
              <a:rPr lang="en-US" sz="6700" dirty="0">
                <a:solidFill>
                  <a:prstClr val="white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7178879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159" y="3429000"/>
            <a:ext cx="6400800" cy="1697400"/>
          </a:xfrm>
        </p:spPr>
        <p:txBody>
          <a:bodyPr anchor="b">
            <a:normAutofit/>
          </a:bodyPr>
          <a:lstStyle>
            <a:lvl1pPr algn="l">
              <a:defRPr sz="27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65" y="5132981"/>
            <a:ext cx="6401993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700">
                <a:solidFill>
                  <a:schemeClr val="bg2">
                    <a:lumMod val="75000"/>
                  </a:schemeClr>
                </a:solidFill>
              </a:defRPr>
            </a:lvl1pPr>
            <a:lvl2pPr marL="38403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76806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3pPr>
            <a:lvl4pPr marL="115209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53612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92014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30417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68820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307223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11/2/2022</a:t>
            </a:fld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07505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0" y="685800"/>
            <a:ext cx="6858000" cy="2743200"/>
          </a:xfrm>
        </p:spPr>
        <p:txBody>
          <a:bodyPr anchor="ctr">
            <a:normAutofit/>
          </a:bodyPr>
          <a:lstStyle>
            <a:lvl1pPr algn="l">
              <a:defRPr sz="27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13166" y="3928534"/>
            <a:ext cx="6400801" cy="1049866"/>
          </a:xfrm>
        </p:spPr>
        <p:txBody>
          <a:bodyPr vert="horz" lIns="51206" tIns="25603" rIns="51206" bIns="25603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65" y="4978400"/>
            <a:ext cx="64008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500">
                <a:solidFill>
                  <a:schemeClr val="bg2">
                    <a:lumMod val="75000"/>
                  </a:schemeClr>
                </a:solidFill>
              </a:defRPr>
            </a:lvl1pPr>
            <a:lvl2pPr marL="38403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76806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3pPr>
            <a:lvl4pPr marL="115209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53612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92014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30417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68820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307223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11/2/2022</a:t>
            </a:fld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8859" y="812222"/>
            <a:ext cx="457200" cy="584776"/>
          </a:xfrm>
          <a:prstGeom prst="rect">
            <a:avLst/>
          </a:prstGeom>
        </p:spPr>
        <p:txBody>
          <a:bodyPr vert="horz" lIns="76810" tIns="38405" rIns="76810" bIns="38405" rtlCol="0" anchor="ctr">
            <a:noAutofit/>
          </a:bodyPr>
          <a:lstStyle/>
          <a:p>
            <a:pPr defTabSz="512040"/>
            <a:r>
              <a:rPr lang="en-US" sz="6700" dirty="0">
                <a:solidFill>
                  <a:prstClr val="white"/>
                </a:solidFill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714059" y="2768601"/>
            <a:ext cx="457200" cy="584776"/>
          </a:xfrm>
          <a:prstGeom prst="rect">
            <a:avLst/>
          </a:prstGeom>
        </p:spPr>
        <p:txBody>
          <a:bodyPr vert="horz" lIns="76810" tIns="38405" rIns="76810" bIns="38405" rtlCol="0" anchor="ctr">
            <a:noAutofit/>
          </a:bodyPr>
          <a:lstStyle/>
          <a:p>
            <a:pPr algn="r" defTabSz="512040"/>
            <a:r>
              <a:rPr lang="en-US" sz="6700" dirty="0">
                <a:solidFill>
                  <a:prstClr val="white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074985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160" y="685800"/>
            <a:ext cx="7543800" cy="2743200"/>
          </a:xfrm>
        </p:spPr>
        <p:txBody>
          <a:bodyPr vert="horz" lIns="51206" tIns="25603" rIns="51206" bIns="25603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13159" y="3928534"/>
            <a:ext cx="6400800" cy="838200"/>
          </a:xfrm>
        </p:spPr>
        <p:txBody>
          <a:bodyPr vert="horz" lIns="51206" tIns="25603" rIns="51206" bIns="25603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65" y="4766739"/>
            <a:ext cx="64008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500">
                <a:solidFill>
                  <a:schemeClr val="bg2">
                    <a:lumMod val="75000"/>
                  </a:schemeClr>
                </a:solidFill>
              </a:defRPr>
            </a:lvl1pPr>
            <a:lvl2pPr marL="38403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76806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3pPr>
            <a:lvl4pPr marL="115209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53612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92014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30417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68820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307223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11/2/2022</a:t>
            </a:fld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022560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11/2/2022</a:t>
            </a:fld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700479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3909" y="685800"/>
            <a:ext cx="1543050" cy="4572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50" y="685800"/>
            <a:ext cx="5867400" cy="53086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11/2/2022</a:t>
            </a:fld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915893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11/2/2022</a:t>
            </a:fld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7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2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7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2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7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4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1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39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11/2/2022</a:t>
            </a:fld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11/2/2022</a:t>
            </a:fld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11/2/2022</a:t>
            </a:fld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11/2/2022</a:t>
            </a:fld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11/2/2022</a:t>
            </a:fld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11/2/2022</a:t>
            </a:fld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11/2/2022</a:t>
            </a:fld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11/2/2022</a:t>
            </a:fld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11/2/2022</a:t>
            </a:fld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11/2/2022</a:t>
            </a:fld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3" indent="0">
              <a:buNone/>
              <a:defRPr sz="2000" b="1"/>
            </a:lvl2pPr>
            <a:lvl3pPr marL="914351" indent="0">
              <a:buNone/>
              <a:defRPr sz="1800" b="1"/>
            </a:lvl3pPr>
            <a:lvl4pPr marL="1371523" indent="0">
              <a:buNone/>
              <a:defRPr sz="1600" b="1"/>
            </a:lvl4pPr>
            <a:lvl5pPr marL="1828700" indent="0">
              <a:buNone/>
              <a:defRPr sz="1600" b="1"/>
            </a:lvl5pPr>
            <a:lvl6pPr marL="2285873" indent="0">
              <a:buNone/>
              <a:defRPr sz="1600" b="1"/>
            </a:lvl6pPr>
            <a:lvl7pPr marL="2743046" indent="0">
              <a:buNone/>
              <a:defRPr sz="1600" b="1"/>
            </a:lvl7pPr>
            <a:lvl8pPr marL="3200219" indent="0">
              <a:buNone/>
              <a:defRPr sz="1600" b="1"/>
            </a:lvl8pPr>
            <a:lvl9pPr marL="3657397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2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3" indent="0">
              <a:buNone/>
              <a:defRPr sz="2000" b="1"/>
            </a:lvl2pPr>
            <a:lvl3pPr marL="914351" indent="0">
              <a:buNone/>
              <a:defRPr sz="1800" b="1"/>
            </a:lvl3pPr>
            <a:lvl4pPr marL="1371523" indent="0">
              <a:buNone/>
              <a:defRPr sz="1600" b="1"/>
            </a:lvl4pPr>
            <a:lvl5pPr marL="1828700" indent="0">
              <a:buNone/>
              <a:defRPr sz="1600" b="1"/>
            </a:lvl5pPr>
            <a:lvl6pPr marL="2285873" indent="0">
              <a:buNone/>
              <a:defRPr sz="1600" b="1"/>
            </a:lvl6pPr>
            <a:lvl7pPr marL="2743046" indent="0">
              <a:buNone/>
              <a:defRPr sz="1600" b="1"/>
            </a:lvl7pPr>
            <a:lvl8pPr marL="3200219" indent="0">
              <a:buNone/>
              <a:defRPr sz="1600" b="1"/>
            </a:lvl8pPr>
            <a:lvl9pPr marL="3657397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2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7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7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7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3" indent="0">
              <a:buNone/>
              <a:defRPr sz="1200"/>
            </a:lvl2pPr>
            <a:lvl3pPr marL="914351" indent="0">
              <a:buNone/>
              <a:defRPr sz="1000"/>
            </a:lvl3pPr>
            <a:lvl4pPr marL="1371523" indent="0">
              <a:buNone/>
              <a:defRPr sz="900"/>
            </a:lvl4pPr>
            <a:lvl5pPr marL="1828700" indent="0">
              <a:buNone/>
              <a:defRPr sz="900"/>
            </a:lvl5pPr>
            <a:lvl6pPr marL="2285873" indent="0">
              <a:buNone/>
              <a:defRPr sz="900"/>
            </a:lvl6pPr>
            <a:lvl7pPr marL="2743046" indent="0">
              <a:buNone/>
              <a:defRPr sz="900"/>
            </a:lvl7pPr>
            <a:lvl8pPr marL="3200219" indent="0">
              <a:buNone/>
              <a:defRPr sz="900"/>
            </a:lvl8pPr>
            <a:lvl9pPr marL="3657397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3" indent="0">
              <a:buNone/>
              <a:defRPr sz="2800"/>
            </a:lvl2pPr>
            <a:lvl3pPr marL="914351" indent="0">
              <a:buNone/>
              <a:defRPr sz="2400"/>
            </a:lvl3pPr>
            <a:lvl4pPr marL="1371523" indent="0">
              <a:buNone/>
              <a:defRPr sz="2000"/>
            </a:lvl4pPr>
            <a:lvl5pPr marL="1828700" indent="0">
              <a:buNone/>
              <a:defRPr sz="2000"/>
            </a:lvl5pPr>
            <a:lvl6pPr marL="2285873" indent="0">
              <a:buNone/>
              <a:defRPr sz="2000"/>
            </a:lvl6pPr>
            <a:lvl7pPr marL="2743046" indent="0">
              <a:buNone/>
              <a:defRPr sz="2000"/>
            </a:lvl7pPr>
            <a:lvl8pPr marL="3200219" indent="0">
              <a:buNone/>
              <a:defRPr sz="2000"/>
            </a:lvl8pPr>
            <a:lvl9pPr marL="3657397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73" indent="0">
              <a:buNone/>
              <a:defRPr sz="1200"/>
            </a:lvl2pPr>
            <a:lvl3pPr marL="914351" indent="0">
              <a:buNone/>
              <a:defRPr sz="1000"/>
            </a:lvl3pPr>
            <a:lvl4pPr marL="1371523" indent="0">
              <a:buNone/>
              <a:defRPr sz="900"/>
            </a:lvl4pPr>
            <a:lvl5pPr marL="1828700" indent="0">
              <a:buNone/>
              <a:defRPr sz="900"/>
            </a:lvl5pPr>
            <a:lvl6pPr marL="2285873" indent="0">
              <a:buNone/>
              <a:defRPr sz="900"/>
            </a:lvl6pPr>
            <a:lvl7pPr marL="2743046" indent="0">
              <a:buNone/>
              <a:defRPr sz="900"/>
            </a:lvl7pPr>
            <a:lvl8pPr marL="3200219" indent="0">
              <a:buNone/>
              <a:defRPr sz="900"/>
            </a:lvl8pPr>
            <a:lvl9pPr marL="3657397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33" tIns="45720" rIns="91433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7"/>
            <a:ext cx="8229600" cy="4525963"/>
          </a:xfrm>
          <a:prstGeom prst="rect">
            <a:avLst/>
          </a:prstGeom>
        </p:spPr>
        <p:txBody>
          <a:bodyPr vert="horz" lIns="91433" tIns="45720" rIns="91433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7"/>
            <a:ext cx="2133600" cy="365125"/>
          </a:xfrm>
          <a:prstGeom prst="rect">
            <a:avLst/>
          </a:prstGeom>
        </p:spPr>
        <p:txBody>
          <a:bodyPr vert="horz" lIns="91433" tIns="45720" rIns="91433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02.11.2022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7"/>
            <a:ext cx="2895600" cy="365125"/>
          </a:xfrm>
          <a:prstGeom prst="rect">
            <a:avLst/>
          </a:prstGeom>
        </p:spPr>
        <p:txBody>
          <a:bodyPr vert="horz" lIns="91433" tIns="45720" rIns="91433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7"/>
            <a:ext cx="2133600" cy="365125"/>
          </a:xfrm>
          <a:prstGeom prst="rect">
            <a:avLst/>
          </a:prstGeom>
        </p:spPr>
        <p:txBody>
          <a:bodyPr vert="horz" lIns="91433" tIns="45720" rIns="91433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51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81" indent="-342881" algn="l" defTabSz="914351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08" indent="-285735" algn="l" defTabSz="914351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37" indent="-228586" algn="l" defTabSz="914351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09" indent="-228586" algn="l" defTabSz="914351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84" indent="-228586" algn="l" defTabSz="914351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60" indent="-228586" algn="l" defTabSz="91435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32" indent="-228586" algn="l" defTabSz="91435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04" indent="-228586" algn="l" defTabSz="91435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83" indent="-228586" algn="l" defTabSz="91435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3" algn="l" defTabSz="9143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1" algn="l" defTabSz="9143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23" algn="l" defTabSz="9143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0" algn="l" defTabSz="9143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73" algn="l" defTabSz="9143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46" algn="l" defTabSz="9143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19" algn="l" defTabSz="9143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97" algn="l" defTabSz="9143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905227" y="2963340"/>
            <a:ext cx="2236394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3159" y="4487339"/>
            <a:ext cx="6400800" cy="1507067"/>
          </a:xfrm>
          <a:prstGeom prst="rect">
            <a:avLst/>
          </a:prstGeom>
          <a:effectLst/>
        </p:spPr>
        <p:txBody>
          <a:bodyPr vert="horz" lIns="51206" tIns="25603" rIns="51206" bIns="25603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59" y="685807"/>
            <a:ext cx="6400800" cy="3615267"/>
          </a:xfrm>
          <a:prstGeom prst="rect">
            <a:avLst/>
          </a:prstGeom>
        </p:spPr>
        <p:txBody>
          <a:bodyPr vert="horz" lIns="51206" tIns="25603" rIns="51206" bIns="25603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28309" y="6172207"/>
            <a:ext cx="1200150" cy="365125"/>
          </a:xfrm>
          <a:prstGeom prst="rect">
            <a:avLst/>
          </a:prstGeom>
        </p:spPr>
        <p:txBody>
          <a:bodyPr vert="horz" lIns="51206" tIns="25603" rIns="51206" bIns="25603" rtlCol="0" anchor="t"/>
          <a:lstStyle>
            <a:lvl1pPr algn="r">
              <a:defRPr sz="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defTabSz="512040"/>
            <a:fld id="{1D8BD707-D9CF-40AE-B4C6-C98DA3205C09}" type="datetimeFigureOut">
              <a:rPr lang="en-US" smtClean="0">
                <a:solidFill>
                  <a:srgbClr val="146194">
                    <a:lumMod val="50000"/>
                  </a:srgbClr>
                </a:solidFill>
              </a:rPr>
              <a:pPr defTabSz="512040"/>
              <a:t>11/2/2022</a:t>
            </a:fld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3159" y="6172207"/>
            <a:ext cx="5657850" cy="365125"/>
          </a:xfrm>
          <a:prstGeom prst="rect">
            <a:avLst/>
          </a:prstGeom>
        </p:spPr>
        <p:txBody>
          <a:bodyPr vert="horz" lIns="51206" tIns="25603" rIns="51206" bIns="25603" rtlCol="0" anchor="t"/>
          <a:lstStyle>
            <a:lvl1pPr algn="l">
              <a:defRPr sz="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defTabSz="512040"/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2401" y="5578482"/>
            <a:ext cx="856684" cy="669925"/>
          </a:xfrm>
          <a:prstGeom prst="rect">
            <a:avLst/>
          </a:prstGeom>
        </p:spPr>
        <p:txBody>
          <a:bodyPr vert="horz" lIns="51206" tIns="25603" rIns="51206" bIns="25603" rtlCol="0" anchor="b"/>
          <a:lstStyle>
            <a:lvl1pPr algn="r">
              <a:defRPr sz="27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defTabSz="512040"/>
            <a:fld id="{B6F15528-21DE-4FAA-801E-634DDDAF4B2B}" type="slidenum">
              <a:rPr lang="en-US" smtClean="0">
                <a:solidFill>
                  <a:srgbClr val="146194">
                    <a:lumMod val="50000"/>
                  </a:srgbClr>
                </a:solidFill>
              </a:rPr>
              <a:pPr defTabSz="512040"/>
              <a:t>‹#›</a:t>
            </a:fld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241504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384030" rtl="0" eaLnBrk="1" latinLnBrk="0" hangingPunct="1">
        <a:spcBef>
          <a:spcPct val="0"/>
        </a:spcBef>
        <a:buNone/>
        <a:defRPr sz="30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40018" indent="-240018" algn="l" defTabSz="384030" rtl="0" eaLnBrk="1" latinLnBrk="0" hangingPunct="1">
        <a:spcBef>
          <a:spcPct val="20000"/>
        </a:spcBef>
        <a:spcAft>
          <a:spcPts val="504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7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624048" indent="-240018" algn="l" defTabSz="384030" rtl="0" eaLnBrk="1" latinLnBrk="0" hangingPunct="1">
        <a:spcBef>
          <a:spcPct val="20000"/>
        </a:spcBef>
        <a:spcAft>
          <a:spcPts val="504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5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008078" indent="-240018" algn="l" defTabSz="384030" rtl="0" eaLnBrk="1" latinLnBrk="0" hangingPunct="1">
        <a:spcBef>
          <a:spcPct val="20000"/>
        </a:spcBef>
        <a:spcAft>
          <a:spcPts val="504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3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296100" indent="-144012" algn="l" defTabSz="384030" rtl="0" eaLnBrk="1" latinLnBrk="0" hangingPunct="1">
        <a:spcBef>
          <a:spcPct val="20000"/>
        </a:spcBef>
        <a:spcAft>
          <a:spcPts val="504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2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1680129" indent="-144012" algn="l" defTabSz="384030" rtl="0" eaLnBrk="1" latinLnBrk="0" hangingPunct="1">
        <a:spcBef>
          <a:spcPct val="20000"/>
        </a:spcBef>
        <a:spcAft>
          <a:spcPts val="504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2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112162" indent="-192016" algn="l" defTabSz="384030" rtl="0" eaLnBrk="1" latinLnBrk="0" hangingPunct="1">
        <a:spcBef>
          <a:spcPct val="20000"/>
        </a:spcBef>
        <a:spcAft>
          <a:spcPts val="504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2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496192" indent="-192016" algn="l" defTabSz="384030" rtl="0" eaLnBrk="1" latinLnBrk="0" hangingPunct="1">
        <a:spcBef>
          <a:spcPct val="20000"/>
        </a:spcBef>
        <a:spcAft>
          <a:spcPts val="504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2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2880222" indent="-192016" algn="l" defTabSz="384030" rtl="0" eaLnBrk="1" latinLnBrk="0" hangingPunct="1">
        <a:spcBef>
          <a:spcPct val="20000"/>
        </a:spcBef>
        <a:spcAft>
          <a:spcPts val="504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2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264252" indent="-192016" algn="l" defTabSz="384030" rtl="0" eaLnBrk="1" latinLnBrk="0" hangingPunct="1">
        <a:spcBef>
          <a:spcPct val="20000"/>
        </a:spcBef>
        <a:spcAft>
          <a:spcPts val="504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2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8403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4030" algn="l" defTabSz="38403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8060" algn="l" defTabSz="38403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52090" algn="l" defTabSz="38403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36120" algn="l" defTabSz="38403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20149" algn="l" defTabSz="38403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04179" algn="l" defTabSz="38403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88207" algn="l" defTabSz="38403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72236" algn="l" defTabSz="38403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02.11.2022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DBAE"/>
        </a:solidFill>
        <a:effectLst/>
      </p:bgPr>
    </p:bg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39179"/>
            <a:ext cx="8382000" cy="6100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3" name="Google Shape;173;p2"/>
          <p:cNvSpPr txBox="1"/>
          <p:nvPr/>
        </p:nvSpPr>
        <p:spPr>
          <a:xfrm>
            <a:off x="323821" y="131554"/>
            <a:ext cx="8496358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 defTabSz="512032">
              <a:defRPr/>
            </a:pPr>
            <a:r>
              <a:rPr lang="ru-RU" sz="1600" b="1" spc="168" dirty="0">
                <a:solidFill>
                  <a:srgbClr val="191769"/>
                </a:solidFill>
                <a:ea typeface="Arial"/>
                <a:cs typeface="Arial"/>
                <a:sym typeface="Arial"/>
              </a:rPr>
              <a:t>Муниципальное автономное дошкольное образовательное учреждение центр развития ребенка – детский сад № 94 г. Томск</a:t>
            </a:r>
            <a:endParaRPr sz="1600" b="1" spc="168" dirty="0">
              <a:solidFill>
                <a:srgbClr val="191769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C63E9E6-B36C-4C89-A19D-626EFE0B4EFA}"/>
              </a:ext>
            </a:extLst>
          </p:cNvPr>
          <p:cNvSpPr txBox="1"/>
          <p:nvPr/>
        </p:nvSpPr>
        <p:spPr>
          <a:xfrm>
            <a:off x="658621" y="5804015"/>
            <a:ext cx="2312351" cy="790370"/>
          </a:xfrm>
          <a:prstGeom prst="rect">
            <a:avLst/>
          </a:prstGeom>
          <a:noFill/>
        </p:spPr>
        <p:txBody>
          <a:bodyPr wrap="none" lIns="51206" tIns="25603" rIns="51206" bIns="25603" rtlCol="0">
            <a:spAutoFit/>
          </a:bodyPr>
          <a:lstStyle/>
          <a:p>
            <a:pPr algn="ctr" defTabSz="512032"/>
            <a:r>
              <a:rPr lang="ru-RU" sz="1600" b="1" dirty="0">
                <a:solidFill>
                  <a:srgbClr val="002060"/>
                </a:solidFill>
                <a:latin typeface="Comic Sans MS" panose="030F0702030302020204" pitchFamily="66" charset="0"/>
              </a:rPr>
              <a:t>Ледяева </a:t>
            </a:r>
          </a:p>
          <a:p>
            <a:pPr algn="ctr" defTabSz="512032"/>
            <a:r>
              <a:rPr lang="ru-RU" sz="1600" b="1" dirty="0">
                <a:solidFill>
                  <a:srgbClr val="002060"/>
                </a:solidFill>
                <a:latin typeface="Comic Sans MS" panose="030F0702030302020204" pitchFamily="66" charset="0"/>
              </a:rPr>
              <a:t>Любовь Николаевна,</a:t>
            </a:r>
          </a:p>
          <a:p>
            <a:pPr algn="ctr" defTabSz="512032"/>
            <a:r>
              <a:rPr lang="ru-RU" sz="1600" b="1" dirty="0">
                <a:solidFill>
                  <a:srgbClr val="002060"/>
                </a:solidFill>
                <a:latin typeface="Comic Sans MS" panose="030F0702030302020204" pitchFamily="66" charset="0"/>
              </a:rPr>
              <a:t>старший воспитатель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027BD93-6707-4D37-802E-ABDB72727F97}"/>
              </a:ext>
            </a:extLst>
          </p:cNvPr>
          <p:cNvSpPr txBox="1"/>
          <p:nvPr/>
        </p:nvSpPr>
        <p:spPr>
          <a:xfrm>
            <a:off x="3600526" y="5870844"/>
            <a:ext cx="1946865" cy="790370"/>
          </a:xfrm>
          <a:prstGeom prst="rect">
            <a:avLst/>
          </a:prstGeom>
          <a:noFill/>
        </p:spPr>
        <p:txBody>
          <a:bodyPr wrap="none" lIns="51206" tIns="25603" rIns="51206" bIns="25603" rtlCol="0">
            <a:spAutoFit/>
          </a:bodyPr>
          <a:lstStyle/>
          <a:p>
            <a:pPr algn="ctr" defTabSz="512032"/>
            <a:r>
              <a:rPr lang="ru-RU" sz="1600" b="1" dirty="0">
                <a:solidFill>
                  <a:srgbClr val="002060"/>
                </a:solidFill>
                <a:latin typeface="Comic Sans MS" panose="030F0702030302020204" pitchFamily="66" charset="0"/>
              </a:rPr>
              <a:t>Хугаева </a:t>
            </a:r>
          </a:p>
          <a:p>
            <a:pPr algn="ctr" defTabSz="512032"/>
            <a:r>
              <a:rPr lang="ru-RU" sz="1600" b="1" dirty="0">
                <a:solidFill>
                  <a:srgbClr val="002060"/>
                </a:solidFill>
                <a:latin typeface="Comic Sans MS" panose="030F0702030302020204" pitchFamily="66" charset="0"/>
              </a:rPr>
              <a:t>Любовь Юрьевна,</a:t>
            </a:r>
          </a:p>
          <a:p>
            <a:pPr algn="ctr" defTabSz="512032"/>
            <a:r>
              <a:rPr lang="ru-RU" sz="1600" b="1" dirty="0">
                <a:solidFill>
                  <a:srgbClr val="002060"/>
                </a:solidFill>
                <a:latin typeface="Comic Sans MS" panose="030F0702030302020204" pitchFamily="66" charset="0"/>
              </a:rPr>
              <a:t>воспитатель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53101FF-6AE7-4491-9FC3-535CF3926169}"/>
              </a:ext>
            </a:extLst>
          </p:cNvPr>
          <p:cNvSpPr txBox="1"/>
          <p:nvPr/>
        </p:nvSpPr>
        <p:spPr>
          <a:xfrm>
            <a:off x="6179202" y="5779504"/>
            <a:ext cx="2081518" cy="790370"/>
          </a:xfrm>
          <a:prstGeom prst="rect">
            <a:avLst/>
          </a:prstGeom>
          <a:noFill/>
        </p:spPr>
        <p:txBody>
          <a:bodyPr wrap="none" lIns="51206" tIns="25603" rIns="51206" bIns="25603" rtlCol="0">
            <a:spAutoFit/>
          </a:bodyPr>
          <a:lstStyle/>
          <a:p>
            <a:pPr algn="ctr" defTabSz="512032"/>
            <a:r>
              <a:rPr lang="ru-RU" sz="1600" b="1" dirty="0">
                <a:solidFill>
                  <a:srgbClr val="002060"/>
                </a:solidFill>
                <a:latin typeface="Comic Sans MS" panose="030F0702030302020204" pitchFamily="66" charset="0"/>
              </a:rPr>
              <a:t>Вагина </a:t>
            </a:r>
          </a:p>
          <a:p>
            <a:pPr algn="ctr" defTabSz="512032"/>
            <a:r>
              <a:rPr lang="ru-RU" sz="1600" b="1" dirty="0">
                <a:solidFill>
                  <a:srgbClr val="002060"/>
                </a:solidFill>
                <a:latin typeface="Comic Sans MS" panose="030F0702030302020204" pitchFamily="66" charset="0"/>
              </a:rPr>
              <a:t>Татьяна Сергеевна,</a:t>
            </a:r>
          </a:p>
          <a:p>
            <a:pPr algn="ctr" defTabSz="512032"/>
            <a:r>
              <a:rPr lang="ru-RU" sz="1600" b="1" dirty="0">
                <a:solidFill>
                  <a:srgbClr val="002060"/>
                </a:solidFill>
                <a:latin typeface="Comic Sans MS" panose="030F0702030302020204" pitchFamily="66" charset="0"/>
              </a:rPr>
              <a:t>воспитатель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58621" y="1688778"/>
            <a:ext cx="7864915" cy="1380211"/>
          </a:xfrm>
          <a:prstGeom prst="rect">
            <a:avLst/>
          </a:prstGeom>
          <a:noFill/>
        </p:spPr>
        <p:txBody>
          <a:bodyPr wrap="square" lIns="51206" tIns="25603" rIns="51206" bIns="25603" rtlCol="0">
            <a:spAutoFit/>
          </a:bodyPr>
          <a:lstStyle/>
          <a:p>
            <a:pPr algn="ctr" defTabSz="512032">
              <a:lnSpc>
                <a:spcPct val="150000"/>
              </a:lnSpc>
            </a:pPr>
            <a:r>
              <a:rPr lang="ru-RU" sz="2000" b="1" dirty="0">
                <a:solidFill>
                  <a:srgbClr val="146194">
                    <a:lumMod val="10000"/>
                  </a:srgbClr>
                </a:solidFill>
              </a:rPr>
              <a:t>Формирование  экологической грамотности дошкольников</a:t>
            </a:r>
          </a:p>
          <a:p>
            <a:pPr algn="ctr" defTabSz="512032">
              <a:lnSpc>
                <a:spcPct val="150000"/>
              </a:lnSpc>
            </a:pPr>
            <a:r>
              <a:rPr lang="ru-RU" sz="2000" b="1" dirty="0">
                <a:solidFill>
                  <a:srgbClr val="146194">
                    <a:lumMod val="10000"/>
                  </a:srgbClr>
                </a:solidFill>
              </a:rPr>
              <a:t>через образовательный проект</a:t>
            </a:r>
          </a:p>
          <a:p>
            <a:pPr algn="ctr" defTabSz="512032">
              <a:lnSpc>
                <a:spcPct val="150000"/>
              </a:lnSpc>
            </a:pPr>
            <a:r>
              <a:rPr lang="ru-RU" sz="2000" b="1" dirty="0">
                <a:solidFill>
                  <a:srgbClr val="146194">
                    <a:lumMod val="10000"/>
                  </a:srgbClr>
                </a:solidFill>
              </a:rPr>
              <a:t> «Зелёные переделки»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126" y="4068685"/>
            <a:ext cx="1816372" cy="1735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7955" y="4034044"/>
            <a:ext cx="1805209" cy="1758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222" y="4018625"/>
            <a:ext cx="1905333" cy="1770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83489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482600"/>
            <a:ext cx="8382000" cy="59436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36712" y="908720"/>
            <a:ext cx="7920880" cy="5016758"/>
          </a:xfrm>
          <a:prstGeom prst="rect">
            <a:avLst/>
          </a:prstGeom>
        </p:spPr>
        <p:txBody>
          <a:bodyPr wrap="square" lIns="91434" tIns="45720" rIns="91434" bIns="45720">
            <a:spAutoFit/>
          </a:bodyPr>
          <a:lstStyle/>
          <a:p>
            <a:pPr algn="just" defTabSz="91435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chemeClr val="accent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Актуальность: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цивилизационный мусор является частью экологической проблемы нашей планеты, но не все знают, насколько замусоривание является глобальным. Проблемой остаются утилизация и размещение отходов производства и потребления. В Томске и Томской  области ежегодно образуется более 1,5 млн. т. отходов, в том числе – до 400 тыс. т. токсичных, большая часть которых является 4 класса – малоопасные. Дошкольное детство является начальным этапом формирования личности человека, его ценностной ориентации в окружающем мире. Поэтому нужно с раннего возраста проводить обучение культуре обращения с отходами через различные мероприятия, посвященные экологии. А применение вторичных ресурсов в качестве основных даст значительный экологический эффект.</a:t>
            </a:r>
          </a:p>
          <a:p>
            <a:pPr algn="just" defTabSz="914358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b="1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defTabSz="91435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Гипотеза: </a:t>
            </a:r>
            <a:r>
              <a:rPr lang="ru-RU" sz="2000" b="1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если дать вторую жизнь «ненужным» вещам, то значительно снизится нагрузка на окружающую среду. </a:t>
            </a:r>
          </a:p>
        </p:txBody>
      </p:sp>
    </p:spTree>
    <p:extLst>
      <p:ext uri="{BB962C8B-B14F-4D97-AF65-F5344CB8AC3E}">
        <p14:creationId xmlns:p14="http://schemas.microsoft.com/office/powerpoint/2010/main" val="39427535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482600"/>
            <a:ext cx="8382000" cy="59436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36712" y="908720"/>
            <a:ext cx="7920880" cy="400110"/>
          </a:xfrm>
          <a:prstGeom prst="rect">
            <a:avLst/>
          </a:prstGeom>
        </p:spPr>
        <p:txBody>
          <a:bodyPr wrap="square" lIns="91434" tIns="45720" rIns="91434" bIns="45720">
            <a:spAutoFit/>
          </a:bodyPr>
          <a:lstStyle/>
          <a:p>
            <a:pPr algn="just" defTabSz="914358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b="1" dirty="0">
              <a:solidFill>
                <a:schemeClr val="bg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65332" y="486112"/>
            <a:ext cx="7920880" cy="5940088"/>
          </a:xfrm>
          <a:prstGeom prst="rect">
            <a:avLst/>
          </a:prstGeom>
        </p:spPr>
        <p:txBody>
          <a:bodyPr wrap="square" lIns="91434" tIns="45720" rIns="91434" bIns="45720">
            <a:spAutoFit/>
          </a:bodyPr>
          <a:lstStyle/>
          <a:p>
            <a:pPr algn="ctr" defTabSz="914358"/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Цель проекта:</a:t>
            </a:r>
            <a:endParaRPr lang="ru-RU" sz="2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914358"/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Создание системы работы по приобщению дошкольников к проблеме загрязнения окружающей среды мусором, ориентированную на взаимодействие с семьей средствами проектной деятельности, поддержание новой традиции – эффективно вторично использовать отходы (сломанные, либо старые игрушки). 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914358"/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Задачи проекта:</a:t>
            </a:r>
            <a:endParaRPr lang="ru-RU" sz="2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914358"/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1.Привлечь внимание участников образовательных отношений (педагоги, родители, дети) к проблеме загрязнения окружающей среды мусором. </a:t>
            </a:r>
          </a:p>
          <a:p>
            <a:pPr defTabSz="914358"/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2.Формировать умение соблюдать правила осознанного и мотивированного поведения в природе, эффективно вторично использовать бытовые отходы.</a:t>
            </a:r>
          </a:p>
          <a:p>
            <a:pPr defTabSz="914358"/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3. Формировать представления о взаимосвязях здоровья человека и здоровья природы, о правилах экологически грамотного поведения.</a:t>
            </a:r>
          </a:p>
          <a:p>
            <a:pPr defTabSz="914358"/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4.Развивать умения работать с различными материалами, знакомить с их свойствами , развивать трудовые навыки и умения.</a:t>
            </a:r>
          </a:p>
          <a:p>
            <a:pPr defTabSz="914358"/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5. Развивать творческое самовыражение участников образовательных отношений.</a:t>
            </a:r>
          </a:p>
        </p:txBody>
      </p:sp>
    </p:spTree>
    <p:extLst>
      <p:ext uri="{BB962C8B-B14F-4D97-AF65-F5344CB8AC3E}">
        <p14:creationId xmlns:p14="http://schemas.microsoft.com/office/powerpoint/2010/main" val="38791462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482600"/>
            <a:ext cx="8382000" cy="59436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36712" y="908720"/>
            <a:ext cx="7920880" cy="400110"/>
          </a:xfrm>
          <a:prstGeom prst="rect">
            <a:avLst/>
          </a:prstGeom>
        </p:spPr>
        <p:txBody>
          <a:bodyPr wrap="square" lIns="91434" tIns="45720" rIns="91434" bIns="45720">
            <a:spAutoFit/>
          </a:bodyPr>
          <a:lstStyle/>
          <a:p>
            <a:pPr algn="just" defTabSz="914358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b="1" dirty="0">
              <a:solidFill>
                <a:schemeClr val="bg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2331" y="600944"/>
            <a:ext cx="5609649" cy="400110"/>
          </a:xfrm>
          <a:prstGeom prst="rect">
            <a:avLst/>
          </a:prstGeom>
        </p:spPr>
        <p:txBody>
          <a:bodyPr wrap="square" lIns="91434" tIns="45720" rIns="91434" bIns="45720">
            <a:spAutoFit/>
          </a:bodyPr>
          <a:lstStyle/>
          <a:p>
            <a:pPr algn="ctr" defTabSz="914358"/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Интервьюирование воспитанников ДОУ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7002775"/>
              </p:ext>
            </p:extLst>
          </p:nvPr>
        </p:nvGraphicFramePr>
        <p:xfrm>
          <a:off x="547933" y="1308836"/>
          <a:ext cx="8098436" cy="4899417"/>
        </p:xfrm>
        <a:graphic>
          <a:graphicData uri="http://schemas.openxmlformats.org/drawingml/2006/table">
            <a:tbl>
              <a:tblPr firstRow="1" firstCol="1" bandRow="1">
                <a:tableStyleId>{17292A2E-F333-43FB-9621-5CBBE7FDCDCB}</a:tableStyleId>
              </a:tblPr>
              <a:tblGrid>
                <a:gridCol w="4483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149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862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Вопросы /ответы детей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Результаты</a:t>
                      </a:r>
                      <a:r>
                        <a:rPr lang="ru-RU" sz="1600" baseline="0" dirty="0"/>
                        <a:t> опроса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8623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Часто ли ломаются игрушки? Почему?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86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часто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 чел. – 100%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86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стараюсь не ломать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 чел. – 41%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86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нечаянно наступил на игрушку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 чел. – 44%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86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братик сломал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 чел.  – 30%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8623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Как используются старые или сломанные игрушки?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86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выбрасываем</a:t>
                      </a: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 – 65%</a:t>
                      </a: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86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складываю в коробку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чел. – 10%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86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папа ремонтирует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чел. – 8%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8315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Какое влияние окажут игрушки на окружающую среду, если их просто выбросить на мусор?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Впитает земля – 26 чел. – 21%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500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Как можно использовать старые детские игрушки?</a:t>
                      </a:r>
                      <a:endParaRPr lang="ru-RU" sz="16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Отдать папе или дедушке, чтобы наладил: 32 чел – 26%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8315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Хотел бы вместе с родителями ремонтировать сломанные игрушки в детском саду?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 – 120 – 100%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03006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482600"/>
            <a:ext cx="8382000" cy="59436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36712" y="908720"/>
            <a:ext cx="7920880" cy="400110"/>
          </a:xfrm>
          <a:prstGeom prst="rect">
            <a:avLst/>
          </a:prstGeom>
        </p:spPr>
        <p:txBody>
          <a:bodyPr wrap="square" lIns="91434" tIns="45720" rIns="91434" bIns="45720">
            <a:spAutoFit/>
          </a:bodyPr>
          <a:lstStyle/>
          <a:p>
            <a:pPr algn="just" defTabSz="914358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b="1" dirty="0">
              <a:solidFill>
                <a:schemeClr val="bg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58396" y="531350"/>
            <a:ext cx="7920880" cy="983346"/>
          </a:xfrm>
          <a:prstGeom prst="rect">
            <a:avLst/>
          </a:prstGeom>
        </p:spPr>
        <p:txBody>
          <a:bodyPr wrap="square" lIns="91434" tIns="45720" rIns="91434" bIns="45720">
            <a:spAutoFit/>
          </a:bodyPr>
          <a:lstStyle/>
          <a:p>
            <a:pPr algn="ctr" defTabSz="685768">
              <a:lnSpc>
                <a:spcPct val="90000"/>
              </a:lnSpc>
              <a:spcAft>
                <a:spcPts val="900"/>
              </a:spcAft>
              <a:buClr>
                <a:prstClr val="black"/>
              </a:buClr>
              <a:buSzPts val="1600"/>
            </a:pP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Социологический опрос среди участников образовательных отношений: «Вторая жизнь детской игрушки»</a:t>
            </a:r>
          </a:p>
          <a:p>
            <a:pPr algn="ctr" defTabSz="685768">
              <a:lnSpc>
                <a:spcPct val="90000"/>
              </a:lnSpc>
              <a:spcAft>
                <a:spcPts val="900"/>
              </a:spcAft>
              <a:buClr>
                <a:prstClr val="black"/>
              </a:buClr>
              <a:buSzPts val="1600"/>
            </a:pPr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выявление проблемы утилизации старых детских игрушек в семьях.</a:t>
            </a: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6F2CFB16-FB9A-4418-B71F-F7C2D5D419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1735054"/>
              </p:ext>
            </p:extLst>
          </p:nvPr>
        </p:nvGraphicFramePr>
        <p:xfrm>
          <a:off x="516345" y="1514690"/>
          <a:ext cx="8161621" cy="4946373"/>
        </p:xfrm>
        <a:graphic>
          <a:graphicData uri="http://schemas.openxmlformats.org/drawingml/2006/table">
            <a:tbl>
              <a:tblPr firstRow="1" firstCol="1" bandRow="1">
                <a:tableStyleId>{17292A2E-F333-43FB-9621-5CBBE7FDCDCB}</a:tableStyleId>
              </a:tblPr>
              <a:tblGrid>
                <a:gridCol w="5202570">
                  <a:extLst>
                    <a:ext uri="{9D8B030D-6E8A-4147-A177-3AD203B41FA5}">
                      <a16:colId xmlns:a16="http://schemas.microsoft.com/office/drawing/2014/main" val="4095477227"/>
                    </a:ext>
                  </a:extLst>
                </a:gridCol>
                <a:gridCol w="29590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2344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</a:rPr>
                        <a:t>Вопросы анкеты. Наиболее часто повторяющиеся ответы.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</a:rPr>
                        <a:t>Результаты опроса.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</a:rPr>
                        <a:t>(82 человека)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07468656"/>
                  </a:ext>
                </a:extLst>
              </a:tr>
              <a:tr h="292580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Как  вы поступаете со старыми игрушками?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1967899"/>
                  </a:ext>
                </a:extLst>
              </a:tr>
              <a:tr h="2925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выбрасываю</a:t>
                      </a: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 чел. – 51%</a:t>
                      </a: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1101699"/>
                  </a:ext>
                </a:extLst>
              </a:tr>
              <a:tr h="2925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отдаю в детский сад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чел. – 3%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09527666"/>
                  </a:ext>
                </a:extLst>
              </a:tr>
              <a:tr h="2609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отдаю младшим родственникам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 чел. – 27%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3253148"/>
                  </a:ext>
                </a:extLst>
              </a:tr>
              <a:tr h="2925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храню дома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чел. – 19%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41286260"/>
                  </a:ext>
                </a:extLst>
              </a:tr>
              <a:tr h="2925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делаю поделки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 чел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7825513"/>
                  </a:ext>
                </a:extLst>
              </a:tr>
              <a:tr h="328032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 какого сырья изготовлена большая часть ваших игрушек ?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5015013"/>
                  </a:ext>
                </a:extLst>
              </a:tr>
              <a:tr h="2925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текстиль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 чел. – 28%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45973890"/>
                  </a:ext>
                </a:extLst>
              </a:tr>
              <a:tr h="2925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пластик</a:t>
                      </a: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 чел. – 47%</a:t>
                      </a: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67716936"/>
                  </a:ext>
                </a:extLst>
              </a:tr>
              <a:tr h="2925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железо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чел. – 25%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01116977"/>
                  </a:ext>
                </a:extLst>
              </a:tr>
              <a:tr h="7827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Какое влияние окажут игрушки на окружающую среду, если их просто выбросить на мусор?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Вредное влияние, так как долго разлагаются различные материалы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15981553"/>
                  </a:ext>
                </a:extLst>
              </a:tr>
              <a:tr h="61057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Как можно использовать старые детские игрушки?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смастерить новые:  8чел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знаю  6 чел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250099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914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11553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152" y="502251"/>
            <a:ext cx="8382000" cy="59436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36712" y="908720"/>
            <a:ext cx="7920880" cy="400110"/>
          </a:xfrm>
          <a:prstGeom prst="rect">
            <a:avLst/>
          </a:prstGeom>
        </p:spPr>
        <p:txBody>
          <a:bodyPr wrap="square" lIns="91434" tIns="45720" rIns="91434" bIns="45720">
            <a:spAutoFit/>
          </a:bodyPr>
          <a:lstStyle/>
          <a:p>
            <a:pPr algn="just" defTabSz="914358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b="1" dirty="0">
              <a:solidFill>
                <a:schemeClr val="bg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36712" y="2551837"/>
            <a:ext cx="79208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33872" y="102141"/>
            <a:ext cx="78237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Дорожная карта проекта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5788948"/>
              </p:ext>
            </p:extLst>
          </p:nvPr>
        </p:nvGraphicFramePr>
        <p:xfrm>
          <a:off x="406152" y="502251"/>
          <a:ext cx="8381999" cy="6262490"/>
        </p:xfrm>
        <a:graphic>
          <a:graphicData uri="http://schemas.openxmlformats.org/drawingml/2006/table">
            <a:tbl>
              <a:tblPr firstRow="1" firstCol="1" bandRow="1">
                <a:tableStyleId>{17292A2E-F333-43FB-9621-5CBBE7FDCDCB}</a:tableStyleId>
              </a:tblPr>
              <a:tblGrid>
                <a:gridCol w="33884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89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995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050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9517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Мероприятия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23" marR="601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Сроки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23" marR="601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Результат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23" marR="601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Ответственный 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23" marR="60123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53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Проведение социологического опроса (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Google </a:t>
                      </a: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форма).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23" marR="601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Октябрь 2022 г.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23" marR="601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Определено проблемное поле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23" marR="601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Воспитатели групп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23" marR="60123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96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Размещение информации об открытии пункта «Зеленые переделки» на базе ДОУ в сети интернет (страница официального сайта, в 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VK</a:t>
                      </a: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Telegram</a:t>
                      </a:r>
                      <a:r>
                        <a:rPr lang="ru-RU" sz="1200" baseline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канал).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23" marR="601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Ноябрь 2022 г.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23" marR="601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Привлечены сторонние организации, определены социальные партнеры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23" marR="601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Старший воспитатель</a:t>
                      </a:r>
                      <a:endParaRPr lang="ru-RU" sz="12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23" marR="60123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64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Прием игрушек, сортировка по материалам.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23" marR="601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Ноябрь 2022 г.-май 2023 г.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23" marR="601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Проведена оценка состояния игрушек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23" marR="601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Родители (1 человек от группы), узкие специалисты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23" marR="60123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77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Составление сметы по расходным материалам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23" marR="60123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Ноябрь 2022 г.-май 2023 г.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23" marR="601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Составлена смета расходных материалов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23" marR="601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Родитель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23" marR="60123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366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Мастер-класс в «Зеленой </a:t>
                      </a:r>
                      <a:r>
                        <a:rPr lang="en-US" sz="1200" baseline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aseline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переделке</a:t>
                      </a: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23" marR="601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Ноябрь 2022 г.-май 2023 г.</a:t>
                      </a:r>
                    </a:p>
                  </a:txBody>
                  <a:tcPr marL="60123" marR="601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 новый шедевр – дана вторая жизнь старым игрушкам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23" marR="601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Родители, дети, педагоги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23" marR="60123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16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Мастер-класс в «Зеленой переделке» с дизайнерами, художниками ДДТ «Звездочка» и др.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23" marR="601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kumimoji="0" lang="ru-RU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Ноябрь</a:t>
                      </a: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2022 г.-май 2023 г.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раз в квартал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23" marR="601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Организована выставка совместных работ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23" marR="601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Родители, дети, педагоги, соц. партнеры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23" marR="60123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65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Ярмарка «Шедевры мастеров»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23" marR="601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Февраль 2023 г.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23" marR="601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Отзывы участников ярмарки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23" marR="601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Родители, дети, педагоги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23" marR="60123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8274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Детская конференция  «Вторая жизнь ненужных вещей» (соц. партнеры: МАУ ИМЦ, ТОИПКРО)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23" marR="601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Март 2023 г.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23" marR="601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Сформирована базовая компетенция: умение презентовать исследовательскую работу по экологии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23" marR="601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Родители, педагоги,</a:t>
                      </a:r>
                      <a:r>
                        <a:rPr lang="ru-RU" sz="1200" baseline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дети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23" marR="60123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416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Фотовыставка «Счастливые дети – нужные игрушки!»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23" marR="601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Апрель-май 2023</a:t>
                      </a:r>
                      <a:r>
                        <a:rPr lang="ru-RU" sz="1200" baseline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г.</a:t>
                      </a: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23" marR="601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Представлен результат </a:t>
                      </a:r>
                      <a:r>
                        <a:rPr lang="ru-RU" sz="1200" baseline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проекта, сформированы экологические привычки</a:t>
                      </a: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23" marR="60123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Родители, педагоги,</a:t>
                      </a:r>
                      <a:r>
                        <a:rPr lang="ru-RU" sz="1200" baseline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дети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23" marR="60123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7872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Освещение результатов</a:t>
                      </a:r>
                      <a:r>
                        <a:rPr lang="ru-RU" sz="1200" baseline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работы «Зеленых переделок» в СМИ, создание видеоролика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23" marR="601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Июнь 2023 г.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23" marR="601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Привлечение спонсоров</a:t>
                      </a:r>
                      <a:r>
                        <a:rPr lang="ru-RU" sz="1200" baseline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для дальнейшего продвижения проекта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23" marR="601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Старший воспитатель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23" marR="60123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58076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482600"/>
            <a:ext cx="8382000" cy="59436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36712" y="908720"/>
            <a:ext cx="7920880" cy="400110"/>
          </a:xfrm>
          <a:prstGeom prst="rect">
            <a:avLst/>
          </a:prstGeom>
        </p:spPr>
        <p:txBody>
          <a:bodyPr wrap="square" lIns="91434" tIns="45720" rIns="91434" bIns="45720">
            <a:spAutoFit/>
          </a:bodyPr>
          <a:lstStyle/>
          <a:p>
            <a:pPr algn="just" defTabSz="914358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b="1" dirty="0">
              <a:solidFill>
                <a:schemeClr val="bg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48225" y="708665"/>
            <a:ext cx="79208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/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Ожидаемые результаты проекта:</a:t>
            </a:r>
          </a:p>
          <a:p>
            <a:pPr lvl="0" algn="ctr" defTabSz="914400"/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(компоненты базовой модели экологической культуры личности)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09874" y="1628800"/>
            <a:ext cx="7909367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Семиотический: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дошкольники могут объяснить значение основных понятий, символов  доступных их пониманию ребенка-дошкольника (экология, окружающая среда, зеленые дела, допустимая граница природы, равновесие, разнообразие). </a:t>
            </a:r>
          </a:p>
          <a:p>
            <a:pPr algn="ctr"/>
            <a:r>
              <a:rPr lang="ru-RU" b="1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Технологический: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дошкольниках воспитывается я гуманное, эмоционально-положительное, бережное, заботливое отношение к миру природы и окружающему миру в целом. </a:t>
            </a:r>
          </a:p>
          <a:p>
            <a:pPr algn="ctr"/>
            <a:r>
              <a:rPr lang="ru-RU" b="1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Аксиологический: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формируется  первоначальная  системы ценностных ориентаций.</a:t>
            </a:r>
          </a:p>
          <a:p>
            <a:pPr algn="ctr"/>
            <a:r>
              <a:rPr lang="ru-RU" b="1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Личностно-творческий: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дошкольники осознают, к чему может привести неразумная деятельность человека,  формируются элементарные умения предвидеть последствия некоторых своих действий по отношению к окружающей среде;</a:t>
            </a:r>
          </a:p>
          <a:p>
            <a:pPr algn="ctr"/>
            <a:r>
              <a:rPr lang="ru-RU" b="1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Рефлексивно  – оценочный: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дошкольники умеют дать субъективную оценку своим действиям</a:t>
            </a:r>
          </a:p>
          <a:p>
            <a:pPr algn="just"/>
            <a:endParaRPr lang="ru-RU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27857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482600"/>
            <a:ext cx="8382000" cy="59436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36712" y="908720"/>
            <a:ext cx="7920880" cy="400110"/>
          </a:xfrm>
          <a:prstGeom prst="rect">
            <a:avLst/>
          </a:prstGeom>
        </p:spPr>
        <p:txBody>
          <a:bodyPr wrap="square" lIns="91434" tIns="45720" rIns="91434" bIns="45720">
            <a:spAutoFit/>
          </a:bodyPr>
          <a:lstStyle/>
          <a:p>
            <a:pPr algn="just" defTabSz="914358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b="1" dirty="0">
              <a:solidFill>
                <a:schemeClr val="bg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3140968"/>
            <a:ext cx="77300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36712" y="600943"/>
            <a:ext cx="78237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/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Экономические социальные показатели эффективности: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36712" y="2154044"/>
            <a:ext cx="7920880" cy="26007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685800">
              <a:spcBef>
                <a:spcPct val="20000"/>
              </a:spcBef>
              <a:spcAft>
                <a:spcPts val="900"/>
              </a:spcAft>
              <a:buClr>
                <a:prstClr val="white"/>
              </a:buClr>
              <a:buSzPct val="80000"/>
            </a:pPr>
            <a:r>
              <a:rPr lang="ru-RU" sz="2000" b="1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Экономические: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экономия семейного бюджета за счет формирования экологических привычек: разумное потребление (приобретать такие игрушки, которые оставляют поле для фантазии ребенка).</a:t>
            </a:r>
          </a:p>
          <a:p>
            <a:pPr lvl="0" algn="ctr" defTabSz="685800">
              <a:spcBef>
                <a:spcPct val="20000"/>
              </a:spcBef>
              <a:spcAft>
                <a:spcPts val="900"/>
              </a:spcAft>
              <a:buClr>
                <a:prstClr val="white"/>
              </a:buClr>
              <a:buSzPct val="80000"/>
            </a:pPr>
            <a:r>
              <a:rPr lang="ru-RU" sz="2000" b="1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Эстетические: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эмоциональный отклик по итогам совместной деятельности по реконструкции игрушек</a:t>
            </a:r>
          </a:p>
          <a:p>
            <a:pPr lvl="0" algn="ctr" defTabSz="685800">
              <a:spcBef>
                <a:spcPct val="20000"/>
              </a:spcBef>
              <a:spcAft>
                <a:spcPts val="900"/>
              </a:spcAft>
              <a:buClr>
                <a:prstClr val="white"/>
              </a:buClr>
              <a:buSzPct val="80000"/>
            </a:pPr>
            <a:r>
              <a:rPr lang="ru-RU" sz="2000" b="1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Экологические:</a:t>
            </a:r>
            <a:r>
              <a:rPr lang="ru-RU" sz="2000" dirty="0">
                <a:solidFill>
                  <a:srgbClr val="146194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продлевая срок использования детских игрушек, снижается нагрузка на окружающую среду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8424" y="4754756"/>
            <a:ext cx="1739168" cy="1527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053383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3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322</TotalTime>
  <Words>1054</Words>
  <Application>Microsoft Office PowerPoint</Application>
  <PresentationFormat>Экран (4:3)</PresentationFormat>
  <Paragraphs>134</Paragraphs>
  <Slides>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9</vt:i4>
      </vt:variant>
    </vt:vector>
  </HeadingPairs>
  <TitlesOfParts>
    <vt:vector size="20" baseType="lpstr">
      <vt:lpstr>Arial</vt:lpstr>
      <vt:lpstr>Calibri</vt:lpstr>
      <vt:lpstr>Century Gothic</vt:lpstr>
      <vt:lpstr>Comic Sans MS</vt:lpstr>
      <vt:lpstr>Georgia</vt:lpstr>
      <vt:lpstr>Times New Roman</vt:lpstr>
      <vt:lpstr>Trebuchet MS</vt:lpstr>
      <vt:lpstr>Wingdings 3</vt:lpstr>
      <vt:lpstr>Тема Office</vt:lpstr>
      <vt:lpstr>1_Сектор</vt:lpstr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TANYA</dc:creator>
  <cp:lastModifiedBy>User</cp:lastModifiedBy>
  <cp:revision>17</cp:revision>
  <dcterms:created xsi:type="dcterms:W3CDTF">2022-10-31T15:01:41Z</dcterms:created>
  <dcterms:modified xsi:type="dcterms:W3CDTF">2022-11-02T15:08:48Z</dcterms:modified>
</cp:coreProperties>
</file>