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072494" cy="3500438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  <a:effectLst/>
              </a:rPr>
              <a:t>МБДОУ «Детский сад «Рябинка» КВ П. Зональная станция» Томского района» </a:t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Всероссийская конференция по экологическому образованию</a:t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3200" b="0" dirty="0" smtClean="0"/>
              <a:t> </a:t>
            </a:r>
            <a:br>
              <a:rPr lang="ru-RU" sz="3200" b="0" dirty="0" smtClean="0"/>
            </a:br>
            <a:r>
              <a:rPr lang="ru-RU" sz="2800" b="0" dirty="0" smtClean="0">
                <a:solidFill>
                  <a:schemeClr val="tx1"/>
                </a:solidFill>
                <a:effectLst/>
              </a:rPr>
              <a:t>ФОРМИРОВАНИЕ ОСНОВ ЭКОЛОГО-КУЛЬТУРНОЙ ГРАМОТНОСТИ У ДЕТЕЙ МЛАДШЕГО ДОШКОЛЬНОГО ВОЗРАСТА </a:t>
            </a:r>
            <a:endParaRPr lang="ru-RU" sz="32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357826"/>
            <a:ext cx="7772400" cy="9144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Выполнили воспитатели: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Звекова Ольга Александровна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Ульянова Виктория Романовна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ЦЕЛИ В ОБЛАСТИ УСТОЙЧИВОГО РАЗВИТИЯ (ЦУР)  — набор из 17 взаимосвязанных целей, разработанных в 2015 году Генеральной ассамблеей ООН в качестве «плана достижения лучшего и более устойчивого будущего для всех»</a:t>
            </a:r>
            <a:endParaRPr lang="ru-RU" sz="2000" dirty="0"/>
          </a:p>
        </p:txBody>
      </p:sp>
      <p:pic>
        <p:nvPicPr>
          <p:cNvPr id="4" name="Рисунок 3" descr="1549736081_w6doiazlhax4inbk_sca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191771"/>
            <a:ext cx="4143404" cy="41661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41046" cy="5327540"/>
          </a:xfrm>
        </p:spPr>
        <p:txBody>
          <a:bodyPr/>
          <a:lstStyle/>
          <a:p>
            <a:pPr algn="just"/>
            <a:r>
              <a:rPr lang="ru-RU" sz="2000" dirty="0" smtClean="0"/>
              <a:t>Актуальность проблем, связанных с воспитанием экологической культуры, бесспорна, т. к. детский сад является первой ступенькой к освоению детьми </a:t>
            </a:r>
            <a:r>
              <a:rPr lang="ru-RU" sz="2000" i="1" dirty="0" smtClean="0"/>
              <a:t>«азбуки природы»;</a:t>
            </a:r>
            <a:endParaRPr lang="ru-RU" sz="2000" dirty="0" smtClean="0"/>
          </a:p>
        </p:txBody>
      </p:sp>
      <p:pic>
        <p:nvPicPr>
          <p:cNvPr id="4" name="Рисунок 3" descr="44e5b059-16ce-4536-bfd0-105e5cb8f5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3116"/>
            <a:ext cx="4953035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smtClean="0"/>
              <a:t>Чистая и доступная вода является неотъемлемой частью жизни. Сейчас более 40% населения Земли страдает от нехватки воды. 673 миллионов человек продолжают практиковать открытую дефекацию. До сих пор миллионы людей и особенно дети по-прежнему умирают от болезней, связанных с некачественным водоснабжением, санитарией и гигиеной.</a:t>
            </a:r>
            <a:endParaRPr lang="ru-RU" sz="1600" dirty="0"/>
          </a:p>
        </p:txBody>
      </p:sp>
      <p:pic>
        <p:nvPicPr>
          <p:cNvPr id="4" name="Рисунок 3" descr="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071678"/>
            <a:ext cx="3214678" cy="1808527"/>
          </a:xfrm>
          <a:prstGeom prst="rect">
            <a:avLst/>
          </a:prstGeom>
        </p:spPr>
      </p:pic>
      <p:pic>
        <p:nvPicPr>
          <p:cNvPr id="6" name="Рисунок 5" descr="Screenshot_20221024-111659_V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714752"/>
            <a:ext cx="2714644" cy="2857520"/>
          </a:xfrm>
          <a:prstGeom prst="rect">
            <a:avLst/>
          </a:prstGeom>
        </p:spPr>
      </p:pic>
      <p:pic>
        <p:nvPicPr>
          <p:cNvPr id="7" name="Рисунок 6" descr="Screenshot_20221024-111753_V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071942"/>
            <a:ext cx="3155806" cy="2069477"/>
          </a:xfrm>
          <a:prstGeom prst="rect">
            <a:avLst/>
          </a:prstGeom>
        </p:spPr>
      </p:pic>
      <p:pic>
        <p:nvPicPr>
          <p:cNvPr id="8" name="Рисунок 7" descr="Screenshot_20221024-111816_V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7" y="3714752"/>
            <a:ext cx="2531125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 «ОГОРОД НА ОКНЕ»</a:t>
            </a:r>
            <a:endParaRPr lang="ru-RU" dirty="0"/>
          </a:p>
        </p:txBody>
      </p:sp>
      <p:pic>
        <p:nvPicPr>
          <p:cNvPr id="4" name="Рисунок 3" descr="o3D0Ge8Nlb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785926"/>
            <a:ext cx="2141539" cy="3810317"/>
          </a:xfrm>
          <a:prstGeom prst="rect">
            <a:avLst/>
          </a:prstGeom>
        </p:spPr>
      </p:pic>
      <p:pic>
        <p:nvPicPr>
          <p:cNvPr id="5" name="Рисунок 4" descr="uvd2Lp8C64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536281"/>
            <a:ext cx="2428892" cy="4321587"/>
          </a:xfrm>
          <a:prstGeom prst="rect">
            <a:avLst/>
          </a:prstGeom>
        </p:spPr>
      </p:pic>
      <p:pic>
        <p:nvPicPr>
          <p:cNvPr id="6" name="Рисунок 5" descr="tIt54WKzqh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714488"/>
            <a:ext cx="2357436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СБОР УРОЖАЯ</a:t>
            </a:r>
            <a:endParaRPr lang="ru-RU" dirty="0"/>
          </a:p>
        </p:txBody>
      </p:sp>
      <p:pic>
        <p:nvPicPr>
          <p:cNvPr id="4" name="Рисунок 3" descr="IMG-20221024-WA0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736"/>
            <a:ext cx="2500330" cy="4286280"/>
          </a:xfrm>
          <a:prstGeom prst="rect">
            <a:avLst/>
          </a:prstGeom>
        </p:spPr>
      </p:pic>
      <p:pic>
        <p:nvPicPr>
          <p:cNvPr id="5" name="Рисунок 4" descr="IMG-20221024-WA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857364"/>
            <a:ext cx="2303875" cy="3071834"/>
          </a:xfrm>
          <a:prstGeom prst="rect">
            <a:avLst/>
          </a:prstGeom>
        </p:spPr>
      </p:pic>
      <p:pic>
        <p:nvPicPr>
          <p:cNvPr id="6" name="Рисунок 5" descr="IMG-20221024-WA00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285860"/>
            <a:ext cx="2533751" cy="45005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АКЦИИ</a:t>
            </a:r>
            <a:endParaRPr lang="ru-RU" dirty="0"/>
          </a:p>
        </p:txBody>
      </p:sp>
      <p:pic>
        <p:nvPicPr>
          <p:cNvPr id="4" name="Рисунок 3" descr="IMG-20221024-WA0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14422"/>
            <a:ext cx="3809995" cy="2857496"/>
          </a:xfrm>
          <a:prstGeom prst="rect">
            <a:avLst/>
          </a:prstGeom>
        </p:spPr>
      </p:pic>
      <p:pic>
        <p:nvPicPr>
          <p:cNvPr id="5" name="Рисунок 4" descr="5-6QNSrqyK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142984"/>
            <a:ext cx="1689163" cy="3000372"/>
          </a:xfrm>
          <a:prstGeom prst="rect">
            <a:avLst/>
          </a:prstGeom>
        </p:spPr>
      </p:pic>
      <p:pic>
        <p:nvPicPr>
          <p:cNvPr id="6" name="Рисунок 5" descr="IMG-20221024-WA00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1000108"/>
            <a:ext cx="1850037" cy="3286124"/>
          </a:xfrm>
          <a:prstGeom prst="rect">
            <a:avLst/>
          </a:prstGeom>
        </p:spPr>
      </p:pic>
      <p:pic>
        <p:nvPicPr>
          <p:cNvPr id="7" name="Рисунок 6" descr="IMG-20221024-WA00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4143380"/>
            <a:ext cx="1428760" cy="2537832"/>
          </a:xfrm>
          <a:prstGeom prst="rect">
            <a:avLst/>
          </a:prstGeom>
        </p:spPr>
      </p:pic>
      <p:pic>
        <p:nvPicPr>
          <p:cNvPr id="8" name="Рисунок 7" descr="FmyJB6nYFd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4214818"/>
            <a:ext cx="1367415" cy="2428868"/>
          </a:xfrm>
          <a:prstGeom prst="rect">
            <a:avLst/>
          </a:prstGeom>
        </p:spPr>
      </p:pic>
      <p:pic>
        <p:nvPicPr>
          <p:cNvPr id="10" name="Рисунок 9" descr="iQOhhutEnP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62" y="4214818"/>
            <a:ext cx="1857370" cy="2476493"/>
          </a:xfrm>
          <a:prstGeom prst="rect">
            <a:avLst/>
          </a:prstGeom>
        </p:spPr>
      </p:pic>
      <p:pic>
        <p:nvPicPr>
          <p:cNvPr id="11" name="Рисунок 10" descr="SndTEr0fDK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00826" y="4572008"/>
            <a:ext cx="2428892" cy="19823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«ПОСАДИ ДЕРЕВО»</a:t>
            </a:r>
            <a:endParaRPr lang="ru-RU" dirty="0"/>
          </a:p>
        </p:txBody>
      </p:sp>
      <p:pic>
        <p:nvPicPr>
          <p:cNvPr id="4" name="Рисунок 3" descr="4PsV8Syww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285860"/>
            <a:ext cx="1785950" cy="2381267"/>
          </a:xfrm>
          <a:prstGeom prst="rect">
            <a:avLst/>
          </a:prstGeom>
        </p:spPr>
      </p:pic>
      <p:pic>
        <p:nvPicPr>
          <p:cNvPr id="5" name="Рисунок 4" descr="7KCaM1vJ2Z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714752"/>
            <a:ext cx="2000246" cy="2666995"/>
          </a:xfrm>
          <a:prstGeom prst="rect">
            <a:avLst/>
          </a:prstGeom>
        </p:spPr>
      </p:pic>
      <p:pic>
        <p:nvPicPr>
          <p:cNvPr id="6" name="Рисунок 5" descr="C5740sQt4k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214422"/>
            <a:ext cx="1714512" cy="2286016"/>
          </a:xfrm>
          <a:prstGeom prst="rect">
            <a:avLst/>
          </a:prstGeom>
        </p:spPr>
      </p:pic>
      <p:pic>
        <p:nvPicPr>
          <p:cNvPr id="7" name="Рисунок 6" descr="W5oXa0IYYK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3714752"/>
            <a:ext cx="2035983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41046" cy="5327540"/>
          </a:xfrm>
        </p:spPr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  <a:p>
            <a:pPr marL="265113" indent="365125" algn="just">
              <a:buNone/>
            </a:pPr>
            <a:r>
              <a:rPr lang="ru-RU" sz="2000" dirty="0" smtClean="0"/>
              <a:t> Мы </a:t>
            </a:r>
            <a:r>
              <a:rPr lang="ru-RU" sz="2000" dirty="0" smtClean="0"/>
              <a:t>продолжим совместные участия детей в мероприятиях (акциях, конкурсах, с привлечением родителей по дальнейшему формированию других целей устойчивого </a:t>
            </a:r>
            <a:r>
              <a:rPr lang="ru-RU" sz="2000" dirty="0" smtClean="0"/>
              <a:t>развития</a:t>
            </a:r>
            <a:r>
              <a:rPr lang="ru-RU" sz="2000" dirty="0" smtClean="0"/>
              <a:t>;</a:t>
            </a:r>
          </a:p>
          <a:p>
            <a:pPr algn="just">
              <a:buNone/>
            </a:pPr>
            <a:endParaRPr lang="ru-RU" dirty="0" smtClean="0"/>
          </a:p>
        </p:txBody>
      </p:sp>
      <p:pic>
        <p:nvPicPr>
          <p:cNvPr id="4" name="Рисунок 3" descr="gadZrTZ2id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500306"/>
            <a:ext cx="3714776" cy="3000396"/>
          </a:xfrm>
          <a:prstGeom prst="rect">
            <a:avLst/>
          </a:prstGeom>
        </p:spPr>
      </p:pic>
      <p:pic>
        <p:nvPicPr>
          <p:cNvPr id="5" name="Рисунок 4" descr="KAx8VsWga1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500306"/>
            <a:ext cx="4000496" cy="30003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1593</TotalTime>
  <Words>130</Words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МБДОУ «Детский сад «Рябинка» КВ П. Зональная станция» Томского района»  Всероссийская конференция по экологическому образованию   ФОРМИРОВАНИЕ ОСНОВ ЭКОЛОГО-КУЛЬТУРНОЙ ГРАМОТНОСТИ У ДЕТЕЙ МЛАДШЕГО ДОШКОЛЬНОГО ВОЗРАСТА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воспитание младших дошкольников через решение экологических проблем</dc:title>
  <dc:creator>User</dc:creator>
  <cp:lastModifiedBy>User</cp:lastModifiedBy>
  <cp:revision>46</cp:revision>
  <dcterms:created xsi:type="dcterms:W3CDTF">2022-10-20T09:03:52Z</dcterms:created>
  <dcterms:modified xsi:type="dcterms:W3CDTF">2022-10-28T09:08:12Z</dcterms:modified>
</cp:coreProperties>
</file>