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97680" y="4919607"/>
            <a:ext cx="7406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Никитина </a:t>
            </a:r>
            <a:r>
              <a:rPr lang="ru-RU" sz="2000" b="1" dirty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льга Серафимовна,</a:t>
            </a:r>
          </a:p>
          <a:p>
            <a:pPr algn="r"/>
            <a:r>
              <a:rPr lang="ru-RU" sz="2000" b="1" dirty="0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еливерова</a:t>
            </a:r>
            <a:r>
              <a:rPr lang="ru-RU" sz="2000" b="1" dirty="0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 Надежда Викторовна</a:t>
            </a:r>
          </a:p>
          <a:p>
            <a:pPr algn="r"/>
            <a:r>
              <a:rPr lang="ru-RU" sz="2000" b="1" dirty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таршие воспитатели МАДОУ№ 38 </a:t>
            </a:r>
            <a:r>
              <a:rPr lang="ru-RU" sz="2000" b="1" dirty="0" err="1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г.Томск</a:t>
            </a:r>
            <a:endParaRPr lang="ru-RU" sz="2000" b="1" dirty="0" smtClean="0">
              <a:solidFill>
                <a:srgbClr val="1662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248" y="179883"/>
            <a:ext cx="10540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Всероссийская конференция</a:t>
            </a:r>
            <a:endParaRPr lang="en-US" sz="3200" b="1" dirty="0" smtClean="0">
              <a:solidFill>
                <a:srgbClr val="1662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16625C"/>
                </a:solidFill>
                <a:latin typeface="Times New Roman" pitchFamily="18" charset="0"/>
                <a:cs typeface="Times New Roman" pitchFamily="18" charset="0"/>
              </a:rPr>
              <a:t> по экологическому образованию</a:t>
            </a:r>
            <a:endParaRPr lang="ru-RU" sz="3200" b="1" dirty="0">
              <a:solidFill>
                <a:srgbClr val="1662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3574" y="2053652"/>
            <a:ext cx="9238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/>
              <a:t>Методический марафон как форма поддержки </a:t>
            </a:r>
            <a:r>
              <a:rPr lang="ru-RU" sz="3600" b="1" dirty="0" smtClean="0"/>
              <a:t>педагогов</a:t>
            </a:r>
            <a:r>
              <a:rPr lang="en-US" sz="3600" b="1" dirty="0" smtClean="0"/>
              <a:t> </a:t>
            </a:r>
            <a:r>
              <a:rPr lang="ru-RU" sz="3600" b="1" dirty="0" smtClean="0"/>
              <a:t>в </a:t>
            </a:r>
            <a:r>
              <a:rPr lang="ru-RU" sz="3600" b="1" dirty="0"/>
              <a:t>вопросах реализации концепции экологического </a:t>
            </a:r>
            <a:r>
              <a:rPr lang="ru-RU" sz="3600" b="1" dirty="0" smtClean="0"/>
              <a:t>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24" y="749807"/>
            <a:ext cx="8403335" cy="52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2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6350" y="1206728"/>
            <a:ext cx="5886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6350" y="2261878"/>
            <a:ext cx="68528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ФИО</a:t>
            </a:r>
          </a:p>
          <a:p>
            <a:r>
              <a:rPr lang="ru-RU" sz="20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Никитина Ольга Серафимовна</a:t>
            </a:r>
          </a:p>
          <a:p>
            <a:r>
              <a:rPr lang="ru-RU" sz="2000" dirty="0" err="1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Селиверова</a:t>
            </a:r>
            <a:r>
              <a:rPr lang="ru-RU" sz="20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 Надежда Викторовна</a:t>
            </a:r>
          </a:p>
          <a:p>
            <a:r>
              <a:rPr lang="ru-RU" sz="20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место работы МАДОУ № 38</a:t>
            </a:r>
          </a:p>
          <a:p>
            <a:endParaRPr lang="ru-RU" sz="2400" dirty="0" smtClean="0">
              <a:solidFill>
                <a:srgbClr val="2A797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Адрес., ул. Водопроводная 13</a:t>
            </a:r>
          </a:p>
          <a:p>
            <a:r>
              <a:rPr lang="ru-RU" sz="24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Раб. 66-22-16</a:t>
            </a:r>
            <a:endParaRPr lang="ru-RU" sz="2400" dirty="0">
              <a:solidFill>
                <a:srgbClr val="2A797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Сот</a:t>
            </a:r>
            <a:r>
              <a:rPr lang="ru-RU" sz="2400" dirty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8 -923-410-87-86</a:t>
            </a:r>
          </a:p>
          <a:p>
            <a:r>
              <a:rPr lang="ru-RU" sz="24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Эл. Адрес </a:t>
            </a:r>
            <a:r>
              <a:rPr lang="en-US" sz="24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seliviorova2014@yandex.ru</a:t>
            </a:r>
            <a:endParaRPr lang="ru-RU" sz="2400" dirty="0">
              <a:solidFill>
                <a:srgbClr val="2A79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63" y="5631701"/>
            <a:ext cx="2518801" cy="12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Концепция экологического образования в системе общего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«Экологическое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образование становится платформой образования в интересах устойчивого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генеральной гуманитарной стратегии человечества 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веке».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«…Дошкольное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образование закладывает основы первичной эколого-культурной грамотности ребенка, ценностные экологические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экоцентрические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установки. Реализуются задачи нравственно-экологического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воспитания».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Методический  марафон  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универсальная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форма повышения профессиональной компетентности педагога</a:t>
            </a:r>
            <a:r>
              <a:rPr lang="ru-RU" dirty="0" smtClean="0"/>
              <a:t>.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1" y="2233366"/>
            <a:ext cx="4796852" cy="3573074"/>
          </a:xfrm>
        </p:spPr>
      </p:pic>
      <p:sp>
        <p:nvSpPr>
          <p:cNvPr id="5" name="Прямоугольник 4"/>
          <p:cNvSpPr/>
          <p:nvPr/>
        </p:nvSpPr>
        <p:spPr>
          <a:xfrm>
            <a:off x="8529403" y="4602480"/>
            <a:ext cx="34035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Сделай шаг и дорога появится сама собой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Стив Джобс.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 проведения методического марафона.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8480" cy="435133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Преимущество деятельного компонента над информативным.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Преимущество активных форм над пассивными.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Преимущество поисковых и творческих методов перед репродуктивными.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Преимущество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субъектности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образовании через личностно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-ориентированный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подход над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трансляцией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информации источником, которой является научное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7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032015" cy="1161738"/>
          </a:xfrm>
        </p:spPr>
        <p:txBody>
          <a:bodyPr/>
          <a:lstStyle/>
          <a:p>
            <a:pPr algn="ctr"/>
            <a:r>
              <a:rPr lang="ru-RU" b="1" dirty="0"/>
              <a:t>Мотивационный </a:t>
            </a:r>
            <a:r>
              <a:rPr lang="ru-RU" b="1" dirty="0" smtClean="0"/>
              <a:t>этап.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6552" cy="381158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Принятие идей и смыслов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 для устойчивого развития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осознание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необходимости включения в образовательный процесс лично каждым педагогом как необходимого условия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формирования предпосылок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экологической культуры воспитанников.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57" y="794478"/>
            <a:ext cx="6663129" cy="44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Организационно-дискуссионный этап.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стол «Педагогический круговорот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Круглый стол «Образование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элемент культуры»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7"/>
          <a:stretch/>
        </p:blipFill>
        <p:spPr>
          <a:xfrm>
            <a:off x="4453891" y="2611559"/>
            <a:ext cx="3451860" cy="2249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7" y="1892733"/>
            <a:ext cx="3436724" cy="228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2031140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8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Содержательный этап.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4" y="4080773"/>
            <a:ext cx="3552269" cy="2359343"/>
          </a:xfrm>
          <a:ln w="57150">
            <a:solidFill>
              <a:srgbClr val="19973D"/>
            </a:solidFill>
          </a:ln>
        </p:spPr>
      </p:pic>
      <p:pic>
        <p:nvPicPr>
          <p:cNvPr id="6" name="Рисунок 5" descr="20190204_101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675" y="1577551"/>
            <a:ext cx="4693167" cy="2639905"/>
          </a:xfrm>
          <a:prstGeom prst="rect">
            <a:avLst/>
          </a:prstGeom>
          <a:ln w="57150">
            <a:solidFill>
              <a:srgbClr val="19973D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1577552"/>
            <a:ext cx="3794760" cy="2846070"/>
          </a:xfrm>
          <a:prstGeom prst="rect">
            <a:avLst/>
          </a:prstGeom>
          <a:ln w="57150">
            <a:solidFill>
              <a:srgbClr val="19973D"/>
            </a:solidFill>
          </a:ln>
        </p:spPr>
      </p:pic>
      <p:sp>
        <p:nvSpPr>
          <p:cNvPr id="8" name="Прямоугольник 7"/>
          <p:cNvSpPr/>
          <p:nvPr/>
        </p:nvSpPr>
        <p:spPr>
          <a:xfrm flipH="1">
            <a:off x="8252460" y="4536996"/>
            <a:ext cx="3489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Там, на неведомых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дорожках»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31520" y="4721660"/>
            <a:ext cx="285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«Таёжный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великан»,</a:t>
            </a:r>
          </a:p>
        </p:txBody>
      </p:sp>
    </p:spTree>
    <p:extLst>
      <p:ext uri="{BB962C8B-B14F-4D97-AF65-F5344CB8AC3E}">
        <p14:creationId xmlns:p14="http://schemas.microsoft.com/office/powerpoint/2010/main" val="37762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этап.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7252" b="17096"/>
          <a:stretch/>
        </p:blipFill>
        <p:spPr>
          <a:xfrm>
            <a:off x="5280660" y="4324493"/>
            <a:ext cx="3556243" cy="2343007"/>
          </a:xfrm>
          <a:ln w="57150">
            <a:solidFill>
              <a:srgbClr val="19973D"/>
            </a:solidFill>
          </a:ln>
        </p:spPr>
      </p:pic>
      <p:pic>
        <p:nvPicPr>
          <p:cNvPr id="7" name="Рисунок 6" descr="G:\Квест фото\DSCN09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6" y="1676400"/>
            <a:ext cx="3417144" cy="2964182"/>
          </a:xfrm>
          <a:prstGeom prst="rect">
            <a:avLst/>
          </a:prstGeom>
          <a:noFill/>
          <a:ln w="57150">
            <a:solidFill>
              <a:srgbClr val="19973D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569720"/>
            <a:ext cx="4602480" cy="2588895"/>
          </a:xfrm>
          <a:prstGeom prst="rect">
            <a:avLst/>
          </a:prstGeom>
          <a:ln w="57150">
            <a:solidFill>
              <a:srgbClr val="19973D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43100" y="4835098"/>
            <a:ext cx="1470660" cy="575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5320" y="5122650"/>
            <a:ext cx="438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Фотоквест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«Береги и знай, родной свой край»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44000" y="448056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«Паутина жизни»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892"/>
            <a:ext cx="10515600" cy="12490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Рефлексивно –оценочный этап.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541" t="18025" r="46806" b="8889"/>
          <a:stretch>
            <a:fillRect/>
          </a:stretch>
        </p:blipFill>
        <p:spPr bwMode="auto">
          <a:xfrm>
            <a:off x="734192" y="1413935"/>
            <a:ext cx="313859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4097" t="15926" r="47570" b="12716"/>
          <a:stretch>
            <a:fillRect/>
          </a:stretch>
        </p:blipFill>
        <p:spPr bwMode="auto">
          <a:xfrm>
            <a:off x="4444999" y="1418101"/>
            <a:ext cx="1865859" cy="26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 l="7778" t="14444" r="27778" b="4938"/>
          <a:stretch>
            <a:fillRect/>
          </a:stretch>
        </p:blipFill>
        <p:spPr bwMode="auto">
          <a:xfrm>
            <a:off x="3973985" y="4300751"/>
            <a:ext cx="3533934" cy="248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30694" t="57901" r="53959" b="5062"/>
          <a:stretch>
            <a:fillRect/>
          </a:stretch>
        </p:blipFill>
        <p:spPr bwMode="auto">
          <a:xfrm>
            <a:off x="10143066" y="1413935"/>
            <a:ext cx="187113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 l="23734" t="27161" r="47250" b="36790"/>
          <a:stretch>
            <a:fillRect/>
          </a:stretch>
        </p:blipFill>
        <p:spPr bwMode="auto">
          <a:xfrm>
            <a:off x="8619066" y="4300751"/>
            <a:ext cx="2895601" cy="210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/>
          <a:srcRect l="30695" t="22099" r="54236" b="40000"/>
          <a:stretch>
            <a:fillRect/>
          </a:stretch>
        </p:blipFill>
        <p:spPr bwMode="auto">
          <a:xfrm>
            <a:off x="7507919" y="1418101"/>
            <a:ext cx="1792429" cy="253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30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МАУ ИМЦ" id="{EF005E62-8E39-46C4-86E1-32C29D8EC3E5}" vid="{0298A1A0-F84A-4BB2-9A20-FD4CD75B4165}"/>
    </a:ext>
  </a:extLst>
</a:theme>
</file>