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86" r:id="rId2"/>
    <p:sldId id="613" r:id="rId3"/>
    <p:sldId id="629" r:id="rId4"/>
    <p:sldId id="631" r:id="rId5"/>
    <p:sldId id="633" r:id="rId6"/>
    <p:sldId id="632" r:id="rId7"/>
    <p:sldId id="636" r:id="rId8"/>
    <p:sldId id="637" r:id="rId9"/>
    <p:sldId id="634" r:id="rId10"/>
    <p:sldId id="627" r:id="rId11"/>
    <p:sldId id="639" r:id="rId12"/>
    <p:sldId id="640" r:id="rId13"/>
    <p:sldId id="60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625C"/>
    <a:srgbClr val="F9FF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9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EC1EC-B861-47D6-82DC-9EB0D3D2FEC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F8026-9D41-49F1-B7D3-F348BE117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9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6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2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4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1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60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6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89B-0B8E-46BF-BF1C-4EF2FB73C3B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sZ7vcwaYH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artner-unitwin.net/archives/954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gov.ru/activity/main_activities/general_ed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c.tomsk.ru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+cjbMrCy89blkY2Ji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partner-unitwin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iTslEV2WoQ" TargetMode="External"/><Relationship Id="rId2" Type="http://schemas.openxmlformats.org/officeDocument/2006/relationships/hyperlink" Target="https://youtu.be/QZoONlzoQg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rtner-unitwin.net/" TargetMode="External"/><Relationship Id="rId2" Type="http://schemas.openxmlformats.org/officeDocument/2006/relationships/hyperlink" Target="mailto:dziatk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edu.gov.ru/document/3da3f2dbd81de632a44729cf4fc40ea9/?ysclid=l7rekrr47k56996481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\Desktop\2 ноября\С4«Мини модели устойчивого развития образовательной дошкольной организации как шаг к зеленому устойчивому будущему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" y="-2421"/>
            <a:ext cx="12187700" cy="68604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79320" y="5426589"/>
            <a:ext cx="748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Модератор - Осипова Оксана Александровна,</a:t>
            </a:r>
          </a:p>
          <a:p>
            <a:pPr algn="ct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заместитель директора, методист МАУ ИМЦ г.Томска 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029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 ноября 2022 г.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5994" y="6200894"/>
            <a:ext cx="4217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  <a:hlinkClick r:id="rId3"/>
              </a:rPr>
              <a:t>https://youtu.be/1sZ7vcwaYH0</a:t>
            </a:r>
            <a:endParaRPr lang="ru-RU" sz="24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90800" y="5045589"/>
            <a:ext cx="7482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029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640" y="1487716"/>
            <a:ext cx="1056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440" y="234018"/>
            <a:ext cx="1138428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Механизмы реализации </a:t>
            </a:r>
            <a:r>
              <a:rPr lang="ru-RU" sz="2400" b="1" dirty="0" smtClean="0">
                <a:latin typeface="Century Gothic" pitchFamily="34" charset="0"/>
              </a:rPr>
              <a:t>Концепции</a:t>
            </a:r>
          </a:p>
          <a:p>
            <a:pPr algn="ctr"/>
            <a:endParaRPr lang="ru-RU" sz="1000" b="1" dirty="0" smtClean="0"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latin typeface="Century Gothic" pitchFamily="34" charset="0"/>
              </a:rPr>
              <a:t>м</a:t>
            </a:r>
            <a:r>
              <a:rPr lang="ru-RU" sz="2400" dirty="0" smtClean="0">
                <a:latin typeface="Century Gothic" pitchFamily="34" charset="0"/>
              </a:rPr>
              <a:t>одернизация системы </a:t>
            </a:r>
            <a:r>
              <a:rPr lang="ru-RU" sz="2400" b="1" dirty="0" smtClean="0">
                <a:latin typeface="Century Gothic" pitchFamily="34" charset="0"/>
              </a:rPr>
              <a:t>дополнительного </a:t>
            </a:r>
            <a:r>
              <a:rPr lang="ru-RU" sz="2400" b="1" dirty="0" smtClean="0">
                <a:latin typeface="Century Gothic" pitchFamily="34" charset="0"/>
              </a:rPr>
              <a:t>профессионального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образования  педагогических  работников</a:t>
            </a:r>
            <a:r>
              <a:rPr lang="ru-RU" sz="2400" dirty="0" smtClean="0">
                <a:latin typeface="Century Gothic" pitchFamily="34" charset="0"/>
              </a:rPr>
              <a:t>,  обеспечивающих  </a:t>
            </a:r>
            <a:r>
              <a:rPr lang="ru-RU" sz="2400" dirty="0" smtClean="0">
                <a:latin typeface="Century Gothic" pitchFamily="34" charset="0"/>
              </a:rPr>
              <a:t>формирование базовых </a:t>
            </a:r>
            <a:r>
              <a:rPr lang="ru-RU" sz="2400" dirty="0" smtClean="0">
                <a:latin typeface="Century Gothic" pitchFamily="34" charset="0"/>
              </a:rPr>
              <a:t>основ экологической культуры </a:t>
            </a:r>
            <a:r>
              <a:rPr lang="ru-RU" sz="2400" dirty="0" smtClean="0">
                <a:latin typeface="Century Gothic" pitchFamily="34" charset="0"/>
              </a:rPr>
              <a:t>обучающихся</a:t>
            </a:r>
          </a:p>
          <a:p>
            <a:pPr algn="ctr"/>
            <a:endParaRPr lang="ru-RU" sz="1000" dirty="0" smtClean="0"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latin typeface="Century Gothic" pitchFamily="34" charset="0"/>
              </a:rPr>
              <a:t> - </a:t>
            </a:r>
            <a:r>
              <a:rPr lang="ru-RU" sz="2400" b="1" dirty="0" smtClean="0">
                <a:latin typeface="Century Gothic" pitchFamily="34" charset="0"/>
              </a:rPr>
              <a:t>Курсы повышения квалификации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latin typeface="Century Gothic" pitchFamily="34" charset="0"/>
              </a:rPr>
              <a:t>Зеленые аксиомы в экологическом образовании дошкольников»</a:t>
            </a:r>
          </a:p>
          <a:p>
            <a:pPr algn="ctr"/>
            <a:r>
              <a:rPr lang="ru-RU" sz="2400" dirty="0" smtClean="0">
                <a:latin typeface="Century Gothic" pitchFamily="34" charset="0"/>
              </a:rPr>
              <a:t>«</a:t>
            </a:r>
            <a:r>
              <a:rPr lang="ru-RU" sz="2400" dirty="0" smtClean="0">
                <a:latin typeface="Century Gothic" pitchFamily="34" charset="0"/>
              </a:rPr>
              <a:t>Как осваивать идеи устойчивого развития</a:t>
            </a:r>
            <a:r>
              <a:rPr lang="ru-RU" sz="2400" dirty="0" smtClean="0">
                <a:latin typeface="Century Gothic" pitchFamily="34" charset="0"/>
              </a:rPr>
              <a:t>?»</a:t>
            </a:r>
            <a:r>
              <a:rPr lang="ru-RU" sz="2400" dirty="0" smtClean="0">
                <a:latin typeface="Century Gothic" pitchFamily="34" charset="0"/>
              </a:rPr>
              <a:t> </a:t>
            </a:r>
            <a:endParaRPr lang="ru-RU" sz="2400" dirty="0" smtClean="0"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latin typeface="Century Gothic" pitchFamily="34" charset="0"/>
              </a:rPr>
              <a:t>«</a:t>
            </a:r>
            <a:r>
              <a:rPr lang="ru-RU" sz="2400" dirty="0" smtClean="0">
                <a:latin typeface="Century Gothic" pitchFamily="34" charset="0"/>
              </a:rPr>
              <a:t>Как изучать ЦУР 17?»</a:t>
            </a:r>
          </a:p>
          <a:p>
            <a:pPr algn="ctr">
              <a:buFontTx/>
              <a:buChar char="-"/>
            </a:pPr>
            <a:endParaRPr lang="ru-RU" sz="1000" dirty="0" smtClean="0">
              <a:latin typeface="Century Gothic" pitchFamily="34" charset="0"/>
            </a:endParaRPr>
          </a:p>
          <a:p>
            <a:pPr algn="ctr">
              <a:buFontTx/>
              <a:buChar char="-"/>
            </a:pP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b="1" dirty="0" smtClean="0">
                <a:latin typeface="Century Gothic" pitchFamily="34" charset="0"/>
              </a:rPr>
              <a:t>Конкурсы</a:t>
            </a:r>
            <a:r>
              <a:rPr lang="ru-RU" sz="2400" dirty="0" smtClean="0">
                <a:latin typeface="Century Gothic" pitchFamily="34" charset="0"/>
              </a:rPr>
              <a:t>: </a:t>
            </a:r>
            <a:r>
              <a:rPr lang="ru-RU" sz="2400" dirty="0" smtClean="0">
                <a:latin typeface="Century Gothic" pitchFamily="34" charset="0"/>
                <a:hlinkClick r:id="rId2"/>
              </a:rPr>
              <a:t>«Концепция экологического образования: методический инструментарий – от теории к практике</a:t>
            </a:r>
            <a:r>
              <a:rPr lang="ru-RU" sz="2400" dirty="0" smtClean="0">
                <a:latin typeface="Century Gothic" pitchFamily="34" charset="0"/>
                <a:hlinkClick r:id="rId2"/>
              </a:rPr>
              <a:t>»</a:t>
            </a:r>
            <a:r>
              <a:rPr lang="ru-RU" sz="2400" dirty="0" smtClean="0">
                <a:latin typeface="Century Gothic" pitchFamily="34" charset="0"/>
              </a:rPr>
              <a:t>, «</a:t>
            </a:r>
            <a:r>
              <a:rPr lang="ru-RU" sz="2400" dirty="0" smtClean="0">
                <a:latin typeface="Century Gothic" pitchFamily="34" charset="0"/>
              </a:rPr>
              <a:t>Экологический </a:t>
            </a:r>
            <a:r>
              <a:rPr lang="ru-RU" sz="2400" dirty="0" smtClean="0">
                <a:latin typeface="Century Gothic" pitchFamily="34" charset="0"/>
              </a:rPr>
              <a:t> след», «</a:t>
            </a:r>
            <a:r>
              <a:rPr lang="ru-RU" sz="2400" dirty="0" smtClean="0">
                <a:latin typeface="Century Gothic" pitchFamily="34" charset="0"/>
              </a:rPr>
              <a:t>Наследие России: </a:t>
            </a:r>
            <a:r>
              <a:rPr lang="ru-RU" sz="2400" dirty="0" smtClean="0">
                <a:latin typeface="Century Gothic" pitchFamily="34" charset="0"/>
              </a:rPr>
              <a:t>экологический </a:t>
            </a:r>
            <a:r>
              <a:rPr lang="ru-RU" sz="2400" dirty="0" smtClean="0">
                <a:latin typeface="Century Gothic" pitchFamily="34" charset="0"/>
              </a:rPr>
              <a:t>календарь</a:t>
            </a:r>
            <a:r>
              <a:rPr lang="ru-RU" sz="2400" dirty="0" smtClean="0">
                <a:latin typeface="Century Gothic" pitchFamily="34" charset="0"/>
              </a:rPr>
              <a:t>», </a:t>
            </a:r>
            <a:r>
              <a:rPr lang="ru-RU" sz="2400" dirty="0" smtClean="0">
                <a:latin typeface="Century Gothic" pitchFamily="34" charset="0"/>
              </a:rPr>
              <a:t>«Наследие России: культурные </a:t>
            </a:r>
            <a:r>
              <a:rPr lang="ru-RU" sz="2400" dirty="0" smtClean="0">
                <a:latin typeface="Century Gothic" pitchFamily="34" charset="0"/>
              </a:rPr>
              <a:t>праздники», "</a:t>
            </a:r>
            <a:r>
              <a:rPr lang="ru-RU" sz="2400" dirty="0" smtClean="0">
                <a:latin typeface="Century Gothic" pitchFamily="34" charset="0"/>
              </a:rPr>
              <a:t>Воспитать человека: взгляд в  </a:t>
            </a:r>
            <a:r>
              <a:rPr lang="ru-RU" sz="2400" dirty="0" smtClean="0">
                <a:latin typeface="Century Gothic" pitchFamily="34" charset="0"/>
              </a:rPr>
              <a:t>будущее«</a:t>
            </a:r>
          </a:p>
          <a:p>
            <a:pPr algn="ctr">
              <a:buFontTx/>
              <a:buChar char="-"/>
            </a:pPr>
            <a:endParaRPr lang="ru-RU" sz="1000" dirty="0" smtClean="0">
              <a:latin typeface="Century Gothic" pitchFamily="34" charset="0"/>
            </a:endParaRPr>
          </a:p>
          <a:p>
            <a:pPr algn="ctr">
              <a:buFontTx/>
              <a:buChar char="-"/>
            </a:pP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b="1" dirty="0" smtClean="0">
                <a:latin typeface="Century Gothic" pitchFamily="34" charset="0"/>
              </a:rPr>
              <a:t>АКЦИИ</a:t>
            </a:r>
            <a:r>
              <a:rPr lang="ru-RU" sz="2400" dirty="0" smtClean="0">
                <a:latin typeface="Century Gothic" pitchFamily="34" charset="0"/>
              </a:rPr>
              <a:t>:«Сдавать </a:t>
            </a:r>
            <a:r>
              <a:rPr lang="ru-RU" sz="2400" dirty="0" smtClean="0">
                <a:latin typeface="Century Gothic" pitchFamily="34" charset="0"/>
              </a:rPr>
              <a:t>и не сдаваться: ТКО – сортируй и утилизируй</a:t>
            </a:r>
            <a:r>
              <a:rPr lang="ru-RU" sz="2400" dirty="0" smtClean="0">
                <a:latin typeface="Century Gothic" pitchFamily="34" charset="0"/>
              </a:rPr>
              <a:t>», </a:t>
            </a:r>
          </a:p>
          <a:p>
            <a:pPr algn="ctr"/>
            <a:r>
              <a:rPr lang="ru-RU" sz="2400" dirty="0" smtClean="0">
                <a:latin typeface="Century Gothic" pitchFamily="34" charset="0"/>
              </a:rPr>
              <a:t>Час </a:t>
            </a:r>
            <a:r>
              <a:rPr lang="ru-RU" sz="2400" dirty="0" smtClean="0">
                <a:latin typeface="Century Gothic" pitchFamily="34" charset="0"/>
              </a:rPr>
              <a:t>Земли: поговорим в темноте</a:t>
            </a:r>
            <a:r>
              <a:rPr lang="ru-RU" sz="2400" dirty="0" smtClean="0">
                <a:latin typeface="Century Gothic" pitchFamily="34" charset="0"/>
              </a:rPr>
              <a:t>», </a:t>
            </a:r>
            <a:r>
              <a:rPr lang="ru-RU" sz="2400" dirty="0" smtClean="0">
                <a:latin typeface="Century Gothic" pitchFamily="34" charset="0"/>
              </a:rPr>
              <a:t>«Вторая жизнь вещам»</a:t>
            </a:r>
            <a:endParaRPr lang="ru-RU" sz="2400" dirty="0" smtClean="0"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latin typeface="Century Gothic" pitchFamily="34" charset="0"/>
              </a:rPr>
              <a:t> </a:t>
            </a: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90800" y="5045589"/>
            <a:ext cx="7482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029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640" y="1487716"/>
            <a:ext cx="1056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0"/>
            <a:ext cx="113842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Механизмы реализации </a:t>
            </a:r>
            <a:r>
              <a:rPr lang="ru-RU" sz="2400" b="1" dirty="0" smtClean="0">
                <a:latin typeface="Century Gothic" pitchFamily="34" charset="0"/>
              </a:rPr>
              <a:t>Концепции</a:t>
            </a:r>
          </a:p>
          <a:p>
            <a:pPr algn="ctr"/>
            <a:endParaRPr lang="ru-RU" sz="1000" b="1" dirty="0" smtClean="0"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latin typeface="Century Gothic" pitchFamily="34" charset="0"/>
              </a:rPr>
              <a:t>м</a:t>
            </a:r>
            <a:r>
              <a:rPr lang="ru-RU" sz="2400" dirty="0" smtClean="0">
                <a:latin typeface="Century Gothic" pitchFamily="34" charset="0"/>
              </a:rPr>
              <a:t>одернизация системы </a:t>
            </a:r>
            <a:r>
              <a:rPr lang="ru-RU" sz="2400" b="1" dirty="0" smtClean="0">
                <a:latin typeface="Century Gothic" pitchFamily="34" charset="0"/>
              </a:rPr>
              <a:t>дополнительного </a:t>
            </a:r>
            <a:r>
              <a:rPr lang="ru-RU" sz="2400" b="1" dirty="0" smtClean="0">
                <a:latin typeface="Century Gothic" pitchFamily="34" charset="0"/>
              </a:rPr>
              <a:t>профессионального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образования  педагогических  работников</a:t>
            </a:r>
            <a:r>
              <a:rPr lang="ru-RU" sz="2400" dirty="0" smtClean="0">
                <a:latin typeface="Century Gothic" pitchFamily="34" charset="0"/>
              </a:rPr>
              <a:t>,  обеспечивающих  </a:t>
            </a:r>
            <a:r>
              <a:rPr lang="ru-RU" sz="2400" dirty="0" smtClean="0">
                <a:latin typeface="Century Gothic" pitchFamily="34" charset="0"/>
              </a:rPr>
              <a:t>формирование базовых </a:t>
            </a:r>
            <a:r>
              <a:rPr lang="ru-RU" sz="2400" dirty="0" smtClean="0">
                <a:latin typeface="Century Gothic" pitchFamily="34" charset="0"/>
              </a:rPr>
              <a:t>основ экологической культуры </a:t>
            </a:r>
            <a:r>
              <a:rPr lang="ru-RU" sz="2400" dirty="0" smtClean="0">
                <a:latin typeface="Century Gothic" pitchFamily="34" charset="0"/>
              </a:rPr>
              <a:t>обучающихся</a:t>
            </a:r>
          </a:p>
          <a:p>
            <a:pPr algn="ctr"/>
            <a:r>
              <a:rPr lang="ru-RU" sz="2400" dirty="0" smtClean="0">
                <a:latin typeface="Century Gothic" pitchFamily="34" charset="0"/>
              </a:rPr>
              <a:t>- </a:t>
            </a:r>
            <a:r>
              <a:rPr lang="ru-RU" sz="2400" b="1" dirty="0" err="1" smtClean="0">
                <a:latin typeface="Century Gothic" pitchFamily="34" charset="0"/>
              </a:rPr>
              <a:t>Вебинары</a:t>
            </a:r>
            <a:r>
              <a:rPr lang="ru-RU" sz="2400" b="1" dirty="0" smtClean="0">
                <a:latin typeface="Century Gothic" pitchFamily="34" charset="0"/>
              </a:rPr>
              <a:t> </a:t>
            </a:r>
            <a:r>
              <a:rPr lang="ru-RU" sz="2400" b="1" dirty="0" err="1" smtClean="0">
                <a:latin typeface="Century Gothic" pitchFamily="34" charset="0"/>
              </a:rPr>
              <a:t>Е.Н.Дзятковской</a:t>
            </a:r>
            <a:r>
              <a:rPr lang="ru-RU" sz="2400" b="1" dirty="0" smtClean="0">
                <a:latin typeface="Century Gothic" pitchFamily="34" charset="0"/>
              </a:rPr>
              <a:t>, круглый стол, лекции</a:t>
            </a:r>
            <a:r>
              <a:rPr lang="ru-RU" sz="2400" dirty="0" smtClean="0">
                <a:latin typeface="Century Gothic" pitchFamily="34" charset="0"/>
              </a:rPr>
              <a:t>(по субботам)</a:t>
            </a:r>
          </a:p>
          <a:p>
            <a:pPr algn="ctr"/>
            <a:endParaRPr lang="ru-RU" sz="1000" dirty="0" smtClean="0"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latin typeface="Century Gothic" pitchFamily="34" charset="0"/>
              </a:rPr>
              <a:t>  </a:t>
            </a: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>
              <a:latin typeface="Century Gothic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3841" y="2157569"/>
          <a:ext cx="11719560" cy="3953991"/>
        </p:xfrm>
        <a:graphic>
          <a:graphicData uri="http://schemas.openxmlformats.org/drawingml/2006/table">
            <a:tbl>
              <a:tblPr/>
              <a:tblGrid>
                <a:gridCol w="117195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2400" dirty="0" err="1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Инкюзивное</a:t>
                      </a:r>
                      <a:r>
                        <a:rPr lang="ru-RU" sz="2400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образование — за и против»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«Методические рекомендации руководителям образовательных организаций, проект</a:t>
                      </a:r>
                      <a:r>
                        <a:rPr lang="ru-RU" sz="2400" dirty="0" smtClean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«Экологическая культура - результат деятельности образовательной организации как целого».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400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ВОЗ: международная классификация функционирования, ограничений жизнедеятельности и здоровья»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«Дети с особыми образовательными потребностями»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«Дети с ОВЗ и методика супервизорной группы»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2C2D2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«От экологической грамотности – к экологической культуре».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«Новый этап формирования экологической культуры в отечественном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0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90800" y="5045589"/>
            <a:ext cx="7482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8920" y="502920"/>
            <a:ext cx="597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440" y="234018"/>
            <a:ext cx="11384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>
              <a:latin typeface="Century Gothic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74320" y="-142922"/>
            <a:ext cx="1171956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 РЕЗОЛЮЦИЮ: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Изучить Концепцию экологического образования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 системе общего образования, размещенную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на официальном портале ФУМО: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  <a:hlinkClick r:id="rId2"/>
              </a:rPr>
              <a:t>https://edu.gov.ru/activity/main_activities/general_edu/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Провести ревизию имеющихся качественных ресурсов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относительно содержательной новизны Концепции экологического образования в системе общего образования.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Организовать активное обсуждение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путей реализации Концепции экологического образования в системе общего образования на всех уровнях образования всеми участниками образовательных отношений с учетом имеющегося опыта экологического образования, воспитания.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Продолжить работу над обновлением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преемственности экологического образования, осуществляемого на всех уровнях образования, учитывая интегральный характер формируемой экологической культуры в соответствии с Концепцией экологического образования системы общего образования.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Принимать участие в обсуждении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педагогических показателей экологического образования на основе инвариантов базовой модели экологической культуры обучающихся и введения культурологических критериев.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 rot="10800000">
            <a:off x="10004078" y="-14646"/>
            <a:ext cx="2187921" cy="1716696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514" name="Picture 9" descr="C:\Documents and Settings\fedorov.IMC\Рабочий стол\LOGO_GNMC_gre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7164" y="382344"/>
            <a:ext cx="1725306" cy="13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/>
          <p:nvPr/>
        </p:nvSpPr>
        <p:spPr>
          <a:xfrm rot="16200000">
            <a:off x="10074606" y="182460"/>
            <a:ext cx="2241939" cy="1992850"/>
          </a:xfrm>
          <a:custGeom>
            <a:avLst/>
            <a:gdLst/>
            <a:ahLst/>
            <a:cxnLst/>
            <a:rect l="l" t="t" r="r" b="b"/>
            <a:pathLst>
              <a:path w="2727960" h="2489200">
                <a:moveTo>
                  <a:pt x="1559936" y="12700"/>
                </a:moveTo>
                <a:lnTo>
                  <a:pt x="1167693" y="12700"/>
                </a:lnTo>
                <a:lnTo>
                  <a:pt x="1216201" y="0"/>
                </a:lnTo>
                <a:lnTo>
                  <a:pt x="1511428" y="0"/>
                </a:lnTo>
                <a:lnTo>
                  <a:pt x="1559936" y="12700"/>
                </a:lnTo>
                <a:close/>
              </a:path>
              <a:path w="2727960" h="2489200">
                <a:moveTo>
                  <a:pt x="761887" y="2489200"/>
                </a:moveTo>
                <a:lnTo>
                  <a:pt x="603164" y="2489200"/>
                </a:lnTo>
                <a:lnTo>
                  <a:pt x="587476" y="2476500"/>
                </a:lnTo>
                <a:lnTo>
                  <a:pt x="547987" y="2451100"/>
                </a:lnTo>
                <a:lnTo>
                  <a:pt x="509414" y="2425700"/>
                </a:lnTo>
                <a:lnTo>
                  <a:pt x="471794" y="2387600"/>
                </a:lnTo>
                <a:lnTo>
                  <a:pt x="435162" y="2362200"/>
                </a:lnTo>
                <a:lnTo>
                  <a:pt x="399554" y="2324100"/>
                </a:lnTo>
                <a:lnTo>
                  <a:pt x="365119" y="2286000"/>
                </a:lnTo>
                <a:lnTo>
                  <a:pt x="332136" y="2247900"/>
                </a:lnTo>
                <a:lnTo>
                  <a:pt x="300622" y="2209800"/>
                </a:lnTo>
                <a:lnTo>
                  <a:pt x="270591" y="2171700"/>
                </a:lnTo>
                <a:lnTo>
                  <a:pt x="242056" y="2133600"/>
                </a:lnTo>
                <a:lnTo>
                  <a:pt x="215033" y="2095500"/>
                </a:lnTo>
                <a:lnTo>
                  <a:pt x="189536" y="2057400"/>
                </a:lnTo>
                <a:lnTo>
                  <a:pt x="165579" y="2006600"/>
                </a:lnTo>
                <a:lnTo>
                  <a:pt x="143176" y="1968500"/>
                </a:lnTo>
                <a:lnTo>
                  <a:pt x="122343" y="1917700"/>
                </a:lnTo>
                <a:lnTo>
                  <a:pt x="103093" y="1879600"/>
                </a:lnTo>
                <a:lnTo>
                  <a:pt x="85442" y="1828800"/>
                </a:lnTo>
                <a:lnTo>
                  <a:pt x="69403" y="1790700"/>
                </a:lnTo>
                <a:lnTo>
                  <a:pt x="54991" y="1739900"/>
                </a:lnTo>
                <a:lnTo>
                  <a:pt x="42220" y="1701800"/>
                </a:lnTo>
                <a:lnTo>
                  <a:pt x="31106" y="1651000"/>
                </a:lnTo>
                <a:lnTo>
                  <a:pt x="21661" y="1600200"/>
                </a:lnTo>
                <a:lnTo>
                  <a:pt x="13901" y="1549400"/>
                </a:lnTo>
                <a:lnTo>
                  <a:pt x="7841" y="1511300"/>
                </a:lnTo>
                <a:lnTo>
                  <a:pt x="3494" y="1460500"/>
                </a:lnTo>
                <a:lnTo>
                  <a:pt x="876" y="1409700"/>
                </a:lnTo>
                <a:lnTo>
                  <a:pt x="0" y="1358900"/>
                </a:lnTo>
                <a:lnTo>
                  <a:pt x="876" y="1308100"/>
                </a:lnTo>
                <a:lnTo>
                  <a:pt x="3494" y="1257300"/>
                </a:lnTo>
                <a:lnTo>
                  <a:pt x="7841" y="1206500"/>
                </a:lnTo>
                <a:lnTo>
                  <a:pt x="13901" y="1155700"/>
                </a:lnTo>
                <a:lnTo>
                  <a:pt x="21661" y="1117600"/>
                </a:lnTo>
                <a:lnTo>
                  <a:pt x="31106" y="1066800"/>
                </a:lnTo>
                <a:lnTo>
                  <a:pt x="42220" y="1016000"/>
                </a:lnTo>
                <a:lnTo>
                  <a:pt x="54991" y="977900"/>
                </a:lnTo>
                <a:lnTo>
                  <a:pt x="69403" y="927100"/>
                </a:lnTo>
                <a:lnTo>
                  <a:pt x="85442" y="876300"/>
                </a:lnTo>
                <a:lnTo>
                  <a:pt x="103093" y="838200"/>
                </a:lnTo>
                <a:lnTo>
                  <a:pt x="122343" y="787400"/>
                </a:lnTo>
                <a:lnTo>
                  <a:pt x="143176" y="749300"/>
                </a:lnTo>
                <a:lnTo>
                  <a:pt x="165579" y="698500"/>
                </a:lnTo>
                <a:lnTo>
                  <a:pt x="189536" y="660400"/>
                </a:lnTo>
                <a:lnTo>
                  <a:pt x="215033" y="622300"/>
                </a:lnTo>
                <a:lnTo>
                  <a:pt x="242056" y="584200"/>
                </a:lnTo>
                <a:lnTo>
                  <a:pt x="270591" y="546100"/>
                </a:lnTo>
                <a:lnTo>
                  <a:pt x="300622" y="508000"/>
                </a:lnTo>
                <a:lnTo>
                  <a:pt x="332136" y="469900"/>
                </a:lnTo>
                <a:lnTo>
                  <a:pt x="365119" y="431800"/>
                </a:lnTo>
                <a:lnTo>
                  <a:pt x="399554" y="393700"/>
                </a:lnTo>
                <a:lnTo>
                  <a:pt x="435162" y="355600"/>
                </a:lnTo>
                <a:lnTo>
                  <a:pt x="471794" y="330200"/>
                </a:lnTo>
                <a:lnTo>
                  <a:pt x="509414" y="292100"/>
                </a:lnTo>
                <a:lnTo>
                  <a:pt x="547987" y="266700"/>
                </a:lnTo>
                <a:lnTo>
                  <a:pt x="587476" y="241300"/>
                </a:lnTo>
                <a:lnTo>
                  <a:pt x="627844" y="203200"/>
                </a:lnTo>
                <a:lnTo>
                  <a:pt x="669056" y="177800"/>
                </a:lnTo>
                <a:lnTo>
                  <a:pt x="711075" y="165100"/>
                </a:lnTo>
                <a:lnTo>
                  <a:pt x="753865" y="139700"/>
                </a:lnTo>
                <a:lnTo>
                  <a:pt x="797389" y="114300"/>
                </a:lnTo>
                <a:lnTo>
                  <a:pt x="841613" y="101600"/>
                </a:lnTo>
                <a:lnTo>
                  <a:pt x="886498" y="76200"/>
                </a:lnTo>
                <a:lnTo>
                  <a:pt x="1119594" y="12700"/>
                </a:lnTo>
                <a:lnTo>
                  <a:pt x="1608035" y="12700"/>
                </a:lnTo>
                <a:lnTo>
                  <a:pt x="1841129" y="76200"/>
                </a:lnTo>
                <a:lnTo>
                  <a:pt x="1261787" y="76200"/>
                </a:lnTo>
                <a:lnTo>
                  <a:pt x="1211339" y="88900"/>
                </a:lnTo>
                <a:lnTo>
                  <a:pt x="1161329" y="88900"/>
                </a:lnTo>
                <a:lnTo>
                  <a:pt x="919407" y="152400"/>
                </a:lnTo>
                <a:lnTo>
                  <a:pt x="872964" y="177800"/>
                </a:lnTo>
                <a:lnTo>
                  <a:pt x="827274" y="190500"/>
                </a:lnTo>
                <a:lnTo>
                  <a:pt x="782381" y="215900"/>
                </a:lnTo>
                <a:lnTo>
                  <a:pt x="738331" y="241300"/>
                </a:lnTo>
                <a:lnTo>
                  <a:pt x="695168" y="266700"/>
                </a:lnTo>
                <a:lnTo>
                  <a:pt x="652938" y="292100"/>
                </a:lnTo>
                <a:lnTo>
                  <a:pt x="611685" y="317500"/>
                </a:lnTo>
                <a:lnTo>
                  <a:pt x="571455" y="355600"/>
                </a:lnTo>
                <a:lnTo>
                  <a:pt x="532293" y="381000"/>
                </a:lnTo>
                <a:lnTo>
                  <a:pt x="494244" y="419100"/>
                </a:lnTo>
                <a:lnTo>
                  <a:pt x="457352" y="457200"/>
                </a:lnTo>
                <a:lnTo>
                  <a:pt x="421861" y="482600"/>
                </a:lnTo>
                <a:lnTo>
                  <a:pt x="388017" y="520700"/>
                </a:lnTo>
                <a:lnTo>
                  <a:pt x="355839" y="558800"/>
                </a:lnTo>
                <a:lnTo>
                  <a:pt x="325344" y="609600"/>
                </a:lnTo>
                <a:lnTo>
                  <a:pt x="296551" y="647700"/>
                </a:lnTo>
                <a:lnTo>
                  <a:pt x="269481" y="685800"/>
                </a:lnTo>
                <a:lnTo>
                  <a:pt x="244150" y="736600"/>
                </a:lnTo>
                <a:lnTo>
                  <a:pt x="220579" y="774700"/>
                </a:lnTo>
                <a:lnTo>
                  <a:pt x="198785" y="825500"/>
                </a:lnTo>
                <a:lnTo>
                  <a:pt x="178789" y="863600"/>
                </a:lnTo>
                <a:lnTo>
                  <a:pt x="160607" y="914400"/>
                </a:lnTo>
                <a:lnTo>
                  <a:pt x="144260" y="965200"/>
                </a:lnTo>
                <a:lnTo>
                  <a:pt x="129765" y="1003300"/>
                </a:lnTo>
                <a:lnTo>
                  <a:pt x="117142" y="1054100"/>
                </a:lnTo>
                <a:lnTo>
                  <a:pt x="106410" y="1104900"/>
                </a:lnTo>
                <a:lnTo>
                  <a:pt x="97587" y="1155700"/>
                </a:lnTo>
                <a:lnTo>
                  <a:pt x="90692" y="1206500"/>
                </a:lnTo>
                <a:lnTo>
                  <a:pt x="85743" y="1257300"/>
                </a:lnTo>
                <a:lnTo>
                  <a:pt x="82761" y="1308100"/>
                </a:lnTo>
                <a:lnTo>
                  <a:pt x="81762" y="1358900"/>
                </a:lnTo>
                <a:lnTo>
                  <a:pt x="82761" y="1409700"/>
                </a:lnTo>
                <a:lnTo>
                  <a:pt x="85743" y="1460500"/>
                </a:lnTo>
                <a:lnTo>
                  <a:pt x="90692" y="1511300"/>
                </a:lnTo>
                <a:lnTo>
                  <a:pt x="97587" y="1562100"/>
                </a:lnTo>
                <a:lnTo>
                  <a:pt x="106410" y="1612900"/>
                </a:lnTo>
                <a:lnTo>
                  <a:pt x="117142" y="1663700"/>
                </a:lnTo>
                <a:lnTo>
                  <a:pt x="129765" y="1701800"/>
                </a:lnTo>
                <a:lnTo>
                  <a:pt x="144260" y="1752600"/>
                </a:lnTo>
                <a:lnTo>
                  <a:pt x="160607" y="1803400"/>
                </a:lnTo>
                <a:lnTo>
                  <a:pt x="178789" y="1854200"/>
                </a:lnTo>
                <a:lnTo>
                  <a:pt x="198785" y="1892300"/>
                </a:lnTo>
                <a:lnTo>
                  <a:pt x="220579" y="1943100"/>
                </a:lnTo>
                <a:lnTo>
                  <a:pt x="244150" y="1981200"/>
                </a:lnTo>
                <a:lnTo>
                  <a:pt x="269481" y="2032000"/>
                </a:lnTo>
                <a:lnTo>
                  <a:pt x="296551" y="2070100"/>
                </a:lnTo>
                <a:lnTo>
                  <a:pt x="325344" y="2108200"/>
                </a:lnTo>
                <a:lnTo>
                  <a:pt x="355839" y="2146300"/>
                </a:lnTo>
                <a:lnTo>
                  <a:pt x="388017" y="2184400"/>
                </a:lnTo>
                <a:lnTo>
                  <a:pt x="421861" y="2222500"/>
                </a:lnTo>
                <a:lnTo>
                  <a:pt x="457352" y="2260600"/>
                </a:lnTo>
                <a:lnTo>
                  <a:pt x="494244" y="2298700"/>
                </a:lnTo>
                <a:lnTo>
                  <a:pt x="532293" y="2336800"/>
                </a:lnTo>
                <a:lnTo>
                  <a:pt x="571455" y="2362200"/>
                </a:lnTo>
                <a:lnTo>
                  <a:pt x="611685" y="2400300"/>
                </a:lnTo>
                <a:lnTo>
                  <a:pt x="652938" y="2425700"/>
                </a:lnTo>
                <a:lnTo>
                  <a:pt x="695168" y="2451100"/>
                </a:lnTo>
                <a:lnTo>
                  <a:pt x="738331" y="2476500"/>
                </a:lnTo>
                <a:lnTo>
                  <a:pt x="761887" y="2489200"/>
                </a:lnTo>
                <a:close/>
              </a:path>
              <a:path w="2727960" h="2489200">
                <a:moveTo>
                  <a:pt x="2124460" y="2489200"/>
                </a:moveTo>
                <a:lnTo>
                  <a:pt x="1965736" y="2489200"/>
                </a:lnTo>
                <a:lnTo>
                  <a:pt x="1989292" y="2476500"/>
                </a:lnTo>
                <a:lnTo>
                  <a:pt x="2032455" y="2451100"/>
                </a:lnTo>
                <a:lnTo>
                  <a:pt x="2074685" y="2425700"/>
                </a:lnTo>
                <a:lnTo>
                  <a:pt x="2115938" y="2400300"/>
                </a:lnTo>
                <a:lnTo>
                  <a:pt x="2156169" y="2362200"/>
                </a:lnTo>
                <a:lnTo>
                  <a:pt x="2195332" y="2336800"/>
                </a:lnTo>
                <a:lnTo>
                  <a:pt x="2233383" y="2298700"/>
                </a:lnTo>
                <a:lnTo>
                  <a:pt x="2270277" y="2260600"/>
                </a:lnTo>
                <a:lnTo>
                  <a:pt x="2305766" y="2222500"/>
                </a:lnTo>
                <a:lnTo>
                  <a:pt x="2339608" y="2184400"/>
                </a:lnTo>
                <a:lnTo>
                  <a:pt x="2371786" y="2146300"/>
                </a:lnTo>
                <a:lnTo>
                  <a:pt x="2402280" y="2108200"/>
                </a:lnTo>
                <a:lnTo>
                  <a:pt x="2431072" y="2070100"/>
                </a:lnTo>
                <a:lnTo>
                  <a:pt x="2458142" y="2032000"/>
                </a:lnTo>
                <a:lnTo>
                  <a:pt x="2483473" y="1981200"/>
                </a:lnTo>
                <a:lnTo>
                  <a:pt x="2507044" y="1943100"/>
                </a:lnTo>
                <a:lnTo>
                  <a:pt x="2528838" y="1892300"/>
                </a:lnTo>
                <a:lnTo>
                  <a:pt x="2548836" y="1854200"/>
                </a:lnTo>
                <a:lnTo>
                  <a:pt x="2567018" y="1803400"/>
                </a:lnTo>
                <a:lnTo>
                  <a:pt x="2583366" y="1752600"/>
                </a:lnTo>
                <a:lnTo>
                  <a:pt x="2597861" y="1701800"/>
                </a:lnTo>
                <a:lnTo>
                  <a:pt x="2610484" y="1663700"/>
                </a:lnTo>
                <a:lnTo>
                  <a:pt x="2621217" y="1612900"/>
                </a:lnTo>
                <a:lnTo>
                  <a:pt x="2630041" y="1562100"/>
                </a:lnTo>
                <a:lnTo>
                  <a:pt x="2636936" y="1511300"/>
                </a:lnTo>
                <a:lnTo>
                  <a:pt x="2641885" y="1460500"/>
                </a:lnTo>
                <a:lnTo>
                  <a:pt x="2644868" y="1409700"/>
                </a:lnTo>
                <a:lnTo>
                  <a:pt x="2645867" y="1358900"/>
                </a:lnTo>
                <a:lnTo>
                  <a:pt x="2644868" y="1308100"/>
                </a:lnTo>
                <a:lnTo>
                  <a:pt x="2641885" y="1257300"/>
                </a:lnTo>
                <a:lnTo>
                  <a:pt x="2636936" y="1206500"/>
                </a:lnTo>
                <a:lnTo>
                  <a:pt x="2630041" y="1155700"/>
                </a:lnTo>
                <a:lnTo>
                  <a:pt x="2621217" y="1104900"/>
                </a:lnTo>
                <a:lnTo>
                  <a:pt x="2610484" y="1054100"/>
                </a:lnTo>
                <a:lnTo>
                  <a:pt x="2597861" y="1003300"/>
                </a:lnTo>
                <a:lnTo>
                  <a:pt x="2583366" y="965200"/>
                </a:lnTo>
                <a:lnTo>
                  <a:pt x="2567018" y="914400"/>
                </a:lnTo>
                <a:lnTo>
                  <a:pt x="2548836" y="863600"/>
                </a:lnTo>
                <a:lnTo>
                  <a:pt x="2528838" y="825500"/>
                </a:lnTo>
                <a:lnTo>
                  <a:pt x="2507044" y="774700"/>
                </a:lnTo>
                <a:lnTo>
                  <a:pt x="2483473" y="736600"/>
                </a:lnTo>
                <a:lnTo>
                  <a:pt x="2458142" y="685800"/>
                </a:lnTo>
                <a:lnTo>
                  <a:pt x="2431072" y="647700"/>
                </a:lnTo>
                <a:lnTo>
                  <a:pt x="2402280" y="609600"/>
                </a:lnTo>
                <a:lnTo>
                  <a:pt x="2371786" y="558800"/>
                </a:lnTo>
                <a:lnTo>
                  <a:pt x="2339608" y="520700"/>
                </a:lnTo>
                <a:lnTo>
                  <a:pt x="2305766" y="482600"/>
                </a:lnTo>
                <a:lnTo>
                  <a:pt x="2270277" y="457200"/>
                </a:lnTo>
                <a:lnTo>
                  <a:pt x="2233383" y="419100"/>
                </a:lnTo>
                <a:lnTo>
                  <a:pt x="2195332" y="381000"/>
                </a:lnTo>
                <a:lnTo>
                  <a:pt x="2156169" y="355600"/>
                </a:lnTo>
                <a:lnTo>
                  <a:pt x="2115938" y="317500"/>
                </a:lnTo>
                <a:lnTo>
                  <a:pt x="2074685" y="292100"/>
                </a:lnTo>
                <a:lnTo>
                  <a:pt x="2032455" y="266700"/>
                </a:lnTo>
                <a:lnTo>
                  <a:pt x="1989292" y="241300"/>
                </a:lnTo>
                <a:lnTo>
                  <a:pt x="1945242" y="215900"/>
                </a:lnTo>
                <a:lnTo>
                  <a:pt x="1900350" y="190500"/>
                </a:lnTo>
                <a:lnTo>
                  <a:pt x="1854660" y="177800"/>
                </a:lnTo>
                <a:lnTo>
                  <a:pt x="1808218" y="152400"/>
                </a:lnTo>
                <a:lnTo>
                  <a:pt x="1566299" y="88900"/>
                </a:lnTo>
                <a:lnTo>
                  <a:pt x="1516289" y="88900"/>
                </a:lnTo>
                <a:lnTo>
                  <a:pt x="1465841" y="76200"/>
                </a:lnTo>
                <a:lnTo>
                  <a:pt x="1841129" y="76200"/>
                </a:lnTo>
                <a:lnTo>
                  <a:pt x="1886015" y="101600"/>
                </a:lnTo>
                <a:lnTo>
                  <a:pt x="1930237" y="114300"/>
                </a:lnTo>
                <a:lnTo>
                  <a:pt x="1973762" y="139700"/>
                </a:lnTo>
                <a:lnTo>
                  <a:pt x="2016551" y="165100"/>
                </a:lnTo>
                <a:lnTo>
                  <a:pt x="2058569" y="177800"/>
                </a:lnTo>
                <a:lnTo>
                  <a:pt x="2099780" y="203200"/>
                </a:lnTo>
                <a:lnTo>
                  <a:pt x="2140147" y="241300"/>
                </a:lnTo>
                <a:lnTo>
                  <a:pt x="2179635" y="266700"/>
                </a:lnTo>
                <a:lnTo>
                  <a:pt x="2218206" y="292100"/>
                </a:lnTo>
                <a:lnTo>
                  <a:pt x="2255825" y="330200"/>
                </a:lnTo>
                <a:lnTo>
                  <a:pt x="2292456" y="355600"/>
                </a:lnTo>
                <a:lnTo>
                  <a:pt x="2328062" y="393700"/>
                </a:lnTo>
                <a:lnTo>
                  <a:pt x="2362498" y="431800"/>
                </a:lnTo>
                <a:lnTo>
                  <a:pt x="2395480" y="469900"/>
                </a:lnTo>
                <a:lnTo>
                  <a:pt x="2426994" y="508000"/>
                </a:lnTo>
                <a:lnTo>
                  <a:pt x="2457025" y="546100"/>
                </a:lnTo>
                <a:lnTo>
                  <a:pt x="2485560" y="584200"/>
                </a:lnTo>
                <a:lnTo>
                  <a:pt x="2512583" y="622300"/>
                </a:lnTo>
                <a:lnTo>
                  <a:pt x="2538080" y="660400"/>
                </a:lnTo>
                <a:lnTo>
                  <a:pt x="2562038" y="711200"/>
                </a:lnTo>
                <a:lnTo>
                  <a:pt x="2584440" y="749300"/>
                </a:lnTo>
                <a:lnTo>
                  <a:pt x="2605273" y="787400"/>
                </a:lnTo>
                <a:lnTo>
                  <a:pt x="2624523" y="838200"/>
                </a:lnTo>
                <a:lnTo>
                  <a:pt x="2642174" y="876300"/>
                </a:lnTo>
                <a:lnTo>
                  <a:pt x="2658213" y="927100"/>
                </a:lnTo>
                <a:lnTo>
                  <a:pt x="2672625" y="977900"/>
                </a:lnTo>
                <a:lnTo>
                  <a:pt x="2685396" y="1016000"/>
                </a:lnTo>
                <a:lnTo>
                  <a:pt x="2696511" y="1066800"/>
                </a:lnTo>
                <a:lnTo>
                  <a:pt x="2705955" y="1117600"/>
                </a:lnTo>
                <a:lnTo>
                  <a:pt x="2713715" y="1155700"/>
                </a:lnTo>
                <a:lnTo>
                  <a:pt x="2719775" y="1206500"/>
                </a:lnTo>
                <a:lnTo>
                  <a:pt x="2724122" y="1257300"/>
                </a:lnTo>
                <a:lnTo>
                  <a:pt x="2726741" y="1308100"/>
                </a:lnTo>
                <a:lnTo>
                  <a:pt x="2727617" y="1358900"/>
                </a:lnTo>
                <a:lnTo>
                  <a:pt x="2726741" y="1409700"/>
                </a:lnTo>
                <a:lnTo>
                  <a:pt x="2724122" y="1460500"/>
                </a:lnTo>
                <a:lnTo>
                  <a:pt x="2719775" y="1511300"/>
                </a:lnTo>
                <a:lnTo>
                  <a:pt x="2713715" y="1549400"/>
                </a:lnTo>
                <a:lnTo>
                  <a:pt x="2705955" y="1600200"/>
                </a:lnTo>
                <a:lnTo>
                  <a:pt x="2696511" y="1651000"/>
                </a:lnTo>
                <a:lnTo>
                  <a:pt x="2685396" y="1701800"/>
                </a:lnTo>
                <a:lnTo>
                  <a:pt x="2672625" y="1739900"/>
                </a:lnTo>
                <a:lnTo>
                  <a:pt x="2658213" y="1790700"/>
                </a:lnTo>
                <a:lnTo>
                  <a:pt x="2642174" y="1828800"/>
                </a:lnTo>
                <a:lnTo>
                  <a:pt x="2624523" y="1879600"/>
                </a:lnTo>
                <a:lnTo>
                  <a:pt x="2605273" y="1917700"/>
                </a:lnTo>
                <a:lnTo>
                  <a:pt x="2584440" y="1968500"/>
                </a:lnTo>
                <a:lnTo>
                  <a:pt x="2562038" y="2006600"/>
                </a:lnTo>
                <a:lnTo>
                  <a:pt x="2538080" y="2057400"/>
                </a:lnTo>
                <a:lnTo>
                  <a:pt x="2512583" y="2095500"/>
                </a:lnTo>
                <a:lnTo>
                  <a:pt x="2485560" y="2133600"/>
                </a:lnTo>
                <a:lnTo>
                  <a:pt x="2457025" y="2171700"/>
                </a:lnTo>
                <a:lnTo>
                  <a:pt x="2426994" y="2209800"/>
                </a:lnTo>
                <a:lnTo>
                  <a:pt x="2395480" y="2247900"/>
                </a:lnTo>
                <a:lnTo>
                  <a:pt x="2362498" y="2286000"/>
                </a:lnTo>
                <a:lnTo>
                  <a:pt x="2328062" y="2324100"/>
                </a:lnTo>
                <a:lnTo>
                  <a:pt x="2292456" y="2362200"/>
                </a:lnTo>
                <a:lnTo>
                  <a:pt x="2255825" y="2387600"/>
                </a:lnTo>
                <a:lnTo>
                  <a:pt x="2218206" y="2425700"/>
                </a:lnTo>
                <a:lnTo>
                  <a:pt x="2179635" y="2451100"/>
                </a:lnTo>
                <a:lnTo>
                  <a:pt x="2140147" y="2476500"/>
                </a:lnTo>
                <a:lnTo>
                  <a:pt x="2124460" y="2489200"/>
                </a:lnTo>
                <a:close/>
              </a:path>
            </a:pathLst>
          </a:custGeom>
          <a:solidFill>
            <a:srgbClr val="007C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-15563" y="5513561"/>
            <a:ext cx="1572759" cy="1344440"/>
          </a:xfrm>
          <a:custGeom>
            <a:avLst/>
            <a:gdLst/>
            <a:ahLst/>
            <a:cxnLst/>
            <a:rect l="l" t="t" r="r" b="b"/>
            <a:pathLst>
              <a:path w="2593340" h="2244090">
                <a:moveTo>
                  <a:pt x="0" y="1010243"/>
                </a:moveTo>
                <a:lnTo>
                  <a:pt x="0" y="911872"/>
                </a:lnTo>
                <a:lnTo>
                  <a:pt x="911872" y="0"/>
                </a:lnTo>
                <a:lnTo>
                  <a:pt x="959866" y="187"/>
                </a:lnTo>
                <a:lnTo>
                  <a:pt x="984003" y="632"/>
                </a:lnTo>
                <a:lnTo>
                  <a:pt x="1007859" y="1498"/>
                </a:lnTo>
                <a:lnTo>
                  <a:pt x="0" y="1010243"/>
                </a:lnTo>
                <a:close/>
              </a:path>
              <a:path w="2593340" h="2244090">
                <a:moveTo>
                  <a:pt x="0" y="814387"/>
                </a:moveTo>
                <a:lnTo>
                  <a:pt x="0" y="716940"/>
                </a:lnTo>
                <a:lnTo>
                  <a:pt x="697458" y="19507"/>
                </a:lnTo>
                <a:lnTo>
                  <a:pt x="752925" y="11612"/>
                </a:lnTo>
                <a:lnTo>
                  <a:pt x="808431" y="5956"/>
                </a:lnTo>
                <a:lnTo>
                  <a:pt x="0" y="814387"/>
                </a:lnTo>
                <a:close/>
              </a:path>
              <a:path w="2593340" h="2244090">
                <a:moveTo>
                  <a:pt x="0" y="1205801"/>
                </a:moveTo>
                <a:lnTo>
                  <a:pt x="0" y="1108328"/>
                </a:lnTo>
                <a:lnTo>
                  <a:pt x="1100836" y="7492"/>
                </a:lnTo>
                <a:lnTo>
                  <a:pt x="1144339" y="12172"/>
                </a:lnTo>
                <a:lnTo>
                  <a:pt x="1166226" y="14861"/>
                </a:lnTo>
                <a:lnTo>
                  <a:pt x="1187843" y="17957"/>
                </a:lnTo>
                <a:lnTo>
                  <a:pt x="0" y="1205801"/>
                </a:lnTo>
                <a:close/>
              </a:path>
              <a:path w="2593340" h="2244090">
                <a:moveTo>
                  <a:pt x="0" y="1399251"/>
                </a:moveTo>
                <a:lnTo>
                  <a:pt x="0" y="1301783"/>
                </a:lnTo>
                <a:lnTo>
                  <a:pt x="1270292" y="31457"/>
                </a:lnTo>
                <a:lnTo>
                  <a:pt x="1349819" y="49466"/>
                </a:lnTo>
                <a:lnTo>
                  <a:pt x="0" y="1399251"/>
                </a:lnTo>
                <a:close/>
              </a:path>
              <a:path w="2593340" h="2244090">
                <a:moveTo>
                  <a:pt x="0" y="618735"/>
                </a:moveTo>
                <a:lnTo>
                  <a:pt x="0" y="521355"/>
                </a:lnTo>
                <a:lnTo>
                  <a:pt x="442518" y="79476"/>
                </a:lnTo>
                <a:lnTo>
                  <a:pt x="476236" y="68757"/>
                </a:lnTo>
                <a:lnTo>
                  <a:pt x="509968" y="59034"/>
                </a:lnTo>
                <a:lnTo>
                  <a:pt x="543710" y="50156"/>
                </a:lnTo>
                <a:lnTo>
                  <a:pt x="577456" y="41973"/>
                </a:lnTo>
                <a:lnTo>
                  <a:pt x="0" y="618735"/>
                </a:lnTo>
                <a:close/>
              </a:path>
              <a:path w="2593340" h="2244090">
                <a:moveTo>
                  <a:pt x="0" y="1595706"/>
                </a:moveTo>
                <a:lnTo>
                  <a:pt x="81" y="1498160"/>
                </a:lnTo>
                <a:lnTo>
                  <a:pt x="1427759" y="70446"/>
                </a:lnTo>
                <a:lnTo>
                  <a:pt x="1464514" y="81897"/>
                </a:lnTo>
                <a:lnTo>
                  <a:pt x="1483035" y="87975"/>
                </a:lnTo>
                <a:lnTo>
                  <a:pt x="1501279" y="94462"/>
                </a:lnTo>
                <a:lnTo>
                  <a:pt x="0" y="1595706"/>
                </a:lnTo>
                <a:close/>
              </a:path>
              <a:path w="2593340" h="2244090">
                <a:moveTo>
                  <a:pt x="0" y="1790661"/>
                </a:moveTo>
                <a:lnTo>
                  <a:pt x="0" y="1693227"/>
                </a:lnTo>
                <a:lnTo>
                  <a:pt x="1571777" y="121450"/>
                </a:lnTo>
                <a:lnTo>
                  <a:pt x="1588629" y="128469"/>
                </a:lnTo>
                <a:lnTo>
                  <a:pt x="1605489" y="135897"/>
                </a:lnTo>
                <a:lnTo>
                  <a:pt x="1639239" y="151460"/>
                </a:lnTo>
                <a:lnTo>
                  <a:pt x="0" y="1790661"/>
                </a:lnTo>
                <a:close/>
              </a:path>
              <a:path w="2593340" h="2244090">
                <a:moveTo>
                  <a:pt x="0" y="424497"/>
                </a:moveTo>
                <a:lnTo>
                  <a:pt x="0" y="326986"/>
                </a:lnTo>
                <a:lnTo>
                  <a:pt x="81064" y="245922"/>
                </a:lnTo>
                <a:lnTo>
                  <a:pt x="121001" y="222167"/>
                </a:lnTo>
                <a:lnTo>
                  <a:pt x="161592" y="199489"/>
                </a:lnTo>
                <a:lnTo>
                  <a:pt x="202762" y="177895"/>
                </a:lnTo>
                <a:lnTo>
                  <a:pt x="244435" y="157387"/>
                </a:lnTo>
                <a:lnTo>
                  <a:pt x="286537" y="137972"/>
                </a:lnTo>
                <a:lnTo>
                  <a:pt x="0" y="424497"/>
                </a:lnTo>
                <a:close/>
              </a:path>
              <a:path w="2593340" h="2244090">
                <a:moveTo>
                  <a:pt x="0" y="1985629"/>
                </a:moveTo>
                <a:lnTo>
                  <a:pt x="0" y="1888194"/>
                </a:lnTo>
                <a:lnTo>
                  <a:pt x="1703730" y="184454"/>
                </a:lnTo>
                <a:lnTo>
                  <a:pt x="1719473" y="192567"/>
                </a:lnTo>
                <a:lnTo>
                  <a:pt x="1735212" y="201114"/>
                </a:lnTo>
                <a:lnTo>
                  <a:pt x="1766684" y="218935"/>
                </a:lnTo>
                <a:lnTo>
                  <a:pt x="0" y="1985629"/>
                </a:lnTo>
                <a:close/>
              </a:path>
              <a:path w="2593340" h="2244090">
                <a:moveTo>
                  <a:pt x="0" y="2180640"/>
                </a:moveTo>
                <a:lnTo>
                  <a:pt x="0" y="2083155"/>
                </a:lnTo>
                <a:lnTo>
                  <a:pt x="1828203" y="254952"/>
                </a:lnTo>
                <a:lnTo>
                  <a:pt x="1842824" y="264182"/>
                </a:lnTo>
                <a:lnTo>
                  <a:pt x="1857446" y="273851"/>
                </a:lnTo>
                <a:lnTo>
                  <a:pt x="1872071" y="283818"/>
                </a:lnTo>
                <a:lnTo>
                  <a:pt x="1886699" y="293941"/>
                </a:lnTo>
                <a:lnTo>
                  <a:pt x="0" y="2180640"/>
                </a:lnTo>
                <a:close/>
              </a:path>
              <a:path w="2593340" h="2244090">
                <a:moveTo>
                  <a:pt x="133451" y="2243632"/>
                </a:moveTo>
                <a:lnTo>
                  <a:pt x="35928" y="2243632"/>
                </a:lnTo>
                <a:lnTo>
                  <a:pt x="1943646" y="335914"/>
                </a:lnTo>
                <a:lnTo>
                  <a:pt x="1957152" y="346288"/>
                </a:lnTo>
                <a:lnTo>
                  <a:pt x="1970658" y="357087"/>
                </a:lnTo>
                <a:lnTo>
                  <a:pt x="1984165" y="368174"/>
                </a:lnTo>
                <a:lnTo>
                  <a:pt x="1997671" y="379412"/>
                </a:lnTo>
                <a:lnTo>
                  <a:pt x="133451" y="2243632"/>
                </a:lnTo>
                <a:close/>
              </a:path>
              <a:path w="2593340" h="2244090">
                <a:moveTo>
                  <a:pt x="326885" y="2243632"/>
                </a:moveTo>
                <a:lnTo>
                  <a:pt x="229400" y="2243632"/>
                </a:lnTo>
                <a:lnTo>
                  <a:pt x="2050161" y="422871"/>
                </a:lnTo>
                <a:lnTo>
                  <a:pt x="2062520" y="435023"/>
                </a:lnTo>
                <a:lnTo>
                  <a:pt x="2087254" y="458751"/>
                </a:lnTo>
                <a:lnTo>
                  <a:pt x="2099614" y="470903"/>
                </a:lnTo>
                <a:lnTo>
                  <a:pt x="326885" y="2243632"/>
                </a:lnTo>
                <a:close/>
              </a:path>
              <a:path w="2593340" h="2244090">
                <a:moveTo>
                  <a:pt x="521855" y="2243632"/>
                </a:moveTo>
                <a:lnTo>
                  <a:pt x="424329" y="2243632"/>
                </a:lnTo>
                <a:lnTo>
                  <a:pt x="2147633" y="520357"/>
                </a:lnTo>
                <a:lnTo>
                  <a:pt x="2159739" y="532764"/>
                </a:lnTo>
                <a:lnTo>
                  <a:pt x="2171438" y="545301"/>
                </a:lnTo>
                <a:lnTo>
                  <a:pt x="2182857" y="558117"/>
                </a:lnTo>
                <a:lnTo>
                  <a:pt x="2194128" y="571360"/>
                </a:lnTo>
                <a:lnTo>
                  <a:pt x="521855" y="2243632"/>
                </a:lnTo>
                <a:close/>
              </a:path>
              <a:path w="2593340" h="2244090">
                <a:moveTo>
                  <a:pt x="717288" y="2243632"/>
                </a:moveTo>
                <a:lnTo>
                  <a:pt x="619777" y="2243632"/>
                </a:lnTo>
                <a:lnTo>
                  <a:pt x="2239124" y="625335"/>
                </a:lnTo>
                <a:lnTo>
                  <a:pt x="2250100" y="639073"/>
                </a:lnTo>
                <a:lnTo>
                  <a:pt x="2260661" y="653091"/>
                </a:lnTo>
                <a:lnTo>
                  <a:pt x="2281085" y="680846"/>
                </a:lnTo>
                <a:lnTo>
                  <a:pt x="717288" y="2243632"/>
                </a:lnTo>
                <a:close/>
              </a:path>
              <a:path w="2593340" h="2244090">
                <a:moveTo>
                  <a:pt x="911783" y="2243632"/>
                </a:moveTo>
                <a:lnTo>
                  <a:pt x="814298" y="2243632"/>
                </a:lnTo>
                <a:lnTo>
                  <a:pt x="2320086" y="737844"/>
                </a:lnTo>
                <a:lnTo>
                  <a:pt x="2329947" y="752699"/>
                </a:lnTo>
                <a:lnTo>
                  <a:pt x="2339390" y="767835"/>
                </a:lnTo>
                <a:lnTo>
                  <a:pt x="2357589" y="797826"/>
                </a:lnTo>
                <a:lnTo>
                  <a:pt x="911783" y="2243632"/>
                </a:lnTo>
                <a:close/>
              </a:path>
              <a:path w="2593340" h="2244090">
                <a:moveTo>
                  <a:pt x="1108176" y="2243632"/>
                </a:moveTo>
                <a:lnTo>
                  <a:pt x="1010735" y="2243632"/>
                </a:lnTo>
                <a:lnTo>
                  <a:pt x="2393556" y="860780"/>
                </a:lnTo>
                <a:lnTo>
                  <a:pt x="2402301" y="876779"/>
                </a:lnTo>
                <a:lnTo>
                  <a:pt x="2410623" y="893044"/>
                </a:lnTo>
                <a:lnTo>
                  <a:pt x="2426538" y="925271"/>
                </a:lnTo>
                <a:lnTo>
                  <a:pt x="1108176" y="2243632"/>
                </a:lnTo>
                <a:close/>
              </a:path>
              <a:path w="2593340" h="2244090">
                <a:moveTo>
                  <a:pt x="1303146" y="2243632"/>
                </a:moveTo>
                <a:lnTo>
                  <a:pt x="1205712" y="2243632"/>
                </a:lnTo>
                <a:lnTo>
                  <a:pt x="2456561" y="992784"/>
                </a:lnTo>
                <a:lnTo>
                  <a:pt x="2464183" y="1009665"/>
                </a:lnTo>
                <a:lnTo>
                  <a:pt x="2471373" y="1026688"/>
                </a:lnTo>
                <a:lnTo>
                  <a:pt x="2478276" y="1043999"/>
                </a:lnTo>
                <a:lnTo>
                  <a:pt x="2485034" y="1061745"/>
                </a:lnTo>
                <a:lnTo>
                  <a:pt x="1303146" y="2243632"/>
                </a:lnTo>
                <a:close/>
              </a:path>
              <a:path w="2593340" h="2244090">
                <a:moveTo>
                  <a:pt x="1498155" y="2243632"/>
                </a:moveTo>
                <a:lnTo>
                  <a:pt x="1400632" y="2243632"/>
                </a:lnTo>
                <a:lnTo>
                  <a:pt x="2510536" y="1133728"/>
                </a:lnTo>
                <a:lnTo>
                  <a:pt x="2516161" y="1152621"/>
                </a:lnTo>
                <a:lnTo>
                  <a:pt x="2527427" y="1189843"/>
                </a:lnTo>
                <a:lnTo>
                  <a:pt x="2533053" y="1208735"/>
                </a:lnTo>
                <a:lnTo>
                  <a:pt x="1498155" y="2243632"/>
                </a:lnTo>
                <a:close/>
              </a:path>
              <a:path w="2593340" h="2244090">
                <a:moveTo>
                  <a:pt x="1692390" y="2243632"/>
                </a:moveTo>
                <a:lnTo>
                  <a:pt x="1594892" y="2243632"/>
                </a:lnTo>
                <a:lnTo>
                  <a:pt x="2552547" y="1286725"/>
                </a:lnTo>
                <a:lnTo>
                  <a:pt x="2557028" y="1306966"/>
                </a:lnTo>
                <a:lnTo>
                  <a:pt x="2561364" y="1327207"/>
                </a:lnTo>
                <a:lnTo>
                  <a:pt x="2565409" y="1347447"/>
                </a:lnTo>
                <a:lnTo>
                  <a:pt x="2569019" y="1367688"/>
                </a:lnTo>
                <a:lnTo>
                  <a:pt x="1692390" y="2243632"/>
                </a:lnTo>
                <a:close/>
              </a:path>
              <a:path w="2593340" h="2244090">
                <a:moveTo>
                  <a:pt x="1888929" y="2243632"/>
                </a:moveTo>
                <a:lnTo>
                  <a:pt x="1791397" y="2243632"/>
                </a:lnTo>
                <a:lnTo>
                  <a:pt x="2582519" y="1453159"/>
                </a:lnTo>
                <a:lnTo>
                  <a:pt x="2584754" y="1475666"/>
                </a:lnTo>
                <a:lnTo>
                  <a:pt x="2586844" y="1498241"/>
                </a:lnTo>
                <a:lnTo>
                  <a:pt x="2588634" y="1520651"/>
                </a:lnTo>
                <a:lnTo>
                  <a:pt x="2590012" y="1543151"/>
                </a:lnTo>
                <a:lnTo>
                  <a:pt x="1888929" y="2243632"/>
                </a:lnTo>
                <a:close/>
              </a:path>
              <a:path w="2593340" h="2244090">
                <a:moveTo>
                  <a:pt x="2084497" y="2243632"/>
                </a:moveTo>
                <a:lnTo>
                  <a:pt x="1987035" y="2243632"/>
                </a:lnTo>
                <a:lnTo>
                  <a:pt x="2593035" y="1637614"/>
                </a:lnTo>
                <a:lnTo>
                  <a:pt x="2592100" y="1687863"/>
                </a:lnTo>
                <a:lnTo>
                  <a:pt x="2590012" y="1738121"/>
                </a:lnTo>
                <a:lnTo>
                  <a:pt x="2084497" y="2243632"/>
                </a:lnTo>
                <a:close/>
              </a:path>
              <a:path w="2593340" h="2244090">
                <a:moveTo>
                  <a:pt x="2279446" y="2243632"/>
                </a:moveTo>
                <a:lnTo>
                  <a:pt x="2181974" y="2243632"/>
                </a:lnTo>
                <a:lnTo>
                  <a:pt x="2581021" y="1844586"/>
                </a:lnTo>
                <a:lnTo>
                  <a:pt x="2573135" y="1902326"/>
                </a:lnTo>
                <a:lnTo>
                  <a:pt x="2563012" y="1960067"/>
                </a:lnTo>
                <a:lnTo>
                  <a:pt x="2279446" y="2243632"/>
                </a:lnTo>
                <a:close/>
              </a:path>
              <a:path w="2593340" h="2244090">
                <a:moveTo>
                  <a:pt x="2475915" y="2243632"/>
                </a:moveTo>
                <a:lnTo>
                  <a:pt x="2378437" y="2243632"/>
                </a:lnTo>
                <a:lnTo>
                  <a:pt x="2533053" y="2089010"/>
                </a:lnTo>
                <a:lnTo>
                  <a:pt x="2522392" y="2125875"/>
                </a:lnTo>
                <a:lnTo>
                  <a:pt x="2510739" y="2162314"/>
                </a:lnTo>
                <a:lnTo>
                  <a:pt x="2498238" y="2198477"/>
                </a:lnTo>
                <a:lnTo>
                  <a:pt x="2485034" y="2234514"/>
                </a:lnTo>
                <a:lnTo>
                  <a:pt x="2475915" y="2243632"/>
                </a:lnTo>
                <a:close/>
              </a:path>
            </a:pathLst>
          </a:custGeom>
          <a:solidFill>
            <a:srgbClr val="136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33400" y="631426"/>
            <a:ext cx="956821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Наши контакты</a:t>
            </a:r>
          </a:p>
          <a:p>
            <a:endParaRPr lang="ru-RU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Сайт 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МАУ ИМЦ 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- </a:t>
            </a:r>
            <a:r>
              <a:rPr lang="en-US" sz="2000" dirty="0">
                <a:solidFill>
                  <a:srgbClr val="16625C"/>
                </a:solidFill>
                <a:latin typeface="Century Gothic" panose="020B0502020202020204" pitchFamily="34" charset="0"/>
                <a:hlinkClick r:id="rId3"/>
              </a:rPr>
              <a:t>http://imc.tomsk.ru</a:t>
            </a:r>
            <a:r>
              <a:rPr lang="en-US" sz="2000" dirty="0" smtClean="0">
                <a:solidFill>
                  <a:srgbClr val="16625C"/>
                </a:solidFill>
                <a:latin typeface="Century Gothic" panose="020B0502020202020204" pitchFamily="34" charset="0"/>
                <a:hlinkClick r:id="rId3"/>
              </a:rPr>
              <a:t>/</a:t>
            </a:r>
            <a:endParaRPr lang="ru-RU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 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Сайт </a:t>
            </a:r>
            <a:r>
              <a:rPr lang="ru-RU" sz="2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межрегионального 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партнерства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- </a:t>
            </a:r>
            <a:r>
              <a:rPr lang="en-US" sz="2000" dirty="0" smtClean="0">
                <a:solidFill>
                  <a:srgbClr val="16625C"/>
                </a:solidFill>
                <a:latin typeface="Century Gothic" panose="020B0502020202020204" pitchFamily="34" charset="0"/>
                <a:hlinkClick r:id="rId4"/>
              </a:rPr>
              <a:t>http</a:t>
            </a:r>
            <a:r>
              <a:rPr lang="en-US" sz="2000" dirty="0">
                <a:solidFill>
                  <a:srgbClr val="16625C"/>
                </a:solidFill>
                <a:latin typeface="Century Gothic" panose="020B0502020202020204" pitchFamily="34" charset="0"/>
                <a:hlinkClick r:id="rId4"/>
              </a:rPr>
              <a:t>://</a:t>
            </a:r>
            <a:r>
              <a:rPr lang="en-US" sz="2000" dirty="0" smtClean="0">
                <a:solidFill>
                  <a:srgbClr val="16625C"/>
                </a:solidFill>
                <a:latin typeface="Century Gothic" panose="020B0502020202020204" pitchFamily="34" charset="0"/>
                <a:hlinkClick r:id="rId4"/>
              </a:rPr>
              <a:t>partner-unitwin.net</a:t>
            </a:r>
            <a:endParaRPr lang="en-US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TELEGRAM  </a:t>
            </a:r>
            <a:r>
              <a:rPr lang="ru-RU" sz="2000" b="1" dirty="0" smtClean="0">
                <a:solidFill>
                  <a:srgbClr val="16625C"/>
                </a:solidFill>
                <a:latin typeface="Century Gothic" pitchFamily="34" charset="0"/>
              </a:rPr>
              <a:t>ДОО - </a:t>
            </a:r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https</a:t>
            </a:r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://t.me/+VDkYQazjZu83YmVi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endParaRPr lang="en-US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 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Моя почта</a:t>
            </a:r>
            <a:r>
              <a:rPr lang="en-US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              </a:t>
            </a:r>
            <a:r>
              <a:rPr lang="en-US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ooa555@yandex.ru</a:t>
            </a:r>
            <a:endParaRPr lang="ru-RU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endParaRPr lang="en-US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en-US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en-US" sz="2000" b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ru-RU" sz="20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1" r="16687"/>
          <a:stretch/>
        </p:blipFill>
        <p:spPr>
          <a:xfrm>
            <a:off x="2712380" y="3236796"/>
            <a:ext cx="613204" cy="614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5627" y="4234252"/>
            <a:ext cx="532229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Мы в социальных сетях</a:t>
            </a:r>
            <a:endParaRPr lang="ru-RU" sz="33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5972" y="4906978"/>
            <a:ext cx="7380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ВКОНТАКТЕ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–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vk.com/club186357473</a:t>
            </a: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FACEBOOK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–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mau_imc_tomsk</a:t>
            </a:r>
            <a:r>
              <a:rPr lang="en-US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endParaRPr lang="ru-RU" sz="2000" b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ru-RU" sz="2000" b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3833" y="6178823"/>
            <a:ext cx="793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TELEGRAM </a:t>
            </a:r>
            <a:r>
              <a:rPr lang="ru-RU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СЕТЕВОГО ПАРТНЕРСТВА  - </a:t>
            </a:r>
            <a:r>
              <a:rPr lang="en-US" dirty="0" smtClean="0">
                <a:latin typeface="Century Gothic" pitchFamily="34" charset="0"/>
                <a:hlinkClick r:id="rId6"/>
              </a:rPr>
              <a:t>https</a:t>
            </a:r>
            <a:r>
              <a:rPr lang="en-US" dirty="0" smtClean="0">
                <a:latin typeface="Century Gothic" pitchFamily="34" charset="0"/>
                <a:hlinkClick r:id="rId6"/>
              </a:rPr>
              <a:t>://t.me/+cjbMrCy89blkY2Ji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5" t="7853" r="51911" b="54267"/>
          <a:stretch/>
        </p:blipFill>
        <p:spPr>
          <a:xfrm flipH="1">
            <a:off x="909285" y="3850801"/>
            <a:ext cx="706371" cy="65384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1657" y="399109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8-</a:t>
            </a:r>
            <a:r>
              <a:rPr 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952-892-54-40</a:t>
            </a:r>
            <a:endParaRPr lang="en-US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19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а России 3d: изображения, стоковые фотографии и векторная графика |  Shutterstock"/>
          <p:cNvPicPr>
            <a:picLocks noChangeAspect="1" noChangeArrowheads="1"/>
          </p:cNvPicPr>
          <p:nvPr/>
        </p:nvPicPr>
        <p:blipFill>
          <a:blip r:embed="rId2" cstate="print"/>
          <a:srcRect r="309" b="7932"/>
          <a:stretch>
            <a:fillRect/>
          </a:stretch>
        </p:blipFill>
        <p:spPr bwMode="auto">
          <a:xfrm>
            <a:off x="0" y="-174568"/>
            <a:ext cx="12564614" cy="70325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18691" y="5050956"/>
            <a:ext cx="8469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6447" y="3765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23211" y="4446908"/>
            <a:ext cx="1068882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Томская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1384" y="3293042"/>
            <a:ext cx="343959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г.Москва, Московская область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37883" y="5013924"/>
            <a:ext cx="236930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Краснодарский край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6877" y="2861948"/>
            <a:ext cx="86568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ЯНАО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09687" y="3452588"/>
            <a:ext cx="162294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Сахалинская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90528" y="4346935"/>
            <a:ext cx="158312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Саратовская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7114" y="4108857"/>
            <a:ext cx="1718932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Свердловская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46821" y="4823753"/>
            <a:ext cx="138461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Иркутская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45991" y="2187887"/>
            <a:ext cx="2046009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Камчатский край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58737" y="4823751"/>
            <a:ext cx="160095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Кемеровская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0582" y="2379810"/>
            <a:ext cx="1574149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Мурманская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51851" y="3825350"/>
            <a:ext cx="106189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Курская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97603" y="3676596"/>
            <a:ext cx="127022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Татарстан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5514" y="3674262"/>
            <a:ext cx="904158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ХМАО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320462"/>
            <a:ext cx="2322239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Смоленская область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71840" y="4441366"/>
            <a:ext cx="1566198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Челябинская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64859" y="240632"/>
            <a:ext cx="4231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СЕКЦИИ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18691" y="5050956"/>
            <a:ext cx="8469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16625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3312" y="172698"/>
            <a:ext cx="1099305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5 направлений ДК -2030:</a:t>
            </a:r>
          </a:p>
          <a:p>
            <a:pPr lvl="0" algn="ctr"/>
            <a:endParaRPr lang="ru-RU" sz="2800" b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514350" lvl="0" indent="-514350" algn="ctr">
              <a:buAutoNum type="arabicPeriod"/>
            </a:pPr>
            <a:r>
              <a:rPr lang="ru-RU" sz="3600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3600" b="1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</a:p>
          <a:p>
            <a:pPr marL="514350" lvl="0" indent="-514350" algn="ctr">
              <a:buAutoNum type="arabicPeriod"/>
            </a:pPr>
            <a:r>
              <a:rPr lang="ru-RU" sz="3600" b="1" u="sng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Обновления </a:t>
            </a:r>
            <a:r>
              <a:rPr lang="ru-RU" sz="3600" b="1" u="sng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образовательной </a:t>
            </a:r>
            <a:r>
              <a:rPr lang="ru-RU" sz="3600" b="1" u="sng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3600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неотъемлемой части качественного образования</a:t>
            </a:r>
            <a:r>
              <a:rPr lang="ru-RU" sz="3600" b="1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достичь  когнитивных, </a:t>
            </a:r>
            <a:r>
              <a:rPr lang="ru-RU" sz="3600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социально-эмоциональных </a:t>
            </a:r>
            <a:r>
              <a:rPr lang="ru-RU" sz="3600" b="1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поведенческих результатов обучения </a:t>
            </a:r>
          </a:p>
          <a:p>
            <a:pPr marL="514350" lvl="0" indent="-514350" algn="ctr">
              <a:buAutoNum type="arabicPeriod"/>
            </a:pPr>
            <a:r>
              <a:rPr lang="ru-RU" sz="3600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3600" b="1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 </a:t>
            </a:r>
            <a:endParaRPr lang="ru-RU" sz="3600" b="1" dirty="0" smtClean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ctr">
              <a:buAutoNum type="arabicPeriod"/>
            </a:pPr>
            <a:r>
              <a:rPr lang="ru-RU" sz="3600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3600" b="1" dirty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молодежью </a:t>
            </a:r>
          </a:p>
          <a:p>
            <a:pPr marL="514350" lvl="0" indent="-514350" algn="ctr">
              <a:buAutoNum type="arabicPeriod"/>
            </a:pPr>
            <a:r>
              <a:rPr lang="ru-RU" sz="3600" b="1" dirty="0" smtClean="0">
                <a:solidFill>
                  <a:srgbClr val="1662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Партнерство, сотрудничество</a:t>
            </a:r>
            <a:endParaRPr lang="ru-RU" sz="3600" b="1" dirty="0">
              <a:solidFill>
                <a:srgbClr val="1662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5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59768" y="1553444"/>
            <a:ext cx="9161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40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98" y="382405"/>
            <a:ext cx="111283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0510" algn="l"/>
              </a:tabLst>
            </a:pPr>
            <a:r>
              <a:rPr lang="ru-RU" sz="28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2800" b="1" u="sng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практикумы:</a:t>
            </a:r>
          </a:p>
          <a:p>
            <a:pPr algn="ctr">
              <a:tabLst>
                <a:tab pos="270510" algn="l"/>
              </a:tabLst>
            </a:pPr>
            <a:r>
              <a:rPr lang="ru-RU" sz="2800" b="1" u="sng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ноября 2022 г. 10.00 </a:t>
            </a:r>
            <a:r>
              <a:rPr lang="ru-RU" sz="2800" b="1" u="sng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ru-RU" sz="2800" b="1" u="sng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u="sng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70510" algn="l"/>
              </a:tabLs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7051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091" y="1786209"/>
            <a:ext cx="110200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err="1" smtClean="0">
                <a:latin typeface="Century Gothic" pitchFamily="34" charset="0"/>
              </a:rPr>
              <a:t>Квиз</a:t>
            </a:r>
            <a:r>
              <a:rPr lang="ru-RU" sz="2400" b="1" dirty="0" smtClean="0">
                <a:latin typeface="Century Gothic" pitchFamily="34" charset="0"/>
              </a:rPr>
              <a:t> </a:t>
            </a:r>
            <a:r>
              <a:rPr lang="ru-RU" sz="2400" b="1" dirty="0" smtClean="0">
                <a:latin typeface="Century Gothic" pitchFamily="34" charset="0"/>
              </a:rPr>
              <a:t>«</a:t>
            </a:r>
            <a:r>
              <a:rPr lang="ru-RU" sz="2400" b="1" dirty="0" err="1" smtClean="0">
                <a:latin typeface="Century Gothic" pitchFamily="34" charset="0"/>
              </a:rPr>
              <a:t>Биоразнообразие</a:t>
            </a:r>
            <a:r>
              <a:rPr lang="ru-RU" sz="2400" b="1" dirty="0" smtClean="0">
                <a:latin typeface="Century Gothic" pitchFamily="34" charset="0"/>
              </a:rPr>
              <a:t> и цели в области устойчивого развития: гражданственность в действии» </a:t>
            </a:r>
            <a:r>
              <a:rPr lang="ru-RU" sz="2400" dirty="0" smtClean="0">
                <a:latin typeface="Century Gothic" pitchFamily="34" charset="0"/>
              </a:rPr>
              <a:t>(Центр опережающей профессиональной подготовки, Московский тракт, 12) </a:t>
            </a:r>
            <a:r>
              <a:rPr lang="ru-RU" sz="2400" dirty="0" smtClean="0">
                <a:latin typeface="Century Gothic" pitchFamily="34" charset="0"/>
                <a:hlinkClick r:id="rId2"/>
              </a:rPr>
              <a:t>https://</a:t>
            </a:r>
            <a:r>
              <a:rPr lang="ru-RU" sz="2400" dirty="0" smtClean="0">
                <a:latin typeface="Century Gothic" pitchFamily="34" charset="0"/>
                <a:hlinkClick r:id="rId2"/>
              </a:rPr>
              <a:t>youtu.be/QZoONlzoQgA</a:t>
            </a:r>
            <a:endParaRPr lang="ru-RU" sz="2400" dirty="0" smtClean="0">
              <a:latin typeface="Century Gothic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latin typeface="Century Gothic" pitchFamily="34" charset="0"/>
              </a:rPr>
              <a:t>Квест-игра «Культурный концепт «Наследие» </a:t>
            </a:r>
            <a:r>
              <a:rPr lang="ru-RU" sz="2400" dirty="0" smtClean="0">
                <a:latin typeface="Century Gothic" pitchFamily="34" charset="0"/>
              </a:rPr>
              <a:t>(Центр опережающей профессиональной подготовки, Московский тракт, 12, ауд. 2) </a:t>
            </a:r>
            <a:r>
              <a:rPr lang="ru-RU" sz="2400" dirty="0" smtClean="0">
                <a:latin typeface="Century Gothic" pitchFamily="34" charset="0"/>
                <a:hlinkClick r:id="rId3"/>
              </a:rPr>
              <a:t>https://</a:t>
            </a:r>
            <a:r>
              <a:rPr lang="ru-RU" sz="2400" dirty="0" smtClean="0">
                <a:latin typeface="Century Gothic" pitchFamily="34" charset="0"/>
                <a:hlinkClick r:id="rId3"/>
              </a:rPr>
              <a:t>youtu.be/jiTslEV2WoQ</a:t>
            </a:r>
            <a:endParaRPr lang="ru-RU" sz="2400" dirty="0" smtClean="0">
              <a:latin typeface="Century Gothic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latin typeface="Century Gothic" pitchFamily="34" charset="0"/>
              </a:rPr>
              <a:t>Командный </a:t>
            </a:r>
            <a:r>
              <a:rPr lang="ru-RU" sz="2400" b="1" dirty="0" err="1" smtClean="0">
                <a:latin typeface="Century Gothic" pitchFamily="34" charset="0"/>
              </a:rPr>
              <a:t>баттл</a:t>
            </a:r>
            <a:r>
              <a:rPr lang="ru-RU" sz="2400" b="1" dirty="0" smtClean="0">
                <a:latin typeface="Century Gothic" pitchFamily="34" charset="0"/>
              </a:rPr>
              <a:t> «Движение к целям устойчивого развития» </a:t>
            </a:r>
            <a:r>
              <a:rPr lang="ru-RU" sz="2400" dirty="0" smtClean="0">
                <a:latin typeface="Century Gothic" pitchFamily="34" charset="0"/>
              </a:rPr>
              <a:t>(МАДОУ </a:t>
            </a:r>
            <a:r>
              <a:rPr lang="ru-RU" sz="2400" dirty="0" err="1" smtClean="0">
                <a:latin typeface="Century Gothic" pitchFamily="34" charset="0"/>
              </a:rPr>
              <a:t>ЦРР-детский</a:t>
            </a:r>
            <a:r>
              <a:rPr lang="ru-RU" sz="2400" dirty="0" smtClean="0">
                <a:latin typeface="Century Gothic" pitchFamily="34" charset="0"/>
              </a:rPr>
              <a:t> сад </a:t>
            </a:r>
            <a:r>
              <a:rPr lang="ru-RU" sz="2400" dirty="0" err="1" smtClean="0">
                <a:latin typeface="Century Gothic" pitchFamily="34" charset="0"/>
              </a:rPr>
              <a:t>No</a:t>
            </a:r>
            <a:r>
              <a:rPr lang="ru-RU" sz="2400" dirty="0" smtClean="0">
                <a:latin typeface="Century Gothic" pitchFamily="34" charset="0"/>
              </a:rPr>
              <a:t> 63, ул. Тверская, 70/1</a:t>
            </a:r>
            <a:r>
              <a:rPr lang="ru-RU" sz="2400" dirty="0" smtClean="0">
                <a:latin typeface="Century Gothic" pitchFamily="34" charset="0"/>
              </a:rPr>
              <a:t>)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latin typeface="Century Gothic" pitchFamily="34" charset="0"/>
              </a:rPr>
              <a:t>Практикум «Экологический императив. Зеленые аксиомы в работе с дошкольниками» </a:t>
            </a:r>
            <a:r>
              <a:rPr lang="ru-RU" sz="2400" dirty="0" smtClean="0">
                <a:latin typeface="Century Gothic" pitchFamily="34" charset="0"/>
              </a:rPr>
              <a:t>(МАДОУ № 39, ул. Алтайская, 128 )</a:t>
            </a:r>
          </a:p>
          <a:p>
            <a:pPr marL="457200" indent="-457200" algn="just">
              <a:buFontTx/>
              <a:buAutoNum type="arabicPeriod"/>
            </a:pPr>
            <a:endParaRPr lang="ru-RU" sz="2400" dirty="0" smtClean="0"/>
          </a:p>
          <a:p>
            <a:pPr marL="457200" indent="-457200" algn="just">
              <a:buFontTx/>
              <a:buAutoNum type="arabicPeriod"/>
            </a:pPr>
            <a:endParaRPr lang="ru-RU" sz="2400" dirty="0" smtClean="0"/>
          </a:p>
          <a:p>
            <a:pPr marL="457200" indent="-457200" algn="just">
              <a:buFontTx/>
              <a:buAutoNum type="arabicPeriod"/>
            </a:pPr>
            <a:endParaRPr lang="ru-RU" sz="2400" dirty="0" smtClean="0"/>
          </a:p>
          <a:p>
            <a:pPr marL="457200" indent="-457200" algn="just">
              <a:buAutoNum type="arabicPeriod"/>
            </a:pP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439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677" y="1484785"/>
            <a:ext cx="10099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itchFamily="34" charset="0"/>
              </a:rPr>
              <a:t>НОВАЯ КОНЦЕПЦИЯ ЭКОЛОГИЧЕСКОГО </a:t>
            </a:r>
            <a:r>
              <a:rPr lang="ru-RU" sz="2800" b="1" dirty="0" smtClean="0">
                <a:latin typeface="Century Gothic" pitchFamily="34" charset="0"/>
              </a:rPr>
              <a:t>ОБРАЗОВАНИЯ </a:t>
            </a:r>
          </a:p>
          <a:p>
            <a:pPr algn="ctr"/>
            <a:r>
              <a:rPr lang="ru-RU" sz="2800" b="1" dirty="0" smtClean="0">
                <a:latin typeface="Century Gothic" pitchFamily="34" charset="0"/>
              </a:rPr>
              <a:t>(в системе общего образования</a:t>
            </a:r>
            <a:r>
              <a:rPr lang="ru-RU" sz="2800" b="1" dirty="0" smtClean="0">
                <a:latin typeface="Century Gothic" pitchFamily="34" charset="0"/>
              </a:rPr>
              <a:t>)</a:t>
            </a:r>
            <a:endParaRPr lang="ru-RU" sz="2800" b="1" dirty="0" smtClean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1" y="4844594"/>
            <a:ext cx="9471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Елена Николаевна </a:t>
            </a:r>
            <a:r>
              <a:rPr lang="ru-RU" b="1" dirty="0" err="1">
                <a:latin typeface="Century Gothic" pitchFamily="34" charset="0"/>
              </a:rPr>
              <a:t>Дзятковская</a:t>
            </a:r>
            <a:endParaRPr lang="ru-RU" dirty="0">
              <a:latin typeface="Century Gothic" pitchFamily="34" charset="0"/>
            </a:endParaRPr>
          </a:p>
          <a:p>
            <a:r>
              <a:rPr lang="ru-RU" dirty="0">
                <a:latin typeface="Century Gothic" pitchFamily="34" charset="0"/>
              </a:rPr>
              <a:t>д.б.н., профессор,</a:t>
            </a:r>
          </a:p>
          <a:p>
            <a:r>
              <a:rPr lang="ru-RU" dirty="0">
                <a:latin typeface="Century Gothic" pitchFamily="34" charset="0"/>
              </a:rPr>
              <a:t>ведущий научный сотрудник ФГБНУ «Институт стратегии развития образования Российской академии образования</a:t>
            </a:r>
            <a:r>
              <a:rPr lang="ru-RU" dirty="0" smtClean="0">
                <a:latin typeface="Century Gothic" pitchFamily="34" charset="0"/>
              </a:rPr>
              <a:t>»</a:t>
            </a:r>
          </a:p>
          <a:p>
            <a:r>
              <a:rPr lang="en-US" dirty="0" smtClean="0">
                <a:latin typeface="Century Gothic" pitchFamily="34" charset="0"/>
                <a:hlinkClick r:id="rId2"/>
              </a:rPr>
              <a:t>dziatkov@mail.ru</a:t>
            </a:r>
            <a:r>
              <a:rPr lang="en-US" dirty="0" smtClean="0">
                <a:latin typeface="Century Gothic" pitchFamily="34" charset="0"/>
              </a:rPr>
              <a:t>       </a:t>
            </a:r>
            <a:r>
              <a:rPr lang="en-US" dirty="0" smtClean="0">
                <a:latin typeface="Century Gothic" pitchFamily="34" charset="0"/>
                <a:hlinkClick r:id="rId3"/>
              </a:rPr>
              <a:t>http://partner-unitwin.net/</a:t>
            </a:r>
            <a:r>
              <a:rPr lang="en-US" dirty="0" smtClean="0">
                <a:latin typeface="Century Gothic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0528" y="3284984"/>
            <a:ext cx="110187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4"/>
              </a:rPr>
              <a:t>https://docs.edu.gov.ru/document/3da3f2dbd81de632a44729cf4fc40ea9/?ysclid=l7rekrr47k569964819</a:t>
            </a:r>
            <a:endParaRPr lang="ru-RU" sz="2000" dirty="0" smtClean="0"/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63819" y="3789040"/>
            <a:ext cx="19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ФУМО, 29.04.2022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64099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90800" y="5045589"/>
            <a:ext cx="748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Осипова </a:t>
            </a:r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Оксана Александровна,</a:t>
            </a:r>
          </a:p>
          <a:p>
            <a:pPr algn="ct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заместитель директора, методист МАУ ИМЦ г.Томска </a:t>
            </a:r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029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640" y="1487716"/>
            <a:ext cx="10561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От экологического просвещения к гражданственности в действии: 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методическое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сопровождение педагогов </a:t>
            </a:r>
            <a:endParaRPr lang="ru-RU" sz="36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вопросах реализации </a:t>
            </a:r>
            <a:endParaRPr lang="ru-RU" sz="36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концепции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экологического образования</a:t>
            </a:r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90800" y="5045589"/>
            <a:ext cx="7482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029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640" y="1487716"/>
            <a:ext cx="1056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360" y="-670560"/>
            <a:ext cx="11780520" cy="872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b="1" dirty="0" smtClean="0">
              <a:latin typeface="Century Gothic" pitchFamily="34" charset="0"/>
            </a:endParaRP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Обновление экологического образования</a:t>
            </a:r>
          </a:p>
          <a:p>
            <a:pPr algn="ctr"/>
            <a:endParaRPr lang="ru-RU" sz="2400" b="1" dirty="0" smtClean="0">
              <a:latin typeface="Century Gothic" pitchFamily="34" charset="0"/>
            </a:endParaRPr>
          </a:p>
          <a:p>
            <a:pPr algn="just"/>
            <a:r>
              <a:rPr lang="ru-RU" sz="2400" b="1" dirty="0" smtClean="0">
                <a:latin typeface="Century Gothic" pitchFamily="34" charset="0"/>
              </a:rPr>
              <a:t>Экологическое </a:t>
            </a:r>
            <a:r>
              <a:rPr lang="ru-RU" sz="2400" b="1" dirty="0" smtClean="0">
                <a:latin typeface="Century Gothic" pitchFamily="34" charset="0"/>
              </a:rPr>
              <a:t>образование </a:t>
            </a:r>
            <a:r>
              <a:rPr lang="ru-RU" sz="2400" dirty="0" smtClean="0">
                <a:latin typeface="Century Gothic" pitchFamily="34" charset="0"/>
              </a:rPr>
              <a:t>становится </a:t>
            </a:r>
            <a:r>
              <a:rPr lang="ru-RU" sz="2400" b="1" dirty="0" smtClean="0">
                <a:latin typeface="Century Gothic" pitchFamily="34" charset="0"/>
              </a:rPr>
              <a:t>платформой образования в</a:t>
            </a:r>
          </a:p>
          <a:p>
            <a:pPr algn="just"/>
            <a:r>
              <a:rPr lang="ru-RU" sz="2400" b="1" dirty="0" smtClean="0">
                <a:latin typeface="Century Gothic" pitchFamily="34" charset="0"/>
              </a:rPr>
              <a:t>интересах устойчивого </a:t>
            </a:r>
            <a:r>
              <a:rPr lang="ru-RU" sz="2400" b="1" dirty="0" smtClean="0">
                <a:latin typeface="Century Gothic" pitchFamily="34" charset="0"/>
              </a:rPr>
              <a:t>развития.</a:t>
            </a:r>
          </a:p>
          <a:p>
            <a:pPr algn="just"/>
            <a:endParaRPr lang="ru-RU" sz="1100" dirty="0" smtClean="0">
              <a:latin typeface="Century Gothic" pitchFamily="34" charset="0"/>
            </a:endParaRPr>
          </a:p>
          <a:p>
            <a:pPr algn="just"/>
            <a:r>
              <a:rPr lang="ru-RU" sz="2400" dirty="0" smtClean="0">
                <a:latin typeface="Century Gothic" pitchFamily="34" charset="0"/>
              </a:rPr>
              <a:t>Целью </a:t>
            </a:r>
            <a:r>
              <a:rPr lang="ru-RU" sz="2400" dirty="0" smtClean="0">
                <a:latin typeface="Century Gothic" pitchFamily="34" charset="0"/>
              </a:rPr>
              <a:t>современного экологического образования </a:t>
            </a:r>
            <a:r>
              <a:rPr lang="ru-RU" sz="2400" dirty="0" smtClean="0">
                <a:latin typeface="Century Gothic" pitchFamily="34" charset="0"/>
              </a:rPr>
              <a:t>- </a:t>
            </a:r>
            <a:r>
              <a:rPr lang="ru-RU" sz="2400" b="1" dirty="0" smtClean="0">
                <a:latin typeface="Century Gothic" pitchFamily="34" charset="0"/>
              </a:rPr>
              <a:t>экологическая </a:t>
            </a:r>
            <a:r>
              <a:rPr lang="ru-RU" sz="2400" b="1" dirty="0" smtClean="0">
                <a:latin typeface="Century Gothic" pitchFamily="34" charset="0"/>
              </a:rPr>
              <a:t>культура обучающихся</a:t>
            </a:r>
            <a:r>
              <a:rPr lang="ru-RU" sz="2400" dirty="0" smtClean="0">
                <a:latin typeface="Century Gothic" pitchFamily="34" charset="0"/>
              </a:rPr>
              <a:t>, которая рассматривается как  </a:t>
            </a:r>
            <a:r>
              <a:rPr lang="ru-RU" sz="2400" b="1" dirty="0" smtClean="0">
                <a:latin typeface="Century Gothic" pitchFamily="34" charset="0"/>
              </a:rPr>
              <a:t>интегральный результат</a:t>
            </a:r>
            <a:r>
              <a:rPr lang="ru-RU" sz="2400" dirty="0" smtClean="0">
                <a:latin typeface="Century Gothic" pitchFamily="34" charset="0"/>
              </a:rPr>
              <a:t> освоения </a:t>
            </a:r>
            <a:r>
              <a:rPr lang="ru-RU" sz="2400" dirty="0" smtClean="0">
                <a:latin typeface="Century Gothic" pitchFamily="34" charset="0"/>
              </a:rPr>
              <a:t>видов </a:t>
            </a:r>
            <a:r>
              <a:rPr lang="ru-RU" sz="2400" dirty="0" smtClean="0">
                <a:latin typeface="Century Gothic" pitchFamily="34" charset="0"/>
              </a:rPr>
              <a:t>деятельности обучающихся. </a:t>
            </a:r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1100" dirty="0" smtClean="0">
              <a:latin typeface="Century Gothic" pitchFamily="34" charset="0"/>
            </a:endParaRPr>
          </a:p>
          <a:p>
            <a:pPr algn="just"/>
            <a:r>
              <a:rPr lang="ru-RU" sz="2400" b="1" dirty="0" smtClean="0">
                <a:latin typeface="Century Gothic" pitchFamily="34" charset="0"/>
              </a:rPr>
              <a:t>Обеспечение </a:t>
            </a:r>
            <a:r>
              <a:rPr lang="ru-RU" sz="2400" b="1" dirty="0" smtClean="0">
                <a:latin typeface="Century Gothic" pitchFamily="34" charset="0"/>
              </a:rPr>
              <a:t>преемственности </a:t>
            </a:r>
            <a:r>
              <a:rPr lang="ru-RU" sz="2400" dirty="0" smtClean="0">
                <a:latin typeface="Century Gothic" pitchFamily="34" charset="0"/>
              </a:rPr>
              <a:t>и непрерывности формирования </a:t>
            </a:r>
            <a:r>
              <a:rPr lang="ru-RU" sz="2400" dirty="0" smtClean="0">
                <a:latin typeface="Century Gothic" pitchFamily="34" charset="0"/>
              </a:rPr>
              <a:t>базовых основ </a:t>
            </a:r>
            <a:r>
              <a:rPr lang="ru-RU" sz="2400" dirty="0" smtClean="0">
                <a:latin typeface="Century Gothic" pitchFamily="34" charset="0"/>
              </a:rPr>
              <a:t>экологической </a:t>
            </a:r>
            <a:r>
              <a:rPr lang="ru-RU" sz="2400" dirty="0" smtClean="0">
                <a:latin typeface="Century Gothic" pitchFamily="34" charset="0"/>
              </a:rPr>
              <a:t>культуры.</a:t>
            </a:r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1100" dirty="0" smtClean="0">
              <a:latin typeface="Century Gothic" pitchFamily="34" charset="0"/>
            </a:endParaRPr>
          </a:p>
          <a:p>
            <a:pPr algn="just"/>
            <a:r>
              <a:rPr lang="ru-RU" sz="2400" dirty="0" smtClean="0">
                <a:latin typeface="Century Gothic" pitchFamily="34" charset="0"/>
              </a:rPr>
              <a:t>Дошкольное  образование  закладывает  </a:t>
            </a:r>
            <a:r>
              <a:rPr lang="ru-RU" sz="2400" b="1" dirty="0" smtClean="0">
                <a:latin typeface="Century Gothic" pitchFamily="34" charset="0"/>
              </a:rPr>
              <a:t>основы  первичной  </a:t>
            </a:r>
            <a:r>
              <a:rPr lang="ru-RU" sz="2400" b="1" dirty="0" err="1" smtClean="0">
                <a:latin typeface="Century Gothic" pitchFamily="34" charset="0"/>
              </a:rPr>
              <a:t>эколого</a:t>
            </a:r>
            <a:r>
              <a:rPr lang="ru-RU" sz="2400" b="1" dirty="0" smtClean="0">
                <a:latin typeface="Century Gothic" pitchFamily="34" charset="0"/>
              </a:rPr>
              <a:t>-</a:t>
            </a:r>
          </a:p>
          <a:p>
            <a:pPr algn="just"/>
            <a:r>
              <a:rPr lang="ru-RU" sz="2400" b="1" dirty="0" smtClean="0">
                <a:latin typeface="Century Gothic" pitchFamily="34" charset="0"/>
              </a:rPr>
              <a:t>культурной грамотности ребенка, ценностные экологические (</a:t>
            </a:r>
            <a:r>
              <a:rPr lang="ru-RU" sz="2400" b="1" dirty="0" err="1" smtClean="0">
                <a:latin typeface="Century Gothic" pitchFamily="34" charset="0"/>
              </a:rPr>
              <a:t>экоцентрические</a:t>
            </a:r>
            <a:r>
              <a:rPr lang="ru-RU" sz="2400" b="1" dirty="0" smtClean="0">
                <a:latin typeface="Century Gothic" pitchFamily="34" charset="0"/>
              </a:rPr>
              <a:t>) установки</a:t>
            </a:r>
            <a:r>
              <a:rPr lang="ru-RU" sz="2400" dirty="0" smtClean="0">
                <a:latin typeface="Century Gothic" pitchFamily="34" charset="0"/>
              </a:rPr>
              <a:t>, задачи </a:t>
            </a:r>
            <a:r>
              <a:rPr lang="ru-RU" sz="2400" b="1" dirty="0" smtClean="0">
                <a:latin typeface="Century Gothic" pitchFamily="34" charset="0"/>
              </a:rPr>
              <a:t>нравственно-экологического воспитания. </a:t>
            </a:r>
            <a:endParaRPr lang="ru-RU" sz="2400" b="1" dirty="0" smtClean="0">
              <a:latin typeface="Century Gothic" pitchFamily="34" charset="0"/>
            </a:endParaRPr>
          </a:p>
          <a:p>
            <a:pPr algn="just"/>
            <a:endParaRPr lang="ru-RU" sz="1000" b="1" dirty="0" smtClean="0">
              <a:latin typeface="Century Gothic" pitchFamily="34" charset="0"/>
            </a:endParaRPr>
          </a:p>
          <a:p>
            <a:pPr algn="just"/>
            <a:r>
              <a:rPr lang="ru-RU" sz="2400" b="1" dirty="0" smtClean="0">
                <a:latin typeface="Century Gothic" pitchFamily="34" charset="0"/>
              </a:rPr>
              <a:t>Реализация </a:t>
            </a:r>
            <a:r>
              <a:rPr lang="ru-RU" sz="2400" b="1" dirty="0" smtClean="0">
                <a:latin typeface="Century Gothic" pitchFamily="34" charset="0"/>
              </a:rPr>
              <a:t>культуротворческой  </a:t>
            </a:r>
            <a:r>
              <a:rPr lang="ru-RU" sz="2400" b="1" dirty="0" smtClean="0">
                <a:latin typeface="Century Gothic" pitchFamily="34" charset="0"/>
              </a:rPr>
              <a:t>миссии –  </a:t>
            </a:r>
            <a:r>
              <a:rPr lang="ru-RU" sz="2400" b="1" dirty="0" smtClean="0">
                <a:latin typeface="Century Gothic" pitchFamily="34" charset="0"/>
              </a:rPr>
              <a:t>формирования  у  обучающихся  </a:t>
            </a:r>
            <a:r>
              <a:rPr lang="ru-RU" sz="2400" b="1" dirty="0" smtClean="0">
                <a:latin typeface="Century Gothic" pitchFamily="34" charset="0"/>
              </a:rPr>
              <a:t>основ экологической </a:t>
            </a:r>
            <a:r>
              <a:rPr lang="ru-RU" sz="2400" b="1" dirty="0" smtClean="0">
                <a:latin typeface="Century Gothic" pitchFamily="34" charset="0"/>
              </a:rPr>
              <a:t>культуры в интересах устойчивого </a:t>
            </a:r>
            <a:r>
              <a:rPr lang="ru-RU" sz="2400" b="1" dirty="0" err="1" smtClean="0">
                <a:latin typeface="Century Gothic" pitchFamily="34" charset="0"/>
              </a:rPr>
              <a:t>биосферосовместимого</a:t>
            </a:r>
            <a:r>
              <a:rPr lang="ru-RU" sz="2400" b="1" dirty="0" smtClean="0">
                <a:latin typeface="Century Gothic" pitchFamily="34" charset="0"/>
              </a:rPr>
              <a:t> развития </a:t>
            </a:r>
            <a:r>
              <a:rPr lang="ru-RU" sz="2400" b="1" dirty="0" smtClean="0">
                <a:latin typeface="Century Gothic" pitchFamily="34" charset="0"/>
              </a:rPr>
              <a:t>цивилизации</a:t>
            </a:r>
            <a:r>
              <a:rPr lang="ru-RU" sz="2400" b="1" dirty="0" smtClean="0">
                <a:latin typeface="Century Gothic" pitchFamily="34" charset="0"/>
              </a:rPr>
              <a:t>.</a:t>
            </a:r>
            <a:endParaRPr lang="ru-RU" sz="2400" b="1" dirty="0" smtClean="0">
              <a:latin typeface="Century Gothic" pitchFamily="34" charset="0"/>
            </a:endParaRPr>
          </a:p>
          <a:p>
            <a:pPr algn="just"/>
            <a:endParaRPr lang="ru-RU" sz="2400" b="1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90800" y="5045589"/>
            <a:ext cx="7482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029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640" y="1487716"/>
            <a:ext cx="1056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3880" y="0"/>
            <a:ext cx="11216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Механизмы реализации </a:t>
            </a:r>
            <a:r>
              <a:rPr lang="ru-RU" sz="2400" b="1" dirty="0" smtClean="0">
                <a:latin typeface="Century Gothic" pitchFamily="34" charset="0"/>
              </a:rPr>
              <a:t>Концепции </a:t>
            </a:r>
          </a:p>
          <a:p>
            <a:pPr algn="just"/>
            <a:endParaRPr lang="ru-RU" sz="1000" dirty="0" smtClean="0">
              <a:latin typeface="Century Gothic" pitchFamily="34" charset="0"/>
            </a:endParaRPr>
          </a:p>
          <a:p>
            <a:pPr algn="just"/>
            <a:r>
              <a:rPr lang="ru-RU" sz="2400" b="1" dirty="0" smtClean="0">
                <a:latin typeface="Century Gothic" pitchFamily="34" charset="0"/>
              </a:rPr>
              <a:t>создание  </a:t>
            </a:r>
            <a:r>
              <a:rPr lang="ru-RU" sz="2400" b="1" dirty="0" smtClean="0">
                <a:latin typeface="Century Gothic" pitchFamily="34" charset="0"/>
              </a:rPr>
              <a:t>сети  всероссийских,  межрегиональных  и  региональных</a:t>
            </a:r>
          </a:p>
          <a:p>
            <a:pPr algn="just"/>
            <a:r>
              <a:rPr lang="ru-RU" sz="2400" b="1" dirty="0" smtClean="0">
                <a:latin typeface="Century Gothic" pitchFamily="34" charset="0"/>
              </a:rPr>
              <a:t>коммуникативных площадок </a:t>
            </a:r>
            <a:r>
              <a:rPr lang="ru-RU" sz="2400" dirty="0" smtClean="0">
                <a:latin typeface="Century Gothic" pitchFamily="34" charset="0"/>
              </a:rPr>
              <a:t>в целях популяризации практик и </a:t>
            </a:r>
            <a:r>
              <a:rPr lang="ru-RU" sz="2400" dirty="0" smtClean="0">
                <a:latin typeface="Century Gothic" pitchFamily="34" charset="0"/>
              </a:rPr>
              <a:t>поддержки молодежных </a:t>
            </a:r>
            <a:r>
              <a:rPr lang="ru-RU" sz="2400" dirty="0" smtClean="0">
                <a:latin typeface="Century Gothic" pitchFamily="34" charset="0"/>
              </a:rPr>
              <a:t>и детско-взрослых инициативных сообществ по </a:t>
            </a:r>
            <a:r>
              <a:rPr lang="ru-RU" sz="2400" dirty="0" smtClean="0">
                <a:latin typeface="Century Gothic" pitchFamily="34" charset="0"/>
              </a:rPr>
              <a:t>решению посильных </a:t>
            </a:r>
            <a:r>
              <a:rPr lang="ru-RU" sz="2400" dirty="0" smtClean="0">
                <a:latin typeface="Century Gothic" pitchFamily="34" charset="0"/>
              </a:rPr>
              <a:t>экологических </a:t>
            </a:r>
            <a:r>
              <a:rPr lang="ru-RU" sz="2400" dirty="0" smtClean="0">
                <a:latin typeface="Century Gothic" pitchFamily="34" charset="0"/>
              </a:rPr>
              <a:t>проблем.</a:t>
            </a: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r>
              <a:rPr lang="ru-RU" sz="2400" dirty="0" smtClean="0">
                <a:latin typeface="Century Gothic" pitchFamily="34" charset="0"/>
              </a:rPr>
              <a:t> </a:t>
            </a: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endParaRPr lang="ru-RU" sz="2400" dirty="0">
              <a:latin typeface="Century Gothic" pitchFamily="34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039" y="2111692"/>
            <a:ext cx="8031481" cy="45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90800" y="5045589"/>
            <a:ext cx="7482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029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640" y="1487716"/>
            <a:ext cx="10561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440" y="386418"/>
            <a:ext cx="112166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Механизмы реализации </a:t>
            </a:r>
            <a:r>
              <a:rPr lang="ru-RU" sz="2400" b="1" dirty="0" smtClean="0">
                <a:latin typeface="Century Gothic" pitchFamily="34" charset="0"/>
              </a:rPr>
              <a:t>Концепции </a:t>
            </a: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just"/>
            <a:r>
              <a:rPr lang="ru-RU" sz="2400" dirty="0" smtClean="0">
                <a:latin typeface="Century Gothic" pitchFamily="34" charset="0"/>
              </a:rPr>
              <a:t>меры по созданию  </a:t>
            </a:r>
            <a:r>
              <a:rPr lang="ru-RU" sz="2400" dirty="0" smtClean="0">
                <a:latin typeface="Century Gothic" pitchFamily="34" charset="0"/>
              </a:rPr>
              <a:t>и  функционированию  инфраструктуры  </a:t>
            </a:r>
            <a:r>
              <a:rPr lang="ru-RU" sz="2400" b="1" dirty="0" smtClean="0">
                <a:latin typeface="Century Gothic" pitchFamily="34" charset="0"/>
              </a:rPr>
              <a:t>инновационной деятельности</a:t>
            </a:r>
            <a:r>
              <a:rPr lang="ru-RU" sz="2400" dirty="0" smtClean="0">
                <a:latin typeface="Century Gothic" pitchFamily="34" charset="0"/>
              </a:rPr>
              <a:t>, обеспечивающей формирование базовых основ </a:t>
            </a:r>
            <a:r>
              <a:rPr lang="ru-RU" sz="2400" dirty="0" smtClean="0">
                <a:latin typeface="Century Gothic" pitchFamily="34" charset="0"/>
              </a:rPr>
              <a:t>экологической культуры</a:t>
            </a:r>
          </a:p>
          <a:p>
            <a:pPr algn="just"/>
            <a:endParaRPr lang="ru-RU" sz="2400" dirty="0" smtClean="0">
              <a:latin typeface="Century Gothic" pitchFamily="34" charset="0"/>
            </a:endParaRPr>
          </a:p>
          <a:p>
            <a:pPr algn="ctr">
              <a:buFontTx/>
              <a:buChar char="-"/>
            </a:pP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b="1" dirty="0" smtClean="0">
                <a:latin typeface="Century Gothic" pitchFamily="34" charset="0"/>
              </a:rPr>
              <a:t>Работа ассоциированных инновационных площадок </a:t>
            </a:r>
            <a:r>
              <a:rPr lang="ru-RU" sz="2400" dirty="0" smtClean="0">
                <a:latin typeface="Century Gothic" pitchFamily="34" charset="0"/>
              </a:rPr>
              <a:t>в рамках Соглашения с Партнерством </a:t>
            </a:r>
            <a:r>
              <a:rPr lang="ru-RU" sz="2400" dirty="0" smtClean="0">
                <a:latin typeface="Century Gothic" pitchFamily="34" charset="0"/>
              </a:rPr>
              <a:t>(</a:t>
            </a:r>
            <a:r>
              <a:rPr lang="ru-RU" sz="2400" dirty="0" smtClean="0">
                <a:latin typeface="Century Gothic" pitchFamily="34" charset="0"/>
              </a:rPr>
              <a:t>сетевой кафедрой) </a:t>
            </a:r>
            <a:r>
              <a:rPr lang="ru-RU" sz="2400" dirty="0" smtClean="0">
                <a:latin typeface="Century Gothic" pitchFamily="34" charset="0"/>
              </a:rPr>
              <a:t>«Экологическое образование для устойчивого развития в глобальном мире», функционирующее в рамках деятельности Кафедры ЮНЕСКО по изучению глобальных проблем и возникающих социальных и этических вызовов для больших городов и их населения на факультете глобальных процессов МГУ им М.В. Ломоносова </a:t>
            </a:r>
            <a:endParaRPr lang="ru-RU" sz="2400" dirty="0" smtClean="0">
              <a:latin typeface="Century Gothic" pitchFamily="34" charset="0"/>
            </a:endParaRPr>
          </a:p>
          <a:p>
            <a:pPr algn="ctr"/>
            <a:endParaRPr lang="ru-RU" sz="2400" dirty="0" smtClean="0">
              <a:latin typeface="Century Gothic" pitchFamily="34" charset="0"/>
            </a:endParaRPr>
          </a:p>
          <a:p>
            <a:pPr algn="ctr"/>
            <a:r>
              <a:rPr lang="ru-RU" sz="2400" dirty="0" smtClean="0">
                <a:latin typeface="Century Gothic" pitchFamily="34" charset="0"/>
              </a:rPr>
              <a:t>- </a:t>
            </a:r>
            <a:r>
              <a:rPr lang="ru-RU" sz="2400" b="1" dirty="0" smtClean="0">
                <a:latin typeface="Century Gothic" pitchFamily="34" charset="0"/>
              </a:rPr>
              <a:t>Организация проблемно-творческой группы </a:t>
            </a:r>
            <a:r>
              <a:rPr lang="ru-RU" sz="2400" dirty="0" smtClean="0">
                <a:latin typeface="Century Gothic" pitchFamily="34" charset="0"/>
              </a:rPr>
              <a:t>(г. Томск)</a:t>
            </a:r>
          </a:p>
          <a:p>
            <a:pPr algn="just"/>
            <a:endParaRPr lang="ru-RU" sz="24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820</Words>
  <Application>Microsoft Office PowerPoint</Application>
  <PresentationFormat>Произвольный</PresentationFormat>
  <Paragraphs>154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9</cp:lastModifiedBy>
  <cp:revision>166</cp:revision>
  <dcterms:created xsi:type="dcterms:W3CDTF">2020-08-10T04:19:49Z</dcterms:created>
  <dcterms:modified xsi:type="dcterms:W3CDTF">2022-11-01T15:13:57Z</dcterms:modified>
</cp:coreProperties>
</file>