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30AC58-D9DF-E74A-1A14-08C08A143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82526B-3468-B11A-D37B-6D9391849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7DF03D-56AB-15EF-A267-959B808CE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53A0-9B37-449D-AE11-C234D055327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B30009-E4A0-CD7A-7634-38F349212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56D4C7-985E-2185-5057-CE17A53C4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59D1-EFD5-4EC6-A746-0698858B5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905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0E1772-80A8-CC81-2C95-E1A032858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8BB30F-C209-17B1-AD32-B16184C0C1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E27226-2CBE-385A-5476-26A44F7BE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53A0-9B37-449D-AE11-C234D055327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67781F-DCDB-66B4-B8EC-1AB2A9CB4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3D6A09-E00E-1E76-4B39-62FAFFE39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59D1-EFD5-4EC6-A746-0698858B5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021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E3102D4-3D6E-CC76-74C6-D9173DEEFD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6E0342-7F11-3E43-A055-4A5CAB3D0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157B11-8140-A2FB-2524-7574F8BF8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53A0-9B37-449D-AE11-C234D055327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02AE0F-DC6E-7ECB-45A1-734171971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538339-F8BF-DB54-D42C-6BD345344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59D1-EFD5-4EC6-A746-0698858B5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145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BF7CE0-9A7D-1DB2-1BB7-8F70A18A0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0ED484-E4B3-49F3-62F7-7B00D97A3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3C0D2F-7428-D465-2B25-0B157A714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53A0-9B37-449D-AE11-C234D055327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475E2F-AE13-BBFE-9101-F141986C7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A68A31-0E96-030F-7225-193C7111A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59D1-EFD5-4EC6-A746-0698858B5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01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6676AA-F91F-F6F1-DEA5-6F49BE0B7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0DB288-8575-24F9-C1D0-64CCA12F8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CC1BEF-741C-198A-378E-F55E1FA42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53A0-9B37-449D-AE11-C234D055327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C3215C-1E0B-F746-D7A8-D924F1208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25BB52-B367-5FAD-F821-8E7EE0BE9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59D1-EFD5-4EC6-A746-0698858B5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60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84C15-A444-A396-FACE-92D70CBB8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FA709D-7094-0F6F-F869-86B8B89032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85E108-69CE-0A58-1451-40D693CCF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2722F2-4E0C-6DC6-F87D-C7B5A1E42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53A0-9B37-449D-AE11-C234D055327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560EFA-4C99-008A-0D88-55974D82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E7C065-49E3-1570-4DAE-D9C4170B9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59D1-EFD5-4EC6-A746-0698858B5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464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9F526-8FDC-6426-771A-D342A6F17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A7B973-8C72-DE76-D6F3-3AFA416EE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F2632C-2E53-BC9C-6F98-D6250B99A3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38035CA-250D-D787-03AF-99943D4EB0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ABF9791-3BB4-08B7-230C-F6EE5D0C90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747EFC6-98C6-025B-E548-4EC8569CE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53A0-9B37-449D-AE11-C234D055327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7EF7898-92FB-43C1-03AD-4CC3181CB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1D7D6B2-6567-D2EA-AA8A-3DBBCB8D4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59D1-EFD5-4EC6-A746-0698858B5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386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A9929-3BB7-4002-D487-3FB8D83CE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F1A15A-0D3F-4365-4A4A-62FEB3ED8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53A0-9B37-449D-AE11-C234D055327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79FE175-D532-6322-42FC-7CE44CBF7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6E7C843-4803-3194-0CBB-320DADEF9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59D1-EFD5-4EC6-A746-0698858B5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63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DB2CC4-0276-66BD-D42E-5EF069E9F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53A0-9B37-449D-AE11-C234D055327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18336F8-AA23-3B91-D61C-377820301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29667C-5B19-4F20-C264-5085F1BF5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59D1-EFD5-4EC6-A746-0698858B5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28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8B6BF3-2A42-DA8E-DAFB-AF9EE2F0C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5ECA59-2CEC-F6E0-672E-9E2756CCB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D9C751F-3F92-EE7A-CE24-6912FAD52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9C61BA-5069-AA20-9750-097BB948C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53A0-9B37-449D-AE11-C234D055327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7DCA23-CB24-5FC4-52A4-B955FE974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09D2DC-EFF3-C214-351D-AE9FE5CCE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59D1-EFD5-4EC6-A746-0698858B5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4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8C718-53B4-D64F-4F03-076A1C6FE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DB61B73-8463-1405-52F4-9649C4124F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59BF88-7A85-032A-B6E2-6BABBD602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28AD09-E65F-2ACB-E3B4-E04F2FB16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53A0-9B37-449D-AE11-C234D055327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DDDFB8-39BB-DBD4-27E3-E85046B98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A8B0E0-C18F-938D-E390-88741C0C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59D1-EFD5-4EC6-A746-0698858B5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731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D395D1-7C90-8E07-6B8F-F965A7BF9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494E60-1309-0363-A02D-075E82578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E81C01-387E-3581-6A00-54B336CD93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153A0-9B37-449D-AE11-C234D055327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025678-520E-72D7-40BE-2B1D1D97A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85DBDF-96E0-43CF-C9A9-BB12285716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259D1-EFD5-4EC6-A746-0698858B5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95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A5714B-1C24-B3EE-ED44-6E4375D8F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04054F-EDF7-FEC5-96A1-75894D29DEAC}"/>
              </a:ext>
            </a:extLst>
          </p:cNvPr>
          <p:cNvSpPr txBox="1"/>
          <p:nvPr/>
        </p:nvSpPr>
        <p:spPr>
          <a:xfrm>
            <a:off x="2155795" y="130628"/>
            <a:ext cx="7455887" cy="1176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Gill Sans Nova Cond Ultra Bold" panose="020B0B040201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М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  <a:latin typeface="Gill Sans Nova Cond Ultra Bold" panose="020B0B040201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униципальное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Gill Sans Nova Cond Ultra Bold" panose="020B0B040201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бюджетное дошкольное образовательное учреждение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Gill Sans Nova Cond Ultra Bold" panose="020B0B040201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«Детский сад общеразвивающего вида № 101»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  <a:latin typeface="Gill Sans Nova Cond Ultra Bold" panose="020B0B040201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  <a:latin typeface="Gill Sans Nova Cond Ultra Bold" panose="020B0B04020104020203" pitchFamily="34" charset="0"/>
                <a:ea typeface="Cambria" panose="02040503050406030204" pitchFamily="18" charset="0"/>
              </a:rPr>
              <a:t>муниципального образования города Братска Иркутской области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Gill Sans Nova Cond Ultra Bold" panose="020B0B04020104020203" pitchFamily="34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127EFA-1763-A67E-ACE2-2C0945512F7E}"/>
              </a:ext>
            </a:extLst>
          </p:cNvPr>
          <p:cNvSpPr txBox="1"/>
          <p:nvPr/>
        </p:nvSpPr>
        <p:spPr>
          <a:xfrm>
            <a:off x="1866693" y="2318576"/>
            <a:ext cx="9047669" cy="2299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8000"/>
                </a:solidFill>
                <a:effectLst/>
                <a:latin typeface="Gill Sans Nova Cond Ultra Bold" panose="020B0B04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детской субъектности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8000"/>
                </a:solidFill>
                <a:effectLst/>
                <a:latin typeface="Gill Sans Nova Cond Ultra Bold" panose="020B0B04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экологическом образовании для устойчивого развития</a:t>
            </a:r>
            <a:endParaRPr lang="ru-RU" sz="2800" dirty="0">
              <a:solidFill>
                <a:srgbClr val="008000"/>
              </a:solidFill>
              <a:effectLst/>
              <a:latin typeface="Gill Sans Nova Cond Ultra Bold" panose="020B0B04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Красавина Кристина Владимировна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старший воспитатель</a:t>
            </a:r>
            <a:endParaRPr lang="ru-RU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BA2BFFA-B3E9-FE6D-F569-E0A62E0BB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13899">
            <a:off x="5684483" y="4724703"/>
            <a:ext cx="1894991" cy="15302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38D5686-9A23-3E10-6668-D392563DE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732707">
            <a:off x="2424216" y="1424268"/>
            <a:ext cx="1505569" cy="132155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3FC3124-11B9-E321-1975-5AC865C04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5001" y="0"/>
            <a:ext cx="2840572" cy="249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52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A5714B-1C24-B3EE-ED44-6E4375D8F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B1DD1A-8CF1-7E74-FE20-47B57CCDE993}"/>
              </a:ext>
            </a:extLst>
          </p:cNvPr>
          <p:cNvSpPr txBox="1"/>
          <p:nvPr/>
        </p:nvSpPr>
        <p:spPr>
          <a:xfrm>
            <a:off x="1020147" y="788908"/>
            <a:ext cx="10151705" cy="2548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Понятие </a:t>
            </a:r>
            <a:r>
              <a:rPr lang="ru-RU" sz="24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«субъект»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рассматривается как познающий, действующий человек, существо, противостоящее внешнему миру как объекту познания 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«Субъективный»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subjectum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в переводе с латинского – лежащий в основе, субъективность – это исходное начало в человеке, что лежит в его основе.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9C0C02A-A7A0-392B-9822-440022FEFD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0" t="4354" r="8171" b="11503"/>
          <a:stretch/>
        </p:blipFill>
        <p:spPr>
          <a:xfrm>
            <a:off x="3947000" y="3520831"/>
            <a:ext cx="3787999" cy="2991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6FDB57-1F61-2959-4302-513DFCA3A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22751">
            <a:off x="6814792" y="5261443"/>
            <a:ext cx="1840414" cy="161529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EB284ED-0BB0-7679-A3DB-39C3AD920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069583">
            <a:off x="2202896" y="3075501"/>
            <a:ext cx="2840982" cy="24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22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A5714B-1C24-B3EE-ED44-6E4375D8F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61B3A7-B603-56ED-E716-80ADD3F4FB9C}"/>
              </a:ext>
            </a:extLst>
          </p:cNvPr>
          <p:cNvSpPr txBox="1"/>
          <p:nvPr/>
        </p:nvSpPr>
        <p:spPr>
          <a:xfrm>
            <a:off x="194388" y="67155"/>
            <a:ext cx="8613710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Субъективные характеристики личности ребенка отражены во ФГОС ДО в целевых ориентирах:</a:t>
            </a:r>
          </a:p>
          <a:p>
            <a:endParaRPr lang="ru-RU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Arial Black" panose="020B0A04020102020204" pitchFamily="34" charset="0"/>
              </a:rPr>
              <a:t>ребенок овладевает основными культурными способами деятельности, проявляет инициативу и самостоятельность в разных видах деятельности, способен выбирать себе род занятий, участников по совместной деятельности;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Arial Black" panose="020B0A04020102020204" pitchFamily="34" charset="0"/>
              </a:rPr>
              <a:t>ребенок обладает установкой положительного отношения к миру,… способен договариваться, учитывать интересы и чувства других.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Arial Black" panose="020B0A04020102020204" pitchFamily="34" charset="0"/>
              </a:rPr>
              <a:t>ребенок обладает развитым воображением, умеет подчиняться разным правилам и социальным нормам;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Arial Black" panose="020B0A04020102020204" pitchFamily="34" charset="0"/>
              </a:rPr>
              <a:t>ребенок может выражать свои мысли и желания,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Arial Black" panose="020B0A04020102020204" pitchFamily="34" charset="0"/>
              </a:rPr>
              <a:t>ребенок может контролировать свои движения и управлять ими;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Arial Black" panose="020B0A04020102020204" pitchFamily="34" charset="0"/>
              </a:rPr>
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Arial Black" panose="020B0A04020102020204" pitchFamily="34" charset="0"/>
              </a:rPr>
              <a:t>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ребенок способен к принятию собственных решений, опираясь на свои знания и умения в различных видах деятельности.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6B58D9-F0AB-288F-FB42-27B4BDEEE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098" y="1948175"/>
            <a:ext cx="3259555" cy="2715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1F6CDC4-C724-4D96-3387-B4DB5875C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66881">
            <a:off x="7755710" y="205403"/>
            <a:ext cx="1499292" cy="13552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099197-984D-414D-7BB6-815EBFDB2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596022">
            <a:off x="8812619" y="3761381"/>
            <a:ext cx="2169297" cy="196083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F8841A-F2F6-9A30-E2AC-48413FED2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388862">
            <a:off x="10876107" y="1076213"/>
            <a:ext cx="1381523" cy="124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15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A5714B-1C24-B3EE-ED44-6E4375D8F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AD6D6E-813E-8A49-EAA7-36505CB8CF7F}"/>
              </a:ext>
            </a:extLst>
          </p:cNvPr>
          <p:cNvSpPr txBox="1"/>
          <p:nvPr/>
        </p:nvSpPr>
        <p:spPr>
          <a:xfrm>
            <a:off x="2479744" y="245609"/>
            <a:ext cx="6587414" cy="5846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Применение современных педагогических  технологий, форм и методов в дошкольном учреждении позволяет раскрыть начала формирования детской субъектности:</a:t>
            </a:r>
            <a:endParaRPr lang="ru-RU" sz="1600" dirty="0">
              <a:solidFill>
                <a:srgbClr val="C0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Социо-игровая технология;</a:t>
            </a:r>
            <a:endParaRPr lang="ru-RU" sz="16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роектная технология;</a:t>
            </a:r>
            <a:endParaRPr lang="ru-RU" sz="16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ознавательно-исследовательская технология;</a:t>
            </a:r>
            <a:endParaRPr lang="ru-RU" sz="16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ехнология решения изобретательских задач;</a:t>
            </a:r>
            <a:endParaRPr lang="ru-RU" sz="16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«Детский совет»;</a:t>
            </a:r>
            <a:endParaRPr lang="ru-RU" sz="16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«Утренний круг»;</a:t>
            </a:r>
            <a:endParaRPr lang="ru-RU" sz="16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ехнологии развития детской субъектности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аналогии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Метафоры (сказки, пословицы, поговорки)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Деятельностный подход: акции, детские конференции, марафоны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6853046-AFB2-A0ED-9488-B04508FC44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0" t="18367" r="30893" b="23265"/>
          <a:stretch/>
        </p:blipFill>
        <p:spPr>
          <a:xfrm>
            <a:off x="9053619" y="839755"/>
            <a:ext cx="2928899" cy="1735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054B1E0-0169-A513-2258-2E0A5D3176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03" y="2962004"/>
            <a:ext cx="2250541" cy="2062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99B4D83-8558-1B8A-CE3F-4A3F08E9AA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640" y="3993502"/>
            <a:ext cx="2705878" cy="2705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7383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A5714B-1C24-B3EE-ED44-6E4375D8F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7CFF2E-0E62-F4A7-A20C-B82FBC463A2C}"/>
              </a:ext>
            </a:extLst>
          </p:cNvPr>
          <p:cNvSpPr txBox="1"/>
          <p:nvPr/>
        </p:nvSpPr>
        <p:spPr>
          <a:xfrm>
            <a:off x="4432039" y="410547"/>
            <a:ext cx="7408507" cy="629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b="1" dirty="0">
              <a:latin typeface="Arial Black" panose="020B0A04020102020204" pitchFamily="34" charset="0"/>
            </a:endParaRPr>
          </a:p>
          <a:p>
            <a:pPr algn="just"/>
            <a:r>
              <a:rPr lang="ru-RU" b="1" dirty="0">
                <a:latin typeface="Arial Black" panose="020B0A04020102020204" pitchFamily="34" charset="0"/>
              </a:rPr>
              <a:t>Личный опыт решения противоречий, например, </a:t>
            </a:r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«Хочу-нельзя». </a:t>
            </a:r>
            <a:r>
              <a:rPr lang="ru-RU" b="1" dirty="0">
                <a:latin typeface="Arial Black" panose="020B0A04020102020204" pitchFamily="34" charset="0"/>
              </a:rPr>
              <a:t>Есть законы природы, границы дозволенного природой, которые ребенок должен знать, осмысливать, уметь понимать их и выстраивать свое поведение исходя из их понимания. </a:t>
            </a:r>
          </a:p>
          <a:p>
            <a:pPr indent="450215" algn="just">
              <a:spcAft>
                <a:spcPts val="1000"/>
              </a:spcAft>
            </a:pPr>
            <a:r>
              <a:rPr lang="ru-RU" sz="1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нравственных качеств неизбежно соприкасается с экологическим воспитанием личности. Нужно отметить взаимовлияние двух планов воспитательных воздействий: </a:t>
            </a:r>
          </a:p>
          <a:p>
            <a:pPr indent="450215" algn="just">
              <a:spcAft>
                <a:spcPts val="1000"/>
              </a:spcAft>
            </a:pPr>
            <a:r>
              <a:rPr lang="ru-RU" sz="1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во-первых, это комплексное воздействие на формирование </a:t>
            </a:r>
            <a:r>
              <a:rPr lang="ru-RU" sz="1800" b="1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отношения</a:t>
            </a:r>
            <a:r>
              <a:rPr lang="ru-RU" sz="1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дошкольников к природе в единстве экологических, нравственных и эстетических компонентов; </a:t>
            </a:r>
          </a:p>
          <a:p>
            <a:pPr indent="450215" algn="just">
              <a:spcAft>
                <a:spcPts val="1000"/>
              </a:spcAft>
            </a:pPr>
            <a:r>
              <a:rPr lang="ru-RU" sz="1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во-вторых, собственно </a:t>
            </a:r>
            <a:r>
              <a:rPr lang="ru-RU" sz="1800" b="1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нравственные качества </a:t>
            </a:r>
            <a:r>
              <a:rPr lang="ru-RU" sz="1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широком смысле в целях формирования у дошкольников эстетического, экологического отношения к действительности вообще и к природе как ее части.</a:t>
            </a:r>
          </a:p>
          <a:p>
            <a:endParaRPr lang="ru-RU" b="1" dirty="0"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A29D01-32BB-60CC-04D2-BD5E6B596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98" y="1464905"/>
            <a:ext cx="3696375" cy="362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14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A5714B-1C24-B3EE-ED44-6E4375D8F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853481-9D16-3964-8A51-9C9DCAC71AD7}"/>
              </a:ext>
            </a:extLst>
          </p:cNvPr>
          <p:cNvSpPr txBox="1"/>
          <p:nvPr/>
        </p:nvSpPr>
        <p:spPr>
          <a:xfrm>
            <a:off x="0" y="416143"/>
            <a:ext cx="9806474" cy="1685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«Что ребенок может сделать сегодня с помощью, </a:t>
            </a:r>
          </a:p>
          <a:p>
            <a:pPr algn="r">
              <a:lnSpc>
                <a:spcPct val="150000"/>
              </a:lnSpc>
            </a:pPr>
            <a:r>
              <a:rPr lang="ru-RU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завтра он сможет сделать сам»</a:t>
            </a:r>
          </a:p>
          <a:p>
            <a:pPr algn="r">
              <a:lnSpc>
                <a:spcPct val="150000"/>
              </a:lnSpc>
            </a:pPr>
            <a:r>
              <a:rPr lang="ru-RU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Л.С. Выготский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5904D7-F8EB-7151-7F36-A6E61BC59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013" y="2326941"/>
            <a:ext cx="4775530" cy="41149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9AEE83-1885-5A78-2268-BE860715C2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89" t="30869" r="18415" b="31620"/>
          <a:stretch/>
        </p:blipFill>
        <p:spPr>
          <a:xfrm rot="1551889">
            <a:off x="6456956" y="3356589"/>
            <a:ext cx="1990692" cy="125663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CFC753-36D1-1336-7231-AB7D76CB6D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541421">
            <a:off x="2633309" y="2982028"/>
            <a:ext cx="2347163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638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478</Words>
  <Application>Microsoft Office PowerPoint</Application>
  <PresentationFormat>Широкоэкранный</PresentationFormat>
  <Paragraphs>38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Cambria</vt:lpstr>
      <vt:lpstr>Gill Sans Nova Cond Ultra Bold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НР</dc:creator>
  <cp:lastModifiedBy>НР</cp:lastModifiedBy>
  <cp:revision>1</cp:revision>
  <dcterms:created xsi:type="dcterms:W3CDTF">2022-11-02T12:00:16Z</dcterms:created>
  <dcterms:modified xsi:type="dcterms:W3CDTF">2022-11-02T14:10:27Z</dcterms:modified>
</cp:coreProperties>
</file>