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539" r:id="rId2"/>
    <p:sldId id="622" r:id="rId3"/>
    <p:sldId id="611" r:id="rId4"/>
    <p:sldId id="612" r:id="rId5"/>
    <p:sldId id="617" r:id="rId6"/>
    <p:sldId id="616" r:id="rId7"/>
    <p:sldId id="569" r:id="rId8"/>
    <p:sldId id="570" r:id="rId9"/>
    <p:sldId id="613" r:id="rId10"/>
    <p:sldId id="618" r:id="rId11"/>
    <p:sldId id="572" r:id="rId12"/>
    <p:sldId id="565" r:id="rId13"/>
    <p:sldId id="571" r:id="rId14"/>
    <p:sldId id="591" r:id="rId15"/>
    <p:sldId id="619" r:id="rId16"/>
    <p:sldId id="574" r:id="rId17"/>
    <p:sldId id="575" r:id="rId18"/>
    <p:sldId id="580" r:id="rId19"/>
    <p:sldId id="585" r:id="rId20"/>
    <p:sldId id="582" r:id="rId21"/>
    <p:sldId id="583" r:id="rId22"/>
    <p:sldId id="620" r:id="rId23"/>
    <p:sldId id="584" r:id="rId24"/>
    <p:sldId id="568" r:id="rId25"/>
    <p:sldId id="595" r:id="rId26"/>
    <p:sldId id="590" r:id="rId27"/>
    <p:sldId id="601" r:id="rId28"/>
    <p:sldId id="603" r:id="rId29"/>
    <p:sldId id="604" r:id="rId30"/>
    <p:sldId id="550" r:id="rId31"/>
    <p:sldId id="606" r:id="rId32"/>
    <p:sldId id="484" r:id="rId33"/>
    <p:sldId id="447" r:id="rId34"/>
    <p:sldId id="487" r:id="rId35"/>
    <p:sldId id="635" r:id="rId36"/>
    <p:sldId id="631" r:id="rId37"/>
    <p:sldId id="463" r:id="rId38"/>
    <p:sldId id="638" r:id="rId39"/>
    <p:sldId id="499" r:id="rId40"/>
    <p:sldId id="460" r:id="rId41"/>
    <p:sldId id="639" r:id="rId42"/>
    <p:sldId id="500" r:id="rId43"/>
    <p:sldId id="643" r:id="rId44"/>
    <p:sldId id="629" r:id="rId45"/>
    <p:sldId id="644" r:id="rId46"/>
    <p:sldId id="646" r:id="rId47"/>
    <p:sldId id="647" r:id="rId48"/>
    <p:sldId id="649" r:id="rId49"/>
    <p:sldId id="650" r:id="rId50"/>
    <p:sldId id="645" r:id="rId51"/>
    <p:sldId id="648" r:id="rId52"/>
    <p:sldId id="336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520" r:id="rId69"/>
    <p:sldId id="524" r:id="rId70"/>
    <p:sldId id="525" r:id="rId71"/>
    <p:sldId id="526" r:id="rId72"/>
    <p:sldId id="527" r:id="rId73"/>
    <p:sldId id="528" r:id="rId74"/>
    <p:sldId id="529" r:id="rId75"/>
    <p:sldId id="530" r:id="rId76"/>
    <p:sldId id="531" r:id="rId77"/>
    <p:sldId id="532" r:id="rId78"/>
    <p:sldId id="642" r:id="rId79"/>
    <p:sldId id="62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537477"/>
    <a:srgbClr val="545676"/>
    <a:srgbClr val="CCFF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684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A625B-2CBB-4FED-8885-13DC0D36A6F5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6C4F-6B00-4870-802E-9A009B5DF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28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1F61D9-E07A-4A1B-9016-F283440EB906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552F35-56DC-45FF-B2CA-04A4AF88B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-unitwin.net/" TargetMode="External"/><Relationship Id="rId2" Type="http://schemas.openxmlformats.org/officeDocument/2006/relationships/hyperlink" Target="mailto:dziatk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edu.gov.ru/document/3da3f2dbd81de632a44729cf4fc40ea9/?ysclid=l7rekrr47k56996481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45" y="1484784"/>
            <a:ext cx="835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НОВАЯ КОНЦЕПЦИЯ ЭКОЛОГИЧЕСКОГО ОБРАЗОВАНИЯ </a:t>
            </a:r>
          </a:p>
          <a:p>
            <a:pPr algn="ctr"/>
            <a:r>
              <a:rPr lang="ru-RU" sz="2400" b="1" dirty="0" smtClean="0"/>
              <a:t>(в системе общего образования)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6464" y="4926067"/>
            <a:ext cx="5076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Е.Н. </a:t>
            </a:r>
            <a:r>
              <a:rPr lang="ru-RU" b="1" dirty="0" err="1"/>
              <a:t>Дзятковская</a:t>
            </a:r>
            <a:endParaRPr lang="ru-RU" dirty="0"/>
          </a:p>
          <a:p>
            <a:r>
              <a:rPr lang="ru-RU" dirty="0"/>
              <a:t>д.б.н., профессор,</a:t>
            </a:r>
          </a:p>
          <a:p>
            <a:r>
              <a:rPr lang="ru-RU" dirty="0"/>
              <a:t>ведущий научный сотрудник ФГБНУ «Институт стратегии развития образования Российской академии образования</a:t>
            </a:r>
            <a:r>
              <a:rPr lang="ru-RU" dirty="0" smtClean="0"/>
              <a:t>»</a:t>
            </a:r>
          </a:p>
          <a:p>
            <a:r>
              <a:rPr lang="en-US" dirty="0" smtClean="0">
                <a:hlinkClick r:id="rId2"/>
              </a:rPr>
              <a:t>dziatkov@mail.ru</a:t>
            </a:r>
            <a:r>
              <a:rPr lang="en-US" dirty="0" smtClean="0"/>
              <a:t>       </a:t>
            </a:r>
            <a:r>
              <a:rPr lang="en-US" dirty="0" smtClean="0">
                <a:hlinkClick r:id="rId3"/>
              </a:rPr>
              <a:t>http://partner-unitwin.net/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896" y="3284984"/>
            <a:ext cx="778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https://docs.edu.gov.ru/document/3da3f2dbd81de632a44729cf4fc40ea9/?ysclid=l7rekrr47k569964819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789040"/>
            <a:ext cx="21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ФУМО, 29.04.2022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4099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988" y="1340768"/>
            <a:ext cx="8041468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широкая междисциплинарная область научных знаний,  изучающая экологические связи и отношения в экологических системах  разного уровня.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не изучает объекты окружающего мира (как это делает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природоведение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биология и т.д.), а относится к группе, так называемых,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аспектных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наук, как философия (изучает всеобщие связи и отношения) и математика (изучает количественные связи и отношения в окружающем мире).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понятия экологии носят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относительный характер. </a:t>
            </a:r>
          </a:p>
          <a:p>
            <a:pPr algn="just">
              <a:lnSpc>
                <a:spcPct val="114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32656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76064" y="964787"/>
            <a:ext cx="8100392" cy="57765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ПРИРОДА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существующее на Земле и в космосе (природа в широком смысле);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что не создано деятельностью человека, но является источником создания человеком мира вещей;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бытов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– места вне городских застроек (зеленые насаждения, водоемы, парки, сады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ЭКОЛОГИЧЕСКАЯ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СИСТЕМА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элементарная структурная единица биосферы, самоорганизующаяся и саморегулирующаяся, занимающая определенное пространство, способная к адаптации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изменяющимся условиям внутренней и внешней среды, состоящая из сообщества живых организмов (биоценоз) и среды их обитания, в которой поддерживается относительное постоянство состава, пригодное для жизни биоценоза. </a:t>
            </a: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820" y="3103800"/>
            <a:ext cx="70252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ЕДИНСТВЕННОЕ СРЕДСТВО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СОХРАНИТЬ ОКРУЖАЮЩУЮ СРЕДУ, ПРИГОДНУЮ ДЛЯ ЖИЗНИ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ДИКАЯ ПРИРОДА</a:t>
            </a:r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3030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584" y="837623"/>
            <a:ext cx="7596336" cy="50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ЭКОЛОГИЧЕСКИЙ ИМПЕРАТИВ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ТАБУ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ПРИРОДЫ.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граница допустимой активности человека в окружающей его природной среде, которую он не имеет права переступать ни при каких обстоятельствах, поскольку за ее пределами происходит разрушение экологических условий жизни человека как биологического существа.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императив означает объективную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неизбежность ограничения потребления и использования природных ресурсов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человечеством в связи с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ограниченной возможностью естественных экологических систем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самовосстанавливаться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поддерживать состав окружающей среды, к которому человек адаптировался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96952"/>
            <a:ext cx="785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 КАЖДОГО  БИОЛОГИЧЕСКОГО ВИДА  ЕСТЬ ГРАНИЦЫ  ВЫЖИВАНИЯ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31031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07993"/>
            <a:ext cx="7992888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Narrow" pitchFamily="34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Э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КОЛОГИЧЕСКАЯ КУЛЬТУРА личности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интегральный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результат всего общего образования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во взаимосвязи всех его предметных областей, учебных предметов, внеурочной деятельности; который выражается в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экологической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эколого-культурной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грамотности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человека,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экологическом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мышлении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экологически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ответственном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мировоззрении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поведении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внутренней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нравственно-экологической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позиции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личности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ее экологической </a:t>
            </a:r>
            <a:r>
              <a:rPr lang="ru-RU" sz="20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образованности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способности 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повышать экологическую культуру у себя и в своем окружении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355" y="447055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2088" y="1301713"/>
            <a:ext cx="7596336" cy="385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УСТОЙЧИВОЕ РАЗВИТИЕ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(местного сообщества, региона, страны или цивилизации в целом) –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биосферсовместимое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социально-экономическое развитие сообщества людей. Это социально-экономическое  развитие, которое не выходит за пределы хозяйственной емкости ближайших жизнеобеспечивающих естественных экологических систем. Это социально-экономическое  развитие, которое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учитывает способность окружающих естественных экологических систем к самовосстановлению,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самоочистке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воздушной, водной и почвенной сред,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поддержанию экологического качества окружающей человека среды (в пределах допустимых для жизни и здоровья людей колебаний физических, химических, микробиологических показателей среды).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371" y="519063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12845"/>
            <a:ext cx="7254552" cy="577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Академик 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А. КОПТЮГ: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же такое концепция устойчивого развития?..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4000"/>
              </a:lnSpc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ставит во главу угла примат духовных ценностей над материальными. Человечество не должно чересчур увлекаться тем, что представляет собой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избыточное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потребительство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4000"/>
              </a:lnSpc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4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Из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этого вытекает второе базовое положение концепции, касающееся давнего спора: какие интересы должны учитываться прежде всего — индивидуальные или общественные? Ответ: интересы общества выше всего, а человек располагает свободой действий, но в рамках тех норм и ограничений, которые вводит общество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4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наконец, примат государственного регулирования (законодательного и с помощью экономических механизмов) над действием чисто рыночных сил...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5936" y="971085"/>
            <a:ext cx="4752528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Предмет </a:t>
            </a:r>
            <a:r>
              <a:rPr lang="ru-RU" sz="1900" dirty="0" smtClean="0">
                <a:latin typeface="Arial Narrow" pitchFamily="34" charset="0"/>
              </a:rPr>
              <a:t>изучения </a:t>
            </a:r>
            <a:r>
              <a:rPr lang="ru-RU" sz="1900" dirty="0" smtClean="0">
                <a:latin typeface="Arial Narrow" pitchFamily="34" charset="0"/>
              </a:rPr>
              <a:t>- экологические </a:t>
            </a:r>
            <a:r>
              <a:rPr lang="ru-RU" sz="1900" dirty="0" smtClean="0">
                <a:latin typeface="Arial Narrow" pitchFamily="34" charset="0"/>
              </a:rPr>
              <a:t>связи живых систем (но не человека) с окружающей их средой (только природной). </a:t>
            </a:r>
            <a:r>
              <a:rPr lang="ru-RU" sz="1900" dirty="0" smtClean="0">
                <a:latin typeface="Arial Narrow" pitchFamily="34" charset="0"/>
              </a:rPr>
              <a:t>Цель: воспитание </a:t>
            </a:r>
            <a:r>
              <a:rPr lang="ru-RU" sz="1900" dirty="0" smtClean="0">
                <a:latin typeface="Arial Narrow" pitchFamily="34" charset="0"/>
              </a:rPr>
              <a:t>любви к </a:t>
            </a:r>
            <a:r>
              <a:rPr lang="ru-RU" sz="1900" dirty="0" smtClean="0">
                <a:latin typeface="Arial Narrow" pitchFamily="34" charset="0"/>
              </a:rPr>
              <a:t>природе, </a:t>
            </a:r>
            <a:r>
              <a:rPr lang="ru-RU" sz="1900" dirty="0" smtClean="0">
                <a:latin typeface="Arial Narrow" pitchFamily="34" charset="0"/>
              </a:rPr>
              <a:t>бережного отношения к ней в целях рационального использования природных </a:t>
            </a:r>
            <a:r>
              <a:rPr lang="ru-RU" sz="1900" dirty="0" smtClean="0">
                <a:latin typeface="Arial Narrow" pitchFamily="34" charset="0"/>
              </a:rPr>
              <a:t>ресурсов. </a:t>
            </a:r>
            <a:r>
              <a:rPr lang="ru-RU" sz="1900" dirty="0" smtClean="0">
                <a:latin typeface="Arial Narrow" pitchFamily="34" charset="0"/>
              </a:rPr>
              <a:t>Основа - природоохранное просвещение, в </a:t>
            </a:r>
            <a:r>
              <a:rPr lang="ru-RU" sz="1900" dirty="0" smtClean="0">
                <a:latin typeface="Arial Narrow" pitchFamily="34" charset="0"/>
              </a:rPr>
              <a:t>школе – </a:t>
            </a:r>
            <a:r>
              <a:rPr lang="ru-RU" sz="1900" dirty="0" smtClean="0">
                <a:latin typeface="Arial Narrow" pitchFamily="34" charset="0"/>
              </a:rPr>
              <a:t>освоение научных </a:t>
            </a:r>
            <a:r>
              <a:rPr lang="ru-RU" sz="1900" dirty="0" smtClean="0">
                <a:latin typeface="Arial Narrow" pitchFamily="34" charset="0"/>
              </a:rPr>
              <a:t>основ </a:t>
            </a:r>
            <a:r>
              <a:rPr lang="ru-RU" sz="1900" dirty="0" smtClean="0">
                <a:latin typeface="Arial Narrow" pitchFamily="34" charset="0"/>
              </a:rPr>
              <a:t>экологии.</a:t>
            </a:r>
          </a:p>
          <a:p>
            <a:pPr algn="just">
              <a:lnSpc>
                <a:spcPct val="80000"/>
              </a:lnSpc>
            </a:pPr>
            <a:r>
              <a:rPr lang="ru-RU" sz="1900" b="1" dirty="0" smtClean="0">
                <a:latin typeface="Arial Narrow" pitchFamily="34" charset="0"/>
              </a:rPr>
              <a:t>Критика</a:t>
            </a:r>
            <a:r>
              <a:rPr lang="ru-RU" sz="1900" dirty="0" smtClean="0">
                <a:latin typeface="Arial Narrow" pitchFamily="34" charset="0"/>
              </a:rPr>
              <a:t>: биологии недостаточно. Нужна </a:t>
            </a:r>
            <a:r>
              <a:rPr lang="ru-RU" sz="1900" dirty="0" err="1" smtClean="0">
                <a:latin typeface="Arial Narrow" pitchFamily="34" charset="0"/>
              </a:rPr>
              <a:t>экологизация</a:t>
            </a:r>
            <a:r>
              <a:rPr lang="ru-RU" sz="1900" dirty="0" smtClean="0">
                <a:latin typeface="Arial Narrow" pitchFamily="34" charset="0"/>
              </a:rPr>
              <a:t> всех естественнонаучных предметов</a:t>
            </a:r>
            <a:endParaRPr lang="ru-RU" sz="19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2443" y="158197"/>
            <a:ext cx="37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ОТЕЧЕСТВЕННЫЕ  КОНЦЕПЦИИ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ЭКОЛОГИЧЕСКОГО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8541" y="980728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1982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6249" y="360802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1991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2448" y="3626089"/>
            <a:ext cx="471601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Предмет </a:t>
            </a:r>
            <a:r>
              <a:rPr lang="ru-RU" sz="1900" dirty="0" smtClean="0">
                <a:latin typeface="Arial Narrow" pitchFamily="34" charset="0"/>
              </a:rPr>
              <a:t>изучения </a:t>
            </a:r>
            <a:r>
              <a:rPr lang="ru-RU" sz="1900" dirty="0" smtClean="0">
                <a:latin typeface="Arial Narrow" pitchFamily="34" charset="0"/>
              </a:rPr>
              <a:t>- экологические </a:t>
            </a:r>
            <a:r>
              <a:rPr lang="ru-RU" sz="1900" dirty="0" smtClean="0">
                <a:latin typeface="Arial Narrow" pitchFamily="34" charset="0"/>
              </a:rPr>
              <a:t>связи живых систем </a:t>
            </a:r>
            <a:r>
              <a:rPr lang="ru-RU" sz="1900" dirty="0" smtClean="0">
                <a:latin typeface="Arial Narrow" pitchFamily="34" charset="0"/>
              </a:rPr>
              <a:t>(и человека</a:t>
            </a:r>
            <a:r>
              <a:rPr lang="ru-RU" sz="1900" dirty="0" smtClean="0">
                <a:latin typeface="Arial Narrow" pitchFamily="34" charset="0"/>
              </a:rPr>
              <a:t>) с окружающей их средой </a:t>
            </a:r>
            <a:r>
              <a:rPr lang="ru-RU" sz="1900" dirty="0" smtClean="0">
                <a:latin typeface="Arial Narrow" pitchFamily="34" charset="0"/>
              </a:rPr>
              <a:t>(</a:t>
            </a:r>
            <a:r>
              <a:rPr lang="ru-RU" sz="1900" dirty="0" err="1" smtClean="0">
                <a:latin typeface="Arial Narrow" pitchFamily="34" charset="0"/>
              </a:rPr>
              <a:t>социо</a:t>
            </a:r>
            <a:r>
              <a:rPr lang="ru-RU" sz="1900" dirty="0" smtClean="0">
                <a:latin typeface="Arial Narrow" pitchFamily="34" charset="0"/>
              </a:rPr>
              <a:t>- </a:t>
            </a:r>
            <a:r>
              <a:rPr lang="ru-RU" sz="1900" dirty="0" smtClean="0">
                <a:latin typeface="Arial Narrow" pitchFamily="34" charset="0"/>
              </a:rPr>
              <a:t>природной). </a:t>
            </a:r>
            <a:r>
              <a:rPr lang="ru-RU" sz="1900" dirty="0" smtClean="0">
                <a:latin typeface="Arial Narrow" pitchFamily="34" charset="0"/>
              </a:rPr>
              <a:t>Ставилась междисциплинарная цель формирования ответственного отношения к окружающей среде и здоровью. Распространение идей экологической психологии по формированию экологического сознания. Психологические диагностики отношения человека к миру природы</a:t>
            </a:r>
          </a:p>
          <a:p>
            <a:pPr algn="just">
              <a:lnSpc>
                <a:spcPct val="80000"/>
              </a:lnSpc>
            </a:pPr>
            <a:r>
              <a:rPr lang="ru-RU" sz="1900" b="1" dirty="0" smtClean="0">
                <a:latin typeface="Arial Narrow" pitchFamily="34" charset="0"/>
              </a:rPr>
              <a:t>Критика</a:t>
            </a:r>
            <a:r>
              <a:rPr lang="ru-RU" sz="1900" dirty="0" smtClean="0">
                <a:latin typeface="Arial Narrow" pitchFamily="34" charset="0"/>
              </a:rPr>
              <a:t>: оторванность от практики, от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природы </a:t>
            </a:r>
            <a:endParaRPr lang="ru-RU" sz="19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729" y="1081767"/>
            <a:ext cx="27751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Вовлечение в практику  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сбережения природных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р</a:t>
            </a:r>
            <a:r>
              <a:rPr lang="ru-RU" dirty="0" smtClean="0">
                <a:latin typeface="Arial Narrow" pitchFamily="34" charset="0"/>
              </a:rPr>
              <a:t>есурсов, охраны природы,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«зеленый» образ жизни,</a:t>
            </a:r>
          </a:p>
          <a:p>
            <a:pPr algn="just"/>
            <a:r>
              <a:rPr lang="ru-RU" dirty="0" err="1" smtClean="0">
                <a:latin typeface="Arial Narrow" pitchFamily="34" charset="0"/>
              </a:rPr>
              <a:t>про-экоогическое</a:t>
            </a:r>
            <a:r>
              <a:rPr lang="ru-RU" dirty="0" smtClean="0">
                <a:latin typeface="Arial Narrow" pitchFamily="34" charset="0"/>
              </a:rPr>
              <a:t> поведение.</a:t>
            </a: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r>
              <a:rPr lang="ru-RU" b="1" dirty="0" smtClean="0">
                <a:latin typeface="Arial Narrow" pitchFamily="34" charset="0"/>
              </a:rPr>
              <a:t>Критика</a:t>
            </a:r>
            <a:r>
              <a:rPr lang="ru-RU" dirty="0" smtClean="0">
                <a:latin typeface="Arial Narrow" pitchFamily="34" charset="0"/>
              </a:rPr>
              <a:t>:  недостаточность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э</a:t>
            </a:r>
            <a:r>
              <a:rPr lang="ru-RU" dirty="0" smtClean="0">
                <a:latin typeface="Arial Narrow" pitchFamily="34" charset="0"/>
              </a:rPr>
              <a:t>кологических знаний,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экологическая </a:t>
            </a:r>
            <a:r>
              <a:rPr lang="ru-RU" dirty="0" err="1" smtClean="0">
                <a:latin typeface="Arial Narrow" pitchFamily="34" charset="0"/>
              </a:rPr>
              <a:t>безграмот</a:t>
            </a:r>
            <a:r>
              <a:rPr lang="ru-RU" dirty="0" smtClean="0">
                <a:latin typeface="Arial Narrow" pitchFamily="34" charset="0"/>
              </a:rPr>
              <a:t>-</a:t>
            </a:r>
          </a:p>
          <a:p>
            <a:pPr algn="just"/>
            <a:r>
              <a:rPr lang="ru-RU" dirty="0" err="1" smtClean="0">
                <a:latin typeface="Arial Narrow" pitchFamily="34" charset="0"/>
              </a:rPr>
              <a:t>ность</a:t>
            </a: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163" y="190381"/>
            <a:ext cx="390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ЗАРУБЕЖНЫЕ  ПОДХОДЫ К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ЭКОЛОГИЧЕСКОМУ ОБРАЗОВАНИЮ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8925" y="188640"/>
            <a:ext cx="378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ОТЕЧЕСТВЕННЫЕ  КОНЦЕПЦИИ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ЭКОЛОГИЧЕСКОГО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33147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2010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906979"/>
            <a:ext cx="4608512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Предмет изучения: экологические  проблемы </a:t>
            </a:r>
            <a:r>
              <a:rPr lang="ru-RU" sz="1900" dirty="0" err="1" smtClean="0">
                <a:latin typeface="Arial Narrow" pitchFamily="34" charset="0"/>
              </a:rPr>
              <a:t>социоприродных</a:t>
            </a:r>
            <a:r>
              <a:rPr lang="ru-RU" sz="1900" dirty="0" smtClean="0">
                <a:latin typeface="Arial Narrow" pitchFamily="34" charset="0"/>
              </a:rPr>
              <a:t> систем,  пути их решения в интересах устойчивого  развития на основе экологического императива.</a:t>
            </a:r>
          </a:p>
          <a:p>
            <a:pPr>
              <a:lnSpc>
                <a:spcPct val="80000"/>
              </a:lnSpc>
            </a:pPr>
            <a:r>
              <a:rPr lang="ru-RU" sz="1900" dirty="0" err="1" smtClean="0">
                <a:latin typeface="Arial Narrow" pitchFamily="34" charset="0"/>
              </a:rPr>
              <a:t>Предметно-деятельностный</a:t>
            </a:r>
            <a:r>
              <a:rPr lang="ru-RU" sz="1900" dirty="0" smtClean="0">
                <a:latin typeface="Arial Narrow" pitchFamily="34" charset="0"/>
              </a:rPr>
              <a:t> подход.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Формирование </a:t>
            </a:r>
            <a:r>
              <a:rPr lang="ru-RU" sz="1900" dirty="0" err="1" smtClean="0">
                <a:latin typeface="Arial Narrow" pitchFamily="34" charset="0"/>
              </a:rPr>
              <a:t>экосистемной</a:t>
            </a:r>
            <a:r>
              <a:rPr lang="ru-RU" sz="1900" dirty="0" smtClean="0">
                <a:latin typeface="Arial Narrow" pitchFamily="34" charset="0"/>
              </a:rPr>
              <a:t> </a:t>
            </a:r>
            <a:r>
              <a:rPr lang="ru-RU" sz="1900" dirty="0" err="1" smtClean="0">
                <a:latin typeface="Arial Narrow" pitchFamily="34" charset="0"/>
              </a:rPr>
              <a:t>познаватель-ной</a:t>
            </a:r>
            <a:r>
              <a:rPr lang="ru-RU" sz="1900" dirty="0" smtClean="0">
                <a:latin typeface="Arial Narrow" pitchFamily="34" charset="0"/>
              </a:rPr>
              <a:t> модели, экологической грамотности,  экологической этики, экологической безопасности,  экологической культуры. </a:t>
            </a:r>
          </a:p>
          <a:p>
            <a:pPr algn="just">
              <a:lnSpc>
                <a:spcPct val="80000"/>
              </a:lnSpc>
            </a:pPr>
            <a:r>
              <a:rPr lang="ru-RU" sz="1900" b="1" dirty="0" smtClean="0">
                <a:latin typeface="Arial Narrow" pitchFamily="34" charset="0"/>
              </a:rPr>
              <a:t>Критика</a:t>
            </a:r>
            <a:r>
              <a:rPr lang="ru-RU" sz="1900" dirty="0" smtClean="0">
                <a:latin typeface="Arial Narrow" pitchFamily="34" charset="0"/>
              </a:rPr>
              <a:t>: отсутствие  </a:t>
            </a:r>
            <a:r>
              <a:rPr lang="ru-RU" sz="1900" dirty="0" err="1" smtClean="0">
                <a:latin typeface="Arial Narrow" pitchFamily="34" charset="0"/>
              </a:rPr>
              <a:t>валидных</a:t>
            </a:r>
            <a:r>
              <a:rPr lang="ru-RU" sz="1900" dirty="0" smtClean="0">
                <a:latin typeface="Arial Narrow" pitchFamily="34" charset="0"/>
              </a:rPr>
              <a:t> </a:t>
            </a:r>
            <a:r>
              <a:rPr lang="ru-RU" sz="1900" dirty="0" err="1" smtClean="0">
                <a:latin typeface="Arial Narrow" pitchFamily="34" charset="0"/>
              </a:rPr>
              <a:t>диагности-ческих</a:t>
            </a:r>
            <a:r>
              <a:rPr lang="ru-RU" sz="1900" dirty="0" smtClean="0">
                <a:latin typeface="Arial Narrow" pitchFamily="34" charset="0"/>
              </a:rPr>
              <a:t> методик. </a:t>
            </a:r>
            <a:r>
              <a:rPr lang="ru-RU" sz="1900" dirty="0" err="1" smtClean="0">
                <a:latin typeface="Arial Narrow" pitchFamily="34" charset="0"/>
              </a:rPr>
              <a:t>Проотиворечия</a:t>
            </a:r>
            <a:r>
              <a:rPr lang="ru-RU" sz="1900" dirty="0" smtClean="0">
                <a:latin typeface="Arial Narrow" pitchFamily="34" charset="0"/>
              </a:rPr>
              <a:t>:  культура как интегральный результат общего образования и предметная форма организации образовательного процесса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013124"/>
            <a:ext cx="3201378" cy="515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900" b="1" i="1" dirty="0" smtClean="0">
                <a:latin typeface="Arial Narrow" pitchFamily="34" charset="0"/>
              </a:rPr>
              <a:t>Запад</a:t>
            </a:r>
            <a:r>
              <a:rPr lang="ru-RU" sz="19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Внимание: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экологическая компетенция, 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ф</a:t>
            </a:r>
            <a:r>
              <a:rPr lang="ru-RU" sz="1900" dirty="0" smtClean="0">
                <a:latin typeface="Arial Narrow" pitchFamily="34" charset="0"/>
              </a:rPr>
              <a:t>ункциональная экологическая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г</a:t>
            </a:r>
            <a:r>
              <a:rPr lang="ru-RU" sz="1900" dirty="0" smtClean="0">
                <a:latin typeface="Arial Narrow" pitchFamily="34" charset="0"/>
              </a:rPr>
              <a:t>рамотность  (но специалисты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так </a:t>
            </a:r>
            <a:r>
              <a:rPr lang="ru-RU" sz="1900" dirty="0" smtClean="0">
                <a:latin typeface="Arial Narrow" pitchFamily="34" charset="0"/>
              </a:rPr>
              <a:t>и не пришли к консенсусу</a:t>
            </a:r>
            <a:r>
              <a:rPr lang="ru-RU" sz="1900" dirty="0" smtClean="0">
                <a:latin typeface="Arial Narrow" pitchFamily="34" charset="0"/>
              </a:rPr>
              <a:t>.) 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Три </a:t>
            </a:r>
            <a:r>
              <a:rPr lang="ru-RU" sz="1900" dirty="0" smtClean="0">
                <a:latin typeface="Arial Narrow" pitchFamily="34" charset="0"/>
              </a:rPr>
              <a:t>термина </a:t>
            </a:r>
            <a:r>
              <a:rPr lang="ru-RU" sz="1900" dirty="0" smtClean="0">
                <a:latin typeface="Arial Narrow" pitchFamily="34" charset="0"/>
              </a:rPr>
              <a:t>–</a:t>
            </a:r>
          </a:p>
          <a:p>
            <a:pPr algn="just">
              <a:lnSpc>
                <a:spcPct val="80000"/>
              </a:lnSpc>
            </a:pPr>
            <a:r>
              <a:rPr lang="ru-RU" sz="1900" dirty="0" err="1" smtClean="0">
                <a:latin typeface="Arial Narrow" pitchFamily="34" charset="0"/>
              </a:rPr>
              <a:t>энвайронментальная</a:t>
            </a:r>
            <a:r>
              <a:rPr lang="ru-RU" sz="1900" dirty="0" smtClean="0">
                <a:latin typeface="Arial Narrow" pitchFamily="34" charset="0"/>
              </a:rPr>
              <a:t> </a:t>
            </a:r>
            <a:r>
              <a:rPr lang="ru-RU" sz="1900" dirty="0" smtClean="0">
                <a:latin typeface="Arial Narrow" pitchFamily="34" charset="0"/>
              </a:rPr>
              <a:t>грамотность, </a:t>
            </a:r>
            <a:endParaRPr lang="ru-RU" sz="1900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экологическая грамотность, </a:t>
            </a:r>
          </a:p>
          <a:p>
            <a:pPr algn="just">
              <a:lnSpc>
                <a:spcPct val="80000"/>
              </a:lnSpc>
            </a:pPr>
            <a:r>
              <a:rPr lang="ru-RU" sz="1900" dirty="0" err="1" smtClean="0">
                <a:latin typeface="Arial Narrow" pitchFamily="34" charset="0"/>
              </a:rPr>
              <a:t>э</a:t>
            </a:r>
            <a:r>
              <a:rPr lang="ru-RU" sz="1900" dirty="0" err="1" smtClean="0">
                <a:latin typeface="Arial Narrow" pitchFamily="34" charset="0"/>
              </a:rPr>
              <a:t>кограмотность</a:t>
            </a:r>
            <a:r>
              <a:rPr lang="ru-RU" sz="1900" dirty="0" smtClean="0">
                <a:latin typeface="Arial Narrow" pitchFamily="34" charset="0"/>
              </a:rPr>
              <a:t>.</a:t>
            </a:r>
            <a:endParaRPr lang="ru-RU" sz="1900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900" b="1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1900" b="1" dirty="0" smtClean="0">
                <a:latin typeface="Arial Narrow" pitchFamily="34" charset="0"/>
              </a:rPr>
              <a:t>Критика</a:t>
            </a:r>
            <a:r>
              <a:rPr lang="ru-RU" sz="1900" dirty="0" smtClean="0">
                <a:latin typeface="Arial Narrow" pitchFamily="34" charset="0"/>
              </a:rPr>
              <a:t>: не определен</a:t>
            </a: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latin typeface="Arial Narrow" pitchFamily="34" charset="0"/>
              </a:rPr>
              <a:t>необходимый </a:t>
            </a:r>
            <a:r>
              <a:rPr lang="ru-RU" sz="1900" dirty="0" smtClean="0">
                <a:latin typeface="Arial Narrow" pitchFamily="34" charset="0"/>
              </a:rPr>
              <a:t>минимум </a:t>
            </a:r>
            <a:r>
              <a:rPr lang="ru-RU" sz="1900" dirty="0" smtClean="0">
                <a:latin typeface="Arial Narrow" pitchFamily="34" charset="0"/>
              </a:rPr>
              <a:t>знаний</a:t>
            </a:r>
          </a:p>
          <a:p>
            <a:pPr algn="just">
              <a:lnSpc>
                <a:spcPct val="80000"/>
              </a:lnSpc>
            </a:pPr>
            <a:endParaRPr lang="ru-RU" sz="1900" dirty="0" smtClean="0">
              <a:latin typeface="Arial Narrow" pitchFamily="34" charset="0"/>
            </a:endParaRPr>
          </a:p>
          <a:p>
            <a:pPr lvl="0" algn="just" fontAlgn="t">
              <a:lnSpc>
                <a:spcPct val="80000"/>
              </a:lnSpc>
            </a:pPr>
            <a:r>
              <a:rPr lang="ru-RU" i="1" dirty="0" err="1" smtClean="0">
                <a:solidFill>
                  <a:prstClr val="black"/>
                </a:solidFill>
              </a:rPr>
              <a:t>Сейлан</a:t>
            </a:r>
            <a:r>
              <a:rPr lang="ru-RU" i="1" dirty="0" smtClean="0">
                <a:solidFill>
                  <a:prstClr val="black"/>
                </a:solidFill>
              </a:rPr>
              <a:t> Ч. , </a:t>
            </a:r>
            <a:r>
              <a:rPr lang="ru-RU" i="1" dirty="0" err="1" smtClean="0">
                <a:solidFill>
                  <a:prstClr val="black"/>
                </a:solidFill>
              </a:rPr>
              <a:t>Блюмштейн</a:t>
            </a:r>
            <a:r>
              <a:rPr lang="ru-RU" i="1" dirty="0" smtClean="0">
                <a:solidFill>
                  <a:prstClr val="black"/>
                </a:solidFill>
              </a:rPr>
              <a:t> Д. </a:t>
            </a:r>
            <a:r>
              <a:rPr lang="ru-RU" b="1" i="1" dirty="0" smtClean="0">
                <a:solidFill>
                  <a:prstClr val="black"/>
                </a:solidFill>
              </a:rPr>
              <a:t>Провал экологического образования (и как мы можем это исправить).</a:t>
            </a:r>
            <a:r>
              <a:rPr lang="ru-RU" i="1" dirty="0" smtClean="0">
                <a:solidFill>
                  <a:prstClr val="black"/>
                </a:solidFill>
              </a:rPr>
              <a:t> Беркли и др. : Изд-во Калифорнийского ун-та, 2011. 247 </a:t>
            </a:r>
            <a:r>
              <a:rPr lang="ru-RU" i="1" dirty="0" smtClean="0">
                <a:solidFill>
                  <a:prstClr val="black"/>
                </a:solidFill>
              </a:rPr>
              <a:t>с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2488" y="42890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dirty="0" smtClean="0">
                <a:latin typeface="Arial Narrow" pitchFamily="34" charset="0"/>
              </a:rPr>
              <a:t>Предмет изучения: </a:t>
            </a:r>
            <a:r>
              <a:rPr lang="ru-RU" dirty="0" smtClean="0">
                <a:latin typeface="Arial Narrow" pitchFamily="34" charset="0"/>
              </a:rPr>
              <a:t>фундаментальные и прикладные стороны 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экологических связей 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отношений 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социоприродных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экологических системах, во взаимосвязи их природных, социальных и экономических </a:t>
            </a:r>
            <a:r>
              <a:rPr lang="ru-RU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процессов, </a:t>
            </a:r>
            <a:r>
              <a:rPr lang="ru-RU" dirty="0" smtClean="0">
                <a:latin typeface="Arial Narrow" pitchFamily="34" charset="0"/>
              </a:rPr>
              <a:t>включая </a:t>
            </a:r>
            <a:r>
              <a:rPr lang="ru-RU" dirty="0" smtClean="0">
                <a:latin typeface="Arial Narrow" pitchFamily="34" charset="0"/>
              </a:rPr>
              <a:t>вопросы этики, мировоззрения, </a:t>
            </a:r>
            <a:r>
              <a:rPr lang="ru-RU" dirty="0" err="1" smtClean="0">
                <a:latin typeface="Arial Narrow" pitchFamily="34" charset="0"/>
              </a:rPr>
              <a:t>самоиденти-фикации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в культуре устойчивого развития.    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latin typeface="Arial Narrow" pitchFamily="34" charset="0"/>
              </a:rPr>
              <a:t>Понятийно-терминологический </a:t>
            </a:r>
            <a:r>
              <a:rPr lang="ru-RU" dirty="0" smtClean="0">
                <a:latin typeface="Arial Narrow" pitchFamily="34" charset="0"/>
              </a:rPr>
              <a:t>аппарат. Системность </a:t>
            </a:r>
            <a:r>
              <a:rPr lang="ru-RU" dirty="0" smtClean="0">
                <a:latin typeface="Arial Narrow" pitchFamily="34" charset="0"/>
              </a:rPr>
              <a:t>конструирования экологического образования. 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349" y="428380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63" y="221159"/>
            <a:ext cx="390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ЗАРУБЕЖНЫЕ  ПОДХОДЫ К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ЭКОЛОГИЧЕСКОМУ ОБРАЗОВАНИЮ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2088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Экологическое </a:t>
            </a:r>
            <a:r>
              <a:rPr lang="ru-RU" sz="2000" dirty="0" smtClean="0"/>
              <a:t>образование – это образование, которое вы не получаете </a:t>
            </a:r>
            <a:r>
              <a:rPr lang="ru-RU" sz="2000" dirty="0" smtClean="0"/>
              <a:t>из-за </a:t>
            </a:r>
            <a:r>
              <a:rPr lang="ru-RU" sz="2000" dirty="0" smtClean="0"/>
              <a:t>того, что идете в школу (</a:t>
            </a:r>
            <a:r>
              <a:rPr lang="ru-RU" sz="2000" dirty="0" err="1" smtClean="0"/>
              <a:t>Vare</a:t>
            </a:r>
            <a:r>
              <a:rPr lang="ru-RU" sz="2000" dirty="0" smtClean="0"/>
              <a:t>, 1998)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203684"/>
            <a:ext cx="76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«экологическая </a:t>
            </a:r>
            <a:r>
              <a:rPr lang="ru-RU" sz="2000" dirty="0" smtClean="0"/>
              <a:t>проблематика слишком </a:t>
            </a:r>
            <a:r>
              <a:rPr lang="ru-RU" sz="2000" dirty="0" smtClean="0"/>
              <a:t>политизирована»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9816" y="3645024"/>
            <a:ext cx="7974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«экологическое </a:t>
            </a:r>
            <a:r>
              <a:rPr lang="ru-RU" sz="2000" dirty="0" smtClean="0"/>
              <a:t>образование, как правило, основано на идее, что человек осведомлённый будет поступать правильно. Мы работали с </a:t>
            </a:r>
            <a:r>
              <a:rPr lang="ru-RU" sz="2000" dirty="0" err="1" smtClean="0"/>
              <a:t>высокопро-свещённым</a:t>
            </a:r>
            <a:r>
              <a:rPr lang="ru-RU" sz="2000" dirty="0" smtClean="0"/>
              <a:t> </a:t>
            </a:r>
            <a:r>
              <a:rPr lang="ru-RU" sz="2000" dirty="0" smtClean="0"/>
              <a:t>сообществом, которое ничего не делало </a:t>
            </a:r>
            <a:r>
              <a:rPr lang="ru-RU" sz="2000" dirty="0" smtClean="0"/>
              <a:t>правильно».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23573" y="764704"/>
            <a:ext cx="618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 ПРОБЛЕМАХ ЭКОЛОГИЧЕСКОГО ОБРАЗОВАНИЯ  В США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23364"/>
            <a:ext cx="68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МНЕНИЕ  американских ученых СЕЙЛАНА  И  БЛЮМШТЕЙНА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95394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Авторы предлагают </a:t>
            </a:r>
            <a:r>
              <a:rPr lang="ru-RU" sz="2000" dirty="0" smtClean="0"/>
              <a:t>восстановить в школах некоторые из предметов, которые сейчас приходят в упадок, – такие, как, например, литература, поэзия, эстетика (а мы напротив, сокращаем по ним часы…).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800" y="1268760"/>
            <a:ext cx="8478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Образовательная система США оказалась неспособна сформировать ответственных граждан, бережно относящихся к природе, говорит морской эколог Чарльз </a:t>
            </a:r>
            <a:r>
              <a:rPr lang="ru-RU" b="1" i="1" dirty="0" err="1" smtClean="0"/>
              <a:t>Сейлан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8409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Авторы подчеркивают </a:t>
            </a:r>
            <a:r>
              <a:rPr lang="ru-RU" sz="2000" dirty="0" smtClean="0"/>
              <a:t>необходимость пересмотра «американской мечты», приоритетов и самого определения «успеха в жизни», – в жизни есть нечто большее, чем накопления богатств и материальных благ.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Утопия? Более </a:t>
            </a:r>
            <a:r>
              <a:rPr lang="ru-RU" sz="2000" dirty="0" smtClean="0"/>
              <a:t>чем двух тысячелетняя «прививка» человечеству десяти заповедей не сделала его кардинально </a:t>
            </a:r>
            <a:r>
              <a:rPr lang="ru-RU" sz="2000" dirty="0" smtClean="0"/>
              <a:t>лучше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8240"/>
            <a:ext cx="8046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«Экологическая </a:t>
            </a:r>
            <a:r>
              <a:rPr lang="ru-RU" sz="2000" dirty="0" smtClean="0"/>
              <a:t>ответственность — это универсальная объективная ценность, точно так же, как, например, уважение к закону.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Она </a:t>
            </a:r>
            <a:r>
              <a:rPr lang="ru-RU" sz="2000" dirty="0" smtClean="0"/>
              <a:t>заслуживает центрального места в системе государственного образования с уроками по окружающей среде, пронизывающими каждый день </a:t>
            </a:r>
            <a:r>
              <a:rPr lang="ru-RU" sz="2000" dirty="0" smtClean="0"/>
              <a:t>учащихся»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23364"/>
            <a:ext cx="68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МНЕНИЕ  американских ученых СЕЙЛАНА  И  БЛЮМШТЕЙНА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94658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ЕДИНСТВЕННЫЙ ВИД ОБРАЗОВАНИЯ, КОТОРЫЙ ОТРАЖЕН В КОНСТИТУЦИИ РОССИЙСКОЙ ФЕДЕРАЦИИ</a:t>
            </a:r>
          </a:p>
          <a:p>
            <a:pPr indent="360363" algn="just"/>
            <a:endParaRPr lang="ru-RU" sz="1200" dirty="0" smtClean="0"/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ЕДИНСТВЕННЫЙ ВИД ОБРАЗОВАНИЯ, О КОТОРОМ ГОВОРИТСЯ В СТРАТЕГИИ НАЦИОНАЛЬНОЙ БЕЗОПАСНОСТИ РОССИЙСКОЙ ФЕДЕРАЦИИ</a:t>
            </a:r>
          </a:p>
          <a:p>
            <a:pPr indent="360363" algn="just">
              <a:buFont typeface="Wingdings" pitchFamily="2" charset="2"/>
              <a:buChar char="ü"/>
            </a:pPr>
            <a:endParaRPr lang="ru-RU" sz="1200" dirty="0" smtClean="0"/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7-ФЗ: В ЦЕЛЯХ ФОРМИРОВАНИЯ ЭКОЛОГИЧЕСКОЙ КУЛЬТУРЫ … </a:t>
            </a:r>
            <a:r>
              <a:rPr lang="ru-RU" dirty="0" smtClean="0"/>
              <a:t>УСТАНАВЛИВАЕТСЯ </a:t>
            </a:r>
            <a:r>
              <a:rPr lang="ru-RU" dirty="0" smtClean="0"/>
              <a:t>СИСТЕМА ВСЕОБЩЕГО И КОМПЛЕКСНОГО ЭКОЛОГИЧЕСКОГО </a:t>
            </a:r>
            <a:r>
              <a:rPr lang="ru-RU" dirty="0" smtClean="0"/>
              <a:t>ОБРАЗОВАНИЯ</a:t>
            </a:r>
            <a:endParaRPr lang="ru-RU" dirty="0" smtClean="0"/>
          </a:p>
          <a:p>
            <a:pPr indent="360363" algn="just">
              <a:buFont typeface="Wingdings" pitchFamily="2" charset="2"/>
              <a:buChar char="ü"/>
            </a:pPr>
            <a:endParaRPr lang="ru-RU" dirty="0" smtClean="0"/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ЭТО ОБРАЗОВАНИЕ, КОТОРОЕ НЕОБХОДИМО ДЛЯ РЕАЛИЗАЦИИ ВСЕХ ЦЕЛЕЙ УСТОЙЧИВОГО РАЗВИТИЯ. </a:t>
            </a:r>
          </a:p>
          <a:p>
            <a:pPr indent="360363" algn="just">
              <a:buFont typeface="Wingdings" pitchFamily="2" charset="2"/>
              <a:buChar char="ü"/>
            </a:pPr>
            <a:endParaRPr lang="ru-RU" dirty="0" smtClean="0"/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ЭТО ПЛАТФОРМА </a:t>
            </a:r>
            <a:r>
              <a:rPr lang="ru-RU" dirty="0" smtClean="0"/>
              <a:t>ОБРАЗОВАНИЯ ДЛЯ УСТОЙЧИВОГО РАЗВИТИЯ, </a:t>
            </a:r>
            <a:r>
              <a:rPr lang="ru-RU" dirty="0" smtClean="0"/>
              <a:t>КОТОРАЯ  «ГАЛЬВАНИЗИРУЕТ</a:t>
            </a:r>
            <a:r>
              <a:rPr lang="ru-RU" dirty="0" smtClean="0"/>
              <a:t>» ЕГО </a:t>
            </a:r>
          </a:p>
          <a:p>
            <a:pPr indent="360363" algn="just">
              <a:buFont typeface="Wingdings" pitchFamily="2" charset="2"/>
              <a:buChar char="ü"/>
            </a:pPr>
            <a:endParaRPr lang="ru-RU" dirty="0" smtClean="0"/>
          </a:p>
          <a:p>
            <a:pPr indent="360363" algn="just">
              <a:buFont typeface="Wingdings" pitchFamily="2" charset="2"/>
              <a:buChar char="ü"/>
            </a:pPr>
            <a:r>
              <a:rPr lang="ru-RU" dirty="0" smtClean="0"/>
              <a:t>СТРАТЕГИЧЕСКОЕ ПЛАНИРОВАНИЕ РАЗВИТИЯ РФ НАПРАВЛЕНО НА РЕШЕНИЕ ЗАДАЧ  УСТОЙЧИВОГО СОЦИАЛЬНО-ЭКОНОМИЧЕСКОГО РАЗВИТИЯ РОССИЙСКОЙ ФЕДЕРАЦИИ </a:t>
            </a:r>
            <a:r>
              <a:rPr lang="ru-RU" dirty="0" smtClean="0"/>
              <a:t> (172-ФЗ)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232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собый статус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3832" y="1049829"/>
            <a:ext cx="77586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Вы говорите, что от термина «</a:t>
            </a:r>
            <a:r>
              <a:rPr lang="ru-RU" b="1" i="1" dirty="0" err="1" smtClean="0"/>
              <a:t>экологичность</a:t>
            </a:r>
            <a:r>
              <a:rPr lang="ru-RU" b="1" i="1" dirty="0" smtClean="0"/>
              <a:t>» надо уйти. </a:t>
            </a:r>
            <a:endParaRPr lang="ru-RU" b="1" i="1" dirty="0" smtClean="0"/>
          </a:p>
          <a:p>
            <a:pPr algn="just"/>
            <a:r>
              <a:rPr lang="ru-RU" b="1" i="1" dirty="0" smtClean="0"/>
              <a:t>Что </a:t>
            </a:r>
            <a:r>
              <a:rPr lang="ru-RU" b="1" i="1" dirty="0" smtClean="0"/>
              <a:t>должно ему придти на смену</a:t>
            </a:r>
            <a:r>
              <a:rPr lang="ru-RU" b="1" i="1" dirty="0" smtClean="0"/>
              <a:t>?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— </a:t>
            </a:r>
            <a:r>
              <a:rPr lang="ru-RU" sz="2000" dirty="0" smtClean="0"/>
              <a:t>Ответственное гражданство</a:t>
            </a:r>
            <a:r>
              <a:rPr lang="ru-RU" sz="2000" dirty="0" smtClean="0"/>
              <a:t>. </a:t>
            </a:r>
            <a:r>
              <a:rPr lang="ru-RU" sz="2000" dirty="0" smtClean="0"/>
              <a:t>Нужно </a:t>
            </a:r>
            <a:r>
              <a:rPr lang="ru-RU" sz="2000" dirty="0" smtClean="0"/>
              <a:t>учить морали</a:t>
            </a:r>
            <a:r>
              <a:rPr lang="ru-RU" sz="2000" dirty="0" smtClean="0"/>
              <a:t>. </a:t>
            </a:r>
            <a:r>
              <a:rPr lang="ru-RU" sz="2000" dirty="0" smtClean="0"/>
              <a:t>Чем-то пожертвовать ради общего блага – а это именно то, что нужно сделать, если мы хотим хоть как-то начать решать те экологические проблемы, которые есть сейчас, и те, с которыми мы столкнёмся в </a:t>
            </a:r>
            <a:r>
              <a:rPr lang="ru-RU" sz="2000" dirty="0" smtClean="0"/>
              <a:t>будущем …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537009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…упрощать </a:t>
            </a:r>
            <a:r>
              <a:rPr lang="ru-RU" sz="2000" i="1" dirty="0" smtClean="0"/>
              <a:t>сложные явления жизни, предоставляя их детям в доступной форме; выбирать для изучения наиболее типичные и важные моменты из опыта человечества; содействовать выравниванию социальных различий, создавая «единство мыслей и </a:t>
            </a:r>
            <a:r>
              <a:rPr lang="ru-RU" sz="2000" i="1" dirty="0" err="1" smtClean="0"/>
              <a:t>координированность</a:t>
            </a:r>
            <a:r>
              <a:rPr lang="ru-RU" sz="2000" i="1" dirty="0" smtClean="0"/>
              <a:t> действий</a:t>
            </a:r>
            <a:r>
              <a:rPr lang="ru-RU" sz="2000" i="1" dirty="0" smtClean="0"/>
              <a:t>»...</a:t>
            </a:r>
            <a:r>
              <a:rPr lang="ru-RU" sz="2000" i="1" dirty="0" smtClean="0"/>
              <a:t> 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5840" y="5313402"/>
            <a:ext cx="81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…в </a:t>
            </a:r>
            <a:r>
              <a:rPr lang="ru-RU" sz="2000" dirty="0" smtClean="0"/>
              <a:t>21 веке основа - нравственное, системное образование. Творчество без нравственности, как показал ХХ век, </a:t>
            </a:r>
            <a:r>
              <a:rPr lang="ru-RU" sz="2000" dirty="0" smtClean="0"/>
              <a:t>опасно…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04664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ИНТЕРВЬЮ Ч. СЕЙЛАНА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9816" y="2681625"/>
            <a:ext cx="7974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…Необходимо </a:t>
            </a:r>
            <a:r>
              <a:rPr lang="ru-RU" sz="2000" dirty="0" smtClean="0"/>
              <a:t>познание человеком своего предназначения. Задача новой системы образования в ХХ1 веке </a:t>
            </a:r>
            <a:r>
              <a:rPr lang="ru-RU" sz="2000" dirty="0" smtClean="0"/>
              <a:t>– помогать </a:t>
            </a:r>
            <a:r>
              <a:rPr lang="ru-RU" sz="2000" dirty="0" smtClean="0"/>
              <a:t>в развитии интересов, склонностей, способностей человека (непрерывное образование) в контексте планетарного </a:t>
            </a:r>
            <a:r>
              <a:rPr lang="ru-RU" sz="2000" dirty="0" smtClean="0"/>
              <a:t>мышления…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1765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 чём провалилось экологическое образование? </a:t>
            </a:r>
            <a:endParaRPr lang="ru-RU" sz="2000" b="1" i="1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…Необходимость </a:t>
            </a:r>
            <a:r>
              <a:rPr lang="ru-RU" sz="2000" dirty="0" smtClean="0"/>
              <a:t>решения проблемы на другом уровне – формулировании новой парадигмы мышления и образования.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193793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…думаю</a:t>
            </a:r>
            <a:r>
              <a:rPr lang="ru-RU" sz="2000" dirty="0" smtClean="0"/>
              <a:t>, проблема нами не поставлена правильно до сих пор, </a:t>
            </a:r>
            <a:r>
              <a:rPr lang="ru-RU" sz="2000" dirty="0" smtClean="0"/>
              <a:t>потому </a:t>
            </a:r>
            <a:r>
              <a:rPr lang="ru-RU" sz="2000" dirty="0" smtClean="0"/>
              <a:t>что глобальна: необходимо изменение парадигмы мышления, метода мышления, </a:t>
            </a:r>
            <a:r>
              <a:rPr lang="ru-RU" sz="2000" dirty="0" smtClean="0"/>
              <a:t>мировидения…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04664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ИНТЕРВЬЮ Ч. СЕЙЛАНА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72545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Восток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познавательно-ценностная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модель экологического образования, </a:t>
            </a: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сочетающаяся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традиционными этнокультурными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ценностями общества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отношением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 природе как духовной ценности,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стремлением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учиться у нее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подниматься до вершин ее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совершенства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82626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«Нравственный </a:t>
            </a:r>
            <a:r>
              <a:rPr lang="ru-RU" sz="2000" dirty="0" smtClean="0"/>
              <a:t>закон внутри нас» есть у всех, как показало исследование </a:t>
            </a:r>
            <a:r>
              <a:rPr lang="ru-RU" sz="2000" dirty="0" err="1" smtClean="0"/>
              <a:t>М.Аткинсон</a:t>
            </a:r>
            <a:r>
              <a:rPr lang="ru-RU" sz="2000" dirty="0" smtClean="0"/>
              <a:t> «20 шагов</a:t>
            </a:r>
            <a:r>
              <a:rPr lang="ru-RU" sz="2000" dirty="0" smtClean="0"/>
              <a:t>» (теория и практика сознательной концентрации </a:t>
            </a:r>
            <a:r>
              <a:rPr lang="ru-RU" sz="2000" dirty="0" smtClean="0"/>
              <a:t>для успеха: нам </a:t>
            </a:r>
            <a:r>
              <a:rPr lang="ru-RU" sz="2000" dirty="0" smtClean="0"/>
              <a:t>легче концентрироваться на том, что приносит нам вред, а не </a:t>
            </a:r>
            <a:r>
              <a:rPr lang="ru-RU" sz="2000" dirty="0" smtClean="0"/>
              <a:t>пользу)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Так</a:t>
            </a:r>
            <a:r>
              <a:rPr lang="ru-RU" sz="2000" dirty="0" smtClean="0"/>
              <a:t>, все люди </a:t>
            </a:r>
            <a:r>
              <a:rPr lang="ru-RU" sz="2000" dirty="0" smtClean="0"/>
              <a:t> </a:t>
            </a:r>
            <a:r>
              <a:rPr lang="ru-RU" sz="2000" dirty="0" smtClean="0"/>
              <a:t>на вопрос </a:t>
            </a:r>
            <a:r>
              <a:rPr lang="ru-RU" sz="2000" b="1" i="1" dirty="0" smtClean="0"/>
              <a:t>«Что ты хочешь?»</a:t>
            </a:r>
            <a:r>
              <a:rPr lang="ru-RU" sz="2000" dirty="0" smtClean="0"/>
              <a:t>, задаваемый 20 раз подряд, отвечают </a:t>
            </a:r>
            <a:r>
              <a:rPr lang="ru-RU" sz="2000" b="1" i="1" dirty="0" smtClean="0"/>
              <a:t>на 20-й вопрос одинаково</a:t>
            </a:r>
            <a:r>
              <a:rPr lang="ru-RU" sz="2000" dirty="0" smtClean="0"/>
              <a:t> «Я хочу быть светом, я хочу, чтобы </a:t>
            </a:r>
            <a:r>
              <a:rPr lang="ru-RU" sz="2000" dirty="0" smtClean="0"/>
              <a:t>сохранить планету»). </a:t>
            </a:r>
            <a:r>
              <a:rPr lang="ru-RU" sz="2000" dirty="0" smtClean="0"/>
              <a:t>То есть для всех людей естественно планетарное мышление. Цель внутри каждого. Она не осознана, потому ее как бы нет. 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pPr algn="ctr"/>
            <a:r>
              <a:rPr lang="ru-RU" b="1" dirty="0" smtClean="0"/>
              <a:t>АРХЕТИПЫ СРЕДО-СБЕРЕГАЮЩЕГО ПОВЕДЕНИЯ</a:t>
            </a:r>
          </a:p>
          <a:p>
            <a:pPr algn="ctr"/>
            <a:r>
              <a:rPr lang="ru-RU" b="1" dirty="0" smtClean="0"/>
              <a:t>КУЛЬТУРНЫЕ КОНЦЕПТЫ</a:t>
            </a:r>
          </a:p>
          <a:p>
            <a:pPr algn="ctr"/>
            <a:r>
              <a:rPr lang="ru-RU" sz="2000" dirty="0" smtClean="0"/>
              <a:t>ЛИЧНОСТЬ В   КУЛЬТУРЕ И КУЛЬТУРА В ЛИЧНОСТИ!!!!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70465" y="476672"/>
            <a:ext cx="225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НАДЕЖДА  ЕСТЬ!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041" y="332656"/>
            <a:ext cx="730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РЕФЛЕКСИЯ </a:t>
            </a:r>
            <a:r>
              <a:rPr lang="ru-RU" sz="2000" b="1" dirty="0" smtClean="0">
                <a:solidFill>
                  <a:srgbClr val="C00000"/>
                </a:solidFill>
              </a:rPr>
              <a:t> ПРОБЛЕМ  ОТЕЧЕСТВЕННОГО 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87" y="908720"/>
            <a:ext cx="818806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Предметные  границы </a:t>
            </a:r>
            <a:r>
              <a:rPr lang="ru-RU" dirty="0" smtClean="0"/>
              <a:t>отслеживания </a:t>
            </a:r>
            <a:r>
              <a:rPr lang="ru-RU" dirty="0" err="1" smtClean="0"/>
              <a:t>экообразования</a:t>
            </a:r>
            <a:r>
              <a:rPr lang="ru-RU" dirty="0" smtClean="0"/>
              <a:t>.</a:t>
            </a:r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err="1" smtClean="0"/>
              <a:t>Редукционизм</a:t>
            </a:r>
            <a:r>
              <a:rPr lang="ru-RU" dirty="0" smtClean="0"/>
              <a:t>. Мировоззренческий пробел. Фрагментарность.</a:t>
            </a:r>
            <a:endParaRPr lang="ru-RU" dirty="0" smtClean="0"/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Забыта категория «</a:t>
            </a:r>
            <a:r>
              <a:rPr lang="ru-RU" dirty="0" smtClean="0"/>
              <a:t>образованности</a:t>
            </a:r>
            <a:r>
              <a:rPr lang="ru-RU" dirty="0" smtClean="0"/>
              <a:t>» (образование – </a:t>
            </a:r>
            <a:r>
              <a:rPr lang="ru-RU" dirty="0" smtClean="0"/>
              <a:t>это </a:t>
            </a:r>
            <a:r>
              <a:rPr lang="ru-RU" dirty="0" smtClean="0"/>
              <a:t>сумма </a:t>
            </a:r>
            <a:endParaRPr lang="ru-RU" dirty="0" smtClean="0"/>
          </a:p>
          <a:p>
            <a:pPr marL="442913" indent="277813">
              <a:lnSpc>
                <a:spcPct val="90000"/>
              </a:lnSpc>
            </a:pPr>
            <a:r>
              <a:rPr lang="ru-RU" dirty="0" smtClean="0"/>
              <a:t>специальных  знаний</a:t>
            </a:r>
            <a:r>
              <a:rPr lang="ru-RU" dirty="0" smtClean="0"/>
              <a:t>, образованность – просвещенность, культура) </a:t>
            </a:r>
            <a:endParaRPr lang="ru-RU" dirty="0" smtClean="0"/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Культура считается результатом воспитания</a:t>
            </a:r>
            <a:endParaRPr lang="ru-RU" dirty="0" smtClean="0"/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Экологическое образование и воспитание – разработка разными </a:t>
            </a:r>
            <a:endParaRPr lang="ru-RU" dirty="0" smtClean="0"/>
          </a:p>
          <a:p>
            <a:pPr marL="442913" indent="277813">
              <a:lnSpc>
                <a:spcPct val="90000"/>
              </a:lnSpc>
            </a:pPr>
            <a:r>
              <a:rPr lang="ru-RU" dirty="0" smtClean="0"/>
              <a:t>ведомствами</a:t>
            </a:r>
            <a:endParaRPr lang="ru-RU" dirty="0" smtClean="0"/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Отсутствие в материалах/требованиях </a:t>
            </a:r>
            <a:r>
              <a:rPr lang="ru-RU" dirty="0" smtClean="0"/>
              <a:t>ЕГЭ ключевых терминов и </a:t>
            </a:r>
          </a:p>
          <a:p>
            <a:pPr marL="442913" indent="277813">
              <a:lnSpc>
                <a:spcPct val="90000"/>
              </a:lnSpc>
            </a:pPr>
            <a:r>
              <a:rPr lang="ru-RU" dirty="0" smtClean="0"/>
              <a:t>законов</a:t>
            </a:r>
            <a:endParaRPr lang="ru-RU" dirty="0" smtClean="0"/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Не определено место  во внеурочной деятельности</a:t>
            </a:r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Не определено место в системе аттестации педагогов, оценке </a:t>
            </a:r>
            <a:endParaRPr lang="ru-RU" dirty="0" smtClean="0"/>
          </a:p>
          <a:p>
            <a:pPr marL="442913" indent="277813">
              <a:lnSpc>
                <a:spcPct val="90000"/>
              </a:lnSpc>
            </a:pPr>
            <a:r>
              <a:rPr lang="ru-RU" dirty="0" smtClean="0"/>
              <a:t>работы </a:t>
            </a:r>
            <a:r>
              <a:rPr lang="ru-RU" dirty="0" smtClean="0"/>
              <a:t>школ</a:t>
            </a:r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Экологическое воспитание оторвано от других направлений </a:t>
            </a:r>
            <a:endParaRPr lang="ru-RU" dirty="0" smtClean="0"/>
          </a:p>
          <a:p>
            <a:pPr marL="442913" indent="277813">
              <a:lnSpc>
                <a:spcPct val="90000"/>
              </a:lnSpc>
            </a:pPr>
            <a:r>
              <a:rPr lang="ru-RU" dirty="0" smtClean="0"/>
              <a:t>(</a:t>
            </a:r>
            <a:r>
              <a:rPr lang="ru-RU" dirty="0" smtClean="0"/>
              <a:t>патриотического</a:t>
            </a:r>
            <a:r>
              <a:rPr lang="ru-RU" dirty="0" smtClean="0"/>
              <a:t>, гражданского</a:t>
            </a:r>
            <a:r>
              <a:rPr lang="ru-RU" dirty="0" smtClean="0"/>
              <a:t>, нравственного)</a:t>
            </a:r>
          </a:p>
          <a:p>
            <a:pPr marL="442913" indent="277813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/>
              <a:t>Нет достоверных инструментов контроля результатов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Ведущие ученые в области экологического образования – </a:t>
            </a:r>
            <a:r>
              <a:rPr lang="ru-RU" dirty="0" err="1" smtClean="0">
                <a:solidFill>
                  <a:srgbClr val="C00000"/>
                </a:solidFill>
              </a:rPr>
              <a:t>непедагоги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Формула  образования:  «Ц (С  М/С Р) </a:t>
            </a:r>
            <a:r>
              <a:rPr lang="ru-RU" b="1" dirty="0" err="1" smtClean="0"/>
              <a:t>рефл</a:t>
            </a:r>
            <a:r>
              <a:rPr lang="ru-RU" b="1" dirty="0" smtClean="0"/>
              <a:t>»</a:t>
            </a:r>
          </a:p>
          <a:p>
            <a:pPr algn="ctr"/>
            <a:r>
              <a:rPr lang="ru-RU" i="1" dirty="0" smtClean="0"/>
              <a:t>Форма</a:t>
            </a:r>
            <a:r>
              <a:rPr lang="ru-RU" dirty="0" smtClean="0"/>
              <a:t> не определяет результат.  Она  вторична. Но может тормозить.</a:t>
            </a:r>
          </a:p>
          <a:p>
            <a:pPr algn="ctr"/>
            <a:r>
              <a:rPr lang="ru-RU" dirty="0" smtClean="0"/>
              <a:t>Педагогика экологического образования - декларативность </a:t>
            </a:r>
            <a:r>
              <a:rPr lang="ru-RU" dirty="0" smtClean="0"/>
              <a:t>заявления </a:t>
            </a:r>
          </a:p>
          <a:p>
            <a:pPr algn="ctr"/>
            <a:r>
              <a:rPr lang="ru-RU" dirty="0" smtClean="0"/>
              <a:t>ц</a:t>
            </a:r>
            <a:r>
              <a:rPr lang="ru-RU" dirty="0" smtClean="0"/>
              <a:t>ели </a:t>
            </a:r>
            <a:r>
              <a:rPr lang="ru-RU" dirty="0" smtClean="0"/>
              <a:t>при </a:t>
            </a:r>
            <a:r>
              <a:rPr lang="ru-RU" dirty="0" err="1" smtClean="0"/>
              <a:t>неразработанности</a:t>
            </a:r>
            <a:r>
              <a:rPr lang="ru-RU" dirty="0" smtClean="0"/>
              <a:t> </a:t>
            </a:r>
            <a:r>
              <a:rPr lang="ru-RU" dirty="0" smtClean="0"/>
              <a:t>адекватных педагогических </a:t>
            </a:r>
            <a:r>
              <a:rPr lang="ru-RU" dirty="0" smtClean="0"/>
              <a:t>инструментов.</a:t>
            </a:r>
            <a:endParaRPr lang="ru-RU" dirty="0" smtClean="0"/>
          </a:p>
          <a:p>
            <a:pPr algn="ctr"/>
            <a:r>
              <a:rPr lang="ru-RU" i="1" dirty="0" smtClean="0"/>
              <a:t>Эмпирика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18103" y="448962"/>
            <a:ext cx="10801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30426"/>
            <a:ext cx="6702156" cy="4862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Их особенности: </a:t>
            </a:r>
          </a:p>
          <a:p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место экологического образования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системе общего образования,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 изучения, 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цель, </a:t>
            </a:r>
          </a:p>
          <a:p>
            <a:pPr algn="ctr">
              <a:buFont typeface="Wingdings" pitchFamily="2" charset="2"/>
              <a:buChar char="Ø"/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способы, 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критерии и показатели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5047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Концепции  1982, 1991, 2010,  </a:t>
            </a:r>
            <a:r>
              <a:rPr lang="ru-RU" sz="3200" b="1" dirty="0" smtClean="0">
                <a:solidFill>
                  <a:srgbClr val="C00000"/>
                </a:solidFill>
              </a:rPr>
              <a:t>2022</a:t>
            </a:r>
            <a:r>
              <a:rPr lang="ru-RU" sz="3200" b="1" dirty="0" smtClean="0"/>
              <a:t> гг.</a:t>
            </a:r>
            <a:endParaRPr lang="ru-R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028" y="5517232"/>
            <a:ext cx="8495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Единственная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непредметная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концепция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(не воспитания)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559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место в системе общего образования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98493"/>
            <a:ext cx="813690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Современное экологическое образование – это экологическое образование  в интересах устойчивого развития</a:t>
            </a:r>
            <a:r>
              <a:rPr lang="ru-RU" dirty="0" smtClean="0"/>
              <a:t> (реализация 172-ФЗ «О стратегическом планировании в Российской Федерации», ст.3, пп.1,24).</a:t>
            </a:r>
          </a:p>
          <a:p>
            <a:pPr algn="just"/>
            <a:endParaRPr lang="ru-RU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99792" y="2564904"/>
            <a:ext cx="3989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Касается </a:t>
            </a:r>
            <a:r>
              <a:rPr lang="ru-RU" sz="2400" b="1" dirty="0" smtClean="0"/>
              <a:t>ВСЕГО</a:t>
            </a:r>
            <a:r>
              <a:rPr lang="ru-RU" sz="2000" b="1" dirty="0" smtClean="0"/>
              <a:t> образования,</a:t>
            </a:r>
          </a:p>
          <a:p>
            <a:r>
              <a:rPr lang="ru-RU" sz="2000" b="1" dirty="0" smtClean="0"/>
              <a:t>как его сквозной компонент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69051" y="3451647"/>
            <a:ext cx="5386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Обновление экологического образования</a:t>
            </a:r>
          </a:p>
          <a:p>
            <a:pPr algn="ctr"/>
            <a:r>
              <a:rPr lang="ru-RU" sz="2000" b="1" dirty="0" smtClean="0"/>
              <a:t>касается </a:t>
            </a:r>
            <a:r>
              <a:rPr lang="ru-RU" sz="2400" b="1" dirty="0" smtClean="0"/>
              <a:t>ВСЕГО</a:t>
            </a:r>
            <a:r>
              <a:rPr lang="ru-RU" sz="2000" b="1" dirty="0" smtClean="0"/>
              <a:t> образования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317" y="4449306"/>
            <a:ext cx="794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Обновление экологического образования</a:t>
            </a:r>
          </a:p>
          <a:p>
            <a:pPr algn="ctr"/>
            <a:r>
              <a:rPr lang="ru-RU" sz="2000" b="1" dirty="0" smtClean="0"/>
              <a:t>встраивается (не надстраивается) во </a:t>
            </a:r>
            <a:r>
              <a:rPr lang="ru-RU" sz="2400" b="1" dirty="0" smtClean="0"/>
              <a:t>ВСЕ</a:t>
            </a:r>
            <a:r>
              <a:rPr lang="ru-RU" sz="2000" b="1" dirty="0" smtClean="0"/>
              <a:t> общее образования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276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 изучения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9856" y="1126485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ТБИЛИССКАЯ ДЕКЛАРАЦИЯ ПО ОБРАЗОВАНИЮ В ОБЛАСТИ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ОКРУЖАЮЩЕЙ СРЕДЫ (1977)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1901731"/>
            <a:ext cx="77768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«Руководящие принципы - экологическое образование должно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рассматривать окружающую среду во всей ее совокупности - природной и созданной, технологической и социальной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(экономической, политической, культурно-исторической, этической, эстетической).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+7ФЗ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4290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межпредметным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своем подходе, опираясь на конкретное содержание каждой дисциплины, что позволяет получить целостную и сбалансированную перспективу;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840" y="1196752"/>
            <a:ext cx="780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1984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Естественнонаучный характер 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Изучение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природоведения и биологии  (в противоречие с Тбилисской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декларацией  по образованию в области окружающей среды, 1977 г.)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36912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1991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Естественнонаучный характер с включением экологических проблем,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связанных с природными и социально-экономическими процессами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Изучение основ науки экологии и возникающих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 реальном мире экологических проблем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4327936"/>
            <a:ext cx="8568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2010</a:t>
            </a: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уманитарно-естественнонаучное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/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экологические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связи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живое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социоприродная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среда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включая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решение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экологических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проблем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области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охраны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окружающей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среды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здоровья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человека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нерасточительного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потребления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природных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ресурсов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на основе</a:t>
            </a: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подхода, ЭПМ)</a:t>
            </a:r>
            <a:endParaRPr lang="ru-RU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4664"/>
            <a:ext cx="276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 изучения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34" y="980728"/>
            <a:ext cx="832189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2022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Естественнонаучно-гуманитарно-технологическая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область: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экологические связи и отношения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социоприродных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экологических системах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взаимосвязи их природных, социальных,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экономических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процессов,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 позиции экологического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 нравственных императивов,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определяющей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роли культуры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достижении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всех Целей устойчивого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биосферосовместимого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развития. 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1400" dirty="0" smtClean="0"/>
          </a:p>
          <a:p>
            <a:pPr algn="ctr"/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276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 изучения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2088" y="1034589"/>
            <a:ext cx="7524328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национальной безопасности Российской Федерации, утвержденной Указом Президента Российской Федерации от 2 июля 2021 года № 400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10 января 2002 года № 7-ФЗ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охране окружающей среды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Конституция Российской Федерации,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114, пункт е6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224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особый статус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362" y="4985881"/>
            <a:ext cx="71953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Оно ориентировано на решение стратегических задач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экологически безопасного социально-экономического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развития страны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97984"/>
            <a:ext cx="7326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образование в системе общего образования –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непрерывного процесса экологического образования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 протяжении всей жизни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начиная с дошкольного возраста и продолжая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 всех формальных и неформальных этапах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Тбилиси, 1977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8488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Природоохранное образование – любовь и </a:t>
            </a:r>
            <a:r>
              <a:rPr lang="ru-RU" sz="2400" dirty="0" smtClean="0"/>
              <a:t>                                  бережное </a:t>
            </a:r>
            <a:r>
              <a:rPr lang="ru-RU" sz="2400" dirty="0" smtClean="0"/>
              <a:t>отношение к природе</a:t>
            </a:r>
          </a:p>
          <a:p>
            <a:pPr algn="ctr"/>
            <a:endParaRPr lang="ru-RU" sz="8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Охрана окружающей среды</a:t>
            </a:r>
          </a:p>
          <a:p>
            <a:pPr algn="ctr"/>
            <a:endParaRPr lang="ru-RU" sz="8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Изучение основ науки экология</a:t>
            </a:r>
          </a:p>
          <a:p>
            <a:pPr algn="ctr"/>
            <a:endParaRPr lang="ru-RU" sz="7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Ответственное отношение к охране окружающей среды</a:t>
            </a:r>
          </a:p>
          <a:p>
            <a:pPr algn="ctr"/>
            <a:endParaRPr lang="ru-RU" sz="7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Функциональная грамотность, компетенции </a:t>
            </a:r>
          </a:p>
          <a:p>
            <a:pPr algn="ctr"/>
            <a:endParaRPr lang="ru-RU" sz="7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Экологическая культура обучающихся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24136" y="4941168"/>
            <a:ext cx="7236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традиции отечественного экологического образования не утрачивают своей значимости, но переосмысливаются в условиях новой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реальности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738" y="303039"/>
            <a:ext cx="429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волюция целей (1970-2022)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3501" y="778634"/>
            <a:ext cx="800328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1100" i="1" dirty="0">
              <a:solidFill>
                <a:srgbClr val="191D3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Сочетание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ОПЕРЕЖАЮЩЕГО и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РЕГЕНЕРАТИВНОГО ОБРАЗОВАНИЯ</a:t>
            </a:r>
            <a:endParaRPr lang="ru-RU" sz="24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AutoNum type="arabicParenR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обновление содержания применительно к 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требованиям быстро развивающегося мира,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2) восстановление утраченных или повреждённых 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ценностей и принципов образования:</a:t>
            </a:r>
          </a:p>
          <a:p>
            <a:pPr algn="ctr"/>
            <a:endParaRPr lang="ru-RU" sz="2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РЕНЕССАНС </a:t>
            </a:r>
            <a:r>
              <a:rPr lang="ru-RU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РОЛИ ЦЕННОСТЕЙ </a:t>
            </a:r>
          </a:p>
          <a:p>
            <a:pPr algn="ctr"/>
            <a:r>
              <a:rPr lang="ru-RU" sz="24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В ВОСПИТАНИИ НОВЫХ ПОКОЛЕНИЙ</a:t>
            </a:r>
            <a:endParaRPr lang="ru-RU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36602"/>
            <a:ext cx="7363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ЮНЕСКО, СТРАТЕГИЯ РАЗВИТИЯ ОБРАЗОВАНИЯ ДО 2050 года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694437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ЦЕЛИ  ДОЛЖНЫ БЫТЬ КОНКРЕТНЫЕ, ИЗМЕРИМЫЕ, ДОСТИЖИМЫЕ,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ОГРАНИЧЕННЫЕ ВО ВРЕМЕНИ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928" y="1508591"/>
            <a:ext cx="7851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1984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ru-RU" b="1" dirty="0" smtClean="0"/>
              <a:t>Воспитание</a:t>
            </a:r>
            <a:r>
              <a:rPr lang="ru-RU" dirty="0" smtClean="0"/>
              <a:t> </a:t>
            </a:r>
            <a:r>
              <a:rPr lang="ru-RU" b="1" dirty="0" smtClean="0"/>
              <a:t>любви к природе и бережного отношению к ней.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Изучение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природоведения и биологии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568967"/>
            <a:ext cx="8820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</a:t>
            </a:r>
            <a:r>
              <a:rPr lang="ru-RU" b="1" i="1" dirty="0" smtClean="0"/>
              <a:t>1991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ru-RU" b="1" dirty="0" smtClean="0"/>
              <a:t>Воспитание ответственного отношения к окружающей природной среде и  здоровью человека</a:t>
            </a:r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СРЕДСТВО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/>
              <a:t>Изучение основ науки экологии как раздела биологии (ЗУН)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5" y="4149080"/>
            <a:ext cx="85689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2010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ru-RU" b="1" dirty="0" smtClean="0"/>
              <a:t>Формирование экологической культуры.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СРЕДСТВО</a:t>
            </a:r>
            <a:r>
              <a:rPr lang="ru-RU" sz="1600" dirty="0" smtClean="0"/>
              <a:t>: </a:t>
            </a:r>
          </a:p>
          <a:p>
            <a:pPr algn="ctr"/>
            <a:r>
              <a:rPr lang="ru-RU" sz="1600" dirty="0" err="1" smtClean="0"/>
              <a:t>Деятельностный</a:t>
            </a:r>
            <a:r>
              <a:rPr lang="ru-RU" sz="1600" dirty="0" smtClean="0"/>
              <a:t> подход.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dirty="0" smtClean="0"/>
              <a:t>Программы </a:t>
            </a:r>
            <a:r>
              <a:rPr lang="ru-RU" sz="1600" dirty="0" err="1" smtClean="0"/>
              <a:t>дух.-нравств</a:t>
            </a:r>
            <a:r>
              <a:rPr lang="ru-RU" sz="1600" dirty="0" smtClean="0"/>
              <a:t>. воспитания и социализации; </a:t>
            </a:r>
          </a:p>
          <a:p>
            <a:pPr algn="ctr"/>
            <a:r>
              <a:rPr lang="ru-RU" sz="1600" dirty="0" smtClean="0"/>
              <a:t>Программы формирования экологической культуры, здорового и безопасного образа жизни (ОТОРВАНЫ ОТ СОДЕРЖАНИЯ УЧЕБНЫХ ПРЕДМЕТОВ).</a:t>
            </a:r>
          </a:p>
          <a:p>
            <a:pPr algn="ctr"/>
            <a:r>
              <a:rPr lang="ru-RU" sz="1600" dirty="0" smtClean="0"/>
              <a:t>Компетенции, функциональная грамотность и культура - разное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16632"/>
            <a:ext cx="258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средства 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smtClean="0"/>
          </a:p>
          <a:p>
            <a:pPr algn="just"/>
            <a:endParaRPr lang="ru-RU" sz="1600" smtClean="0"/>
          </a:p>
          <a:p>
            <a:pPr algn="ctr"/>
            <a:r>
              <a:rPr lang="ru-RU" sz="2400" b="1" smtClean="0"/>
              <a:t>Экологическая культура – это </a:t>
            </a:r>
            <a:r>
              <a:rPr lang="ru-RU" sz="2400" b="1" smtClean="0">
                <a:solidFill>
                  <a:srgbClr val="006600"/>
                </a:solidFill>
              </a:rPr>
              <a:t>интегральный</a:t>
            </a:r>
            <a:r>
              <a:rPr lang="ru-RU" sz="2400" b="1" smtClean="0"/>
              <a:t> результат </a:t>
            </a:r>
            <a:r>
              <a:rPr lang="ru-RU" sz="2400" b="1" smtClean="0">
                <a:solidFill>
                  <a:srgbClr val="006600"/>
                </a:solidFill>
              </a:rPr>
              <a:t>всего</a:t>
            </a:r>
            <a:r>
              <a:rPr lang="ru-RU" sz="2400" b="1" smtClean="0"/>
              <a:t> общего образования</a:t>
            </a:r>
            <a:r>
              <a:rPr lang="ru-RU" sz="2400" smtClean="0"/>
              <a:t> </a:t>
            </a:r>
          </a:p>
          <a:p>
            <a:pPr algn="ctr"/>
            <a:endParaRPr lang="ru-RU" sz="2400" b="1" smtClean="0"/>
          </a:p>
          <a:p>
            <a:pPr algn="ctr"/>
            <a:r>
              <a:rPr lang="ru-RU" sz="2400" b="1" smtClean="0"/>
              <a:t>Экологическая культура – </a:t>
            </a:r>
            <a:r>
              <a:rPr lang="ru-RU" sz="2400" b="1" smtClean="0">
                <a:solidFill>
                  <a:srgbClr val="006600"/>
                </a:solidFill>
              </a:rPr>
              <a:t>сквозная</a:t>
            </a:r>
            <a:r>
              <a:rPr lang="ru-RU" sz="2400" b="1" smtClean="0"/>
              <a:t> по отношению ко всем видам культуры человека,</a:t>
            </a:r>
            <a:r>
              <a:rPr lang="ru-RU" sz="2400" smtClean="0"/>
              <a:t> </a:t>
            </a:r>
          </a:p>
          <a:p>
            <a:pPr algn="ctr"/>
            <a:r>
              <a:rPr lang="ru-RU" sz="2400" b="1" smtClean="0"/>
              <a:t>ее</a:t>
            </a:r>
            <a:r>
              <a:rPr lang="ru-RU" sz="2400" smtClean="0"/>
              <a:t> </a:t>
            </a:r>
            <a:r>
              <a:rPr lang="ru-RU" sz="2400" b="1" smtClean="0"/>
              <a:t>вертикальный срез</a:t>
            </a:r>
          </a:p>
          <a:p>
            <a:pPr algn="ctr"/>
            <a:endParaRPr lang="ru-RU" sz="240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основ науки экологии </a:t>
            </a:r>
            <a:r>
              <a:rPr lang="ru-RU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необходимое, но недостаточное</a:t>
            </a: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условие формирования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экологической культуры</a:t>
            </a:r>
            <a:endParaRPr lang="ru-RU" sz="2400" smtClean="0"/>
          </a:p>
          <a:p>
            <a:pPr algn="ctr"/>
            <a:endParaRPr lang="ru-RU" sz="2400" b="1" smtClean="0"/>
          </a:p>
          <a:p>
            <a:pPr algn="just"/>
            <a:endParaRPr lang="ru-RU" sz="2400" b="1" smtClean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484" y="303039"/>
            <a:ext cx="258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средства 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490021"/>
            <a:ext cx="921702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2022</a:t>
            </a:r>
          </a:p>
          <a:p>
            <a:pPr algn="ctr"/>
            <a:endParaRPr lang="ru-RU" sz="9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/>
              <a:t>формирование у обучающихся </a:t>
            </a:r>
            <a:r>
              <a:rPr lang="ru-RU" sz="2400" dirty="0" smtClean="0"/>
              <a:t>современной </a:t>
            </a:r>
            <a:r>
              <a:rPr lang="ru-RU" sz="2400" dirty="0" smtClean="0"/>
              <a:t>экологической культуры </a:t>
            </a:r>
          </a:p>
          <a:p>
            <a:pPr algn="ctr"/>
            <a:r>
              <a:rPr lang="ru-RU" sz="2400" dirty="0" smtClean="0"/>
              <a:t>как интегрального</a:t>
            </a:r>
          </a:p>
          <a:p>
            <a:pPr algn="ctr"/>
            <a:r>
              <a:rPr lang="ru-RU" sz="2400" dirty="0" smtClean="0"/>
              <a:t>результата всего общего образования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Дидактика: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направленность содержания –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ультурологическая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анг содержания –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сквозной (</a:t>
            </a:r>
            <a:r>
              <a:rPr lang="ru-RU" sz="2400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транспредметный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пособ реализации –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встраивание в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предметное содержание </a:t>
            </a:r>
          </a:p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734997"/>
            <a:ext cx="65129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 ВРЕМЕН КОМЕНСКОГО </a:t>
            </a:r>
            <a:r>
              <a:rPr lang="ru-RU" dirty="0" smtClean="0">
                <a:solidFill>
                  <a:srgbClr val="C00000"/>
                </a:solidFill>
              </a:rPr>
              <a:t>В ШКОЛАХ РЕАЛИЗОВЫВАЛАСЬ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ТОЛЬКО ДИДАКТИКА ПРЕДМЕТНОГО </a:t>
            </a:r>
            <a:r>
              <a:rPr lang="ru-RU" dirty="0" smtClean="0">
                <a:solidFill>
                  <a:srgbClr val="C00000"/>
                </a:solidFill>
              </a:rPr>
              <a:t>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484" y="303039"/>
            <a:ext cx="258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средства 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5910" y="778053"/>
            <a:ext cx="718408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КОНЦЕПЦИЯ ЭКОЛОГИЧЕСКОГО ОБРАЗОВАНИЯ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(в системе общего образования – 2022)</a:t>
            </a:r>
          </a:p>
          <a:p>
            <a:pPr algn="ctr"/>
            <a:endParaRPr lang="ru-RU" sz="14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междисциплинарные</a:t>
            </a:r>
            <a:r>
              <a:rPr lang="ru-RU" sz="2400" dirty="0" smtClean="0"/>
              <a:t> исследования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i="1" dirty="0" smtClean="0"/>
              <a:t>педагогика, психология, </a:t>
            </a:r>
            <a:r>
              <a:rPr lang="ru-RU" sz="2400" i="1" dirty="0" err="1" smtClean="0"/>
              <a:t>культурология</a:t>
            </a:r>
            <a:r>
              <a:rPr lang="ru-RU" sz="2400" i="1" dirty="0" smtClean="0"/>
              <a:t>,</a:t>
            </a:r>
          </a:p>
          <a:p>
            <a:pPr algn="ctr"/>
            <a:r>
              <a:rPr lang="ru-RU" sz="2400" i="1" dirty="0" smtClean="0"/>
              <a:t>семиотика и герменевтика)</a:t>
            </a:r>
          </a:p>
          <a:p>
            <a:pPr algn="ctr"/>
            <a:endParaRPr lang="ru-RU" sz="14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представления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об инвариантах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экологической культуры личности,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как  интегрального результата </a:t>
            </a:r>
            <a:endParaRPr lang="ru-RU" sz="2400" dirty="0" smtClean="0"/>
          </a:p>
          <a:p>
            <a:pPr algn="ctr"/>
            <a:r>
              <a:rPr lang="ru-RU" sz="2400" dirty="0" smtClean="0"/>
              <a:t>всего общего </a:t>
            </a:r>
            <a:r>
              <a:rPr lang="ru-RU" sz="2400" dirty="0" smtClean="0"/>
              <a:t>образования</a:t>
            </a:r>
            <a:endParaRPr lang="ru-RU" sz="2400" dirty="0" smtClean="0"/>
          </a:p>
          <a:p>
            <a:pPr algn="ctr">
              <a:buFont typeface="Wingdings" pitchFamily="2" charset="2"/>
              <a:buChar char="Ø"/>
            </a:pPr>
            <a:endParaRPr lang="ru-RU" sz="12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методы</a:t>
            </a:r>
            <a:r>
              <a:rPr lang="ru-RU" sz="2400" dirty="0" smtClean="0"/>
              <a:t> </a:t>
            </a:r>
            <a:r>
              <a:rPr lang="ru-RU" sz="2400" dirty="0" smtClean="0"/>
              <a:t>ее формирования </a:t>
            </a:r>
            <a:endParaRPr lang="ru-RU" sz="1400" dirty="0" smtClean="0"/>
          </a:p>
          <a:p>
            <a:pPr algn="ctr"/>
            <a:endParaRPr lang="ru-RU" sz="12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критерии и показатели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484" y="303039"/>
            <a:ext cx="258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средства </a:t>
            </a:r>
            <a:endParaRPr lang="ru-RU" sz="2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6064" y="980728"/>
            <a:ext cx="8028384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любой культурологический результат,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экологической культуры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быть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достигнуто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путем суммирования предметных результатов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даже при высокой насыщенности их содержания экологическими составляющими.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708920"/>
            <a:ext cx="763284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Экологическая культура,</a:t>
            </a:r>
            <a:endParaRPr lang="ru-RU" sz="2800" dirty="0" smtClean="0"/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как интегральное </a:t>
            </a:r>
            <a:r>
              <a:rPr lang="ru-RU" sz="2400" b="1" dirty="0" smtClean="0">
                <a:solidFill>
                  <a:srgbClr val="006600"/>
                </a:solidFill>
              </a:rPr>
              <a:t>личностное</a:t>
            </a:r>
            <a:r>
              <a:rPr lang="ru-RU" sz="2400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образование,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это результат</a:t>
            </a:r>
            <a:r>
              <a:rPr lang="ru-RU" sz="2400" b="1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006600"/>
                </a:solidFill>
              </a:rPr>
              <a:t>сквозной </a:t>
            </a:r>
            <a:r>
              <a:rPr lang="ru-RU" sz="2400" b="1" i="1" dirty="0" err="1" smtClean="0">
                <a:solidFill>
                  <a:srgbClr val="006600"/>
                </a:solidFill>
              </a:rPr>
              <a:t>общепредметной</a:t>
            </a:r>
            <a:r>
              <a:rPr lang="ru-RU" sz="2400" b="1" i="1" dirty="0" smtClean="0">
                <a:solidFill>
                  <a:srgbClr val="006600"/>
                </a:solidFill>
              </a:rPr>
              <a:t>  </a:t>
            </a:r>
            <a:endParaRPr lang="ru-RU" sz="2400" b="1" i="1" dirty="0" smtClean="0">
              <a:solidFill>
                <a:srgbClr val="0066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err="1" smtClean="0">
                <a:solidFill>
                  <a:srgbClr val="006600"/>
                </a:solidFill>
              </a:rPr>
              <a:t>э</a:t>
            </a:r>
            <a:r>
              <a:rPr lang="ru-RU" sz="2400" b="1" dirty="0" err="1" smtClean="0">
                <a:solidFill>
                  <a:srgbClr val="006600"/>
                </a:solidFill>
              </a:rPr>
              <a:t>кологизации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6600"/>
                </a:solidFill>
              </a:rPr>
              <a:t>(предметной, меж-, мета-, </a:t>
            </a:r>
            <a:r>
              <a:rPr lang="ru-RU" sz="2000" b="1" dirty="0" err="1" smtClean="0">
                <a:solidFill>
                  <a:srgbClr val="006600"/>
                </a:solidFill>
              </a:rPr>
              <a:t>транспредметной</a:t>
            </a:r>
            <a:r>
              <a:rPr lang="ru-RU" sz="2000" b="1" dirty="0" smtClean="0">
                <a:solidFill>
                  <a:srgbClr val="006600"/>
                </a:solidFill>
              </a:rPr>
              <a:t>,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г</a:t>
            </a:r>
            <a:r>
              <a:rPr lang="ru-RU" sz="2000" b="1" dirty="0" smtClean="0">
                <a:solidFill>
                  <a:srgbClr val="C00000"/>
                </a:solidFill>
              </a:rPr>
              <a:t>де </a:t>
            </a:r>
            <a:r>
              <a:rPr lang="ru-RU" sz="2000" b="1" dirty="0" err="1" smtClean="0">
                <a:solidFill>
                  <a:srgbClr val="C00000"/>
                </a:solidFill>
              </a:rPr>
              <a:t>транспредметная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экологизация</a:t>
            </a:r>
            <a:r>
              <a:rPr lang="ru-RU" sz="2000" b="1" dirty="0" smtClean="0">
                <a:solidFill>
                  <a:srgbClr val="C00000"/>
                </a:solidFill>
              </a:rPr>
              <a:t> является ведущей,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6600"/>
                </a:solidFill>
              </a:rPr>
              <a:t>о</a:t>
            </a:r>
            <a:r>
              <a:rPr lang="ru-RU" sz="2000" b="1" dirty="0" smtClean="0">
                <a:solidFill>
                  <a:srgbClr val="006600"/>
                </a:solidFill>
              </a:rPr>
              <a:t>пределяющей все остальные еще на </a:t>
            </a:r>
            <a:r>
              <a:rPr lang="ru-RU" sz="2000" b="1" dirty="0" err="1" smtClean="0">
                <a:solidFill>
                  <a:srgbClr val="C00000"/>
                </a:solidFill>
              </a:rPr>
              <a:t>допредметном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6600"/>
                </a:solidFill>
              </a:rPr>
              <a:t>у</a:t>
            </a:r>
            <a:r>
              <a:rPr lang="ru-RU" sz="2000" b="1" dirty="0" smtClean="0">
                <a:solidFill>
                  <a:srgbClr val="006600"/>
                </a:solidFill>
              </a:rPr>
              <a:t>ровне конструирования содержания)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484" y="303039"/>
            <a:ext cx="2581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и средства </a:t>
            </a:r>
            <a:endParaRPr lang="ru-RU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689880"/>
            <a:ext cx="8136904" cy="60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етаязык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 слова, символы,</a:t>
            </a:r>
            <a:r>
              <a:rPr kumimoji="0" lang="ru-RU" sz="160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знаки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образы, иносказания, метафоры…)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общий и понятный для всех предметов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базовая модель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культуры личности,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культурологические критерии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педагогических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оказателей 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(на основе инвариантов базовой модели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экологической культуры личности)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5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система педагогических показателей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экологической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ультуры 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(отражающих необходимые и достаточные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нварианты базовой модели экологической культуры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личности);</a:t>
            </a:r>
            <a:endParaRPr lang="ru-RU" sz="2000" dirty="0" smtClean="0">
              <a:solidFill>
                <a:srgbClr val="0066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50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модель мониторинга формирования экологической </a:t>
            </a: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ультуры (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основе системы ее показателей);</a:t>
            </a:r>
            <a:endParaRPr lang="ru-RU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4508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теория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общепредметной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экологизации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основе</a:t>
            </a:r>
          </a:p>
          <a:p>
            <a:pPr indent="4508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азовой модели экологической культуры личности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0066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indent="900113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одели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(варианты)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общепредметной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экологизации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900113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встраивания в имеющееся предметное содержание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900113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сех компонентов  базовой модели экологической культуры в формате</a:t>
            </a:r>
          </a:p>
          <a:p>
            <a:pPr indent="900113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знания-умения-отношения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84158" y="1340768"/>
            <a:ext cx="8282076" cy="3082914"/>
            <a:chOff x="405435" y="1628800"/>
            <a:chExt cx="11245000" cy="4392488"/>
          </a:xfrm>
        </p:grpSpPr>
        <p:sp>
          <p:nvSpPr>
            <p:cNvPr id="5" name="TextBox 4"/>
            <p:cNvSpPr txBox="1"/>
            <p:nvPr/>
          </p:nvSpPr>
          <p:spPr>
            <a:xfrm>
              <a:off x="405435" y="2289646"/>
              <a:ext cx="4223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ИНВАРИАНТЫ</a:t>
              </a:r>
            </a:p>
            <a:p>
              <a:pPr algn="ctr"/>
              <a:r>
                <a:rPr lang="ru-RU" sz="1400" b="1" dirty="0" smtClean="0"/>
                <a:t>ЯДРА ЭКОЛОГИЧЕСКОЙ КУЛЬТУРЫ</a:t>
              </a:r>
            </a:p>
            <a:p>
              <a:pPr algn="ctr"/>
              <a:r>
                <a:rPr lang="ru-RU" sz="1400" b="1" dirty="0" smtClean="0"/>
                <a:t>ОБЩЕСТВА</a:t>
              </a:r>
              <a:endParaRPr lang="ru-RU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7974" y="2217638"/>
              <a:ext cx="3620791" cy="111821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 smtClean="0">
                  <a:solidFill>
                    <a:srgbClr val="C00000"/>
                  </a:solidFill>
                </a:rPr>
                <a:t>базовая модель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>
                  <a:solidFill>
                    <a:srgbClr val="C00000"/>
                  </a:solidFill>
                </a:rPr>
                <a:t>экологической культуры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 smtClean="0">
                  <a:solidFill>
                    <a:srgbClr val="C00000"/>
                  </a:solidFill>
                </a:rPr>
                <a:t>личности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51943" y="2217638"/>
              <a:ext cx="264422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ИНВАРИАНТЫ</a:t>
              </a:r>
            </a:p>
            <a:p>
              <a:pPr algn="ctr"/>
              <a:r>
                <a:rPr lang="ru-RU" sz="1400" b="1" dirty="0" smtClean="0"/>
                <a:t>БАЗОВОЙ КУЛЬТУРЫ</a:t>
              </a:r>
            </a:p>
            <a:p>
              <a:pPr algn="ctr"/>
              <a:r>
                <a:rPr lang="ru-RU" sz="1400" b="1" dirty="0" smtClean="0"/>
                <a:t>ЛИЧНОСТИ</a:t>
              </a:r>
              <a:endParaRPr lang="ru-RU" sz="1400" b="1" dirty="0"/>
            </a:p>
          </p:txBody>
        </p:sp>
        <p:sp>
          <p:nvSpPr>
            <p:cNvPr id="8" name="Выгнутая вверх стрелка 7"/>
            <p:cNvSpPr/>
            <p:nvPr/>
          </p:nvSpPr>
          <p:spPr>
            <a:xfrm>
              <a:off x="3791744" y="1628800"/>
              <a:ext cx="5328592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верх стрелка 8"/>
            <p:cNvSpPr/>
            <p:nvPr/>
          </p:nvSpPr>
          <p:spPr>
            <a:xfrm flipH="1" flipV="1">
              <a:off x="3719736" y="3068960"/>
              <a:ext cx="5328592" cy="7200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" name="Picture 3" descr="C:\Users\Elena\Documents\рисунки\линза 3 o.jpg"/>
            <p:cNvPicPr>
              <a:picLocks noChangeAspect="1" noChangeArrowheads="1"/>
            </p:cNvPicPr>
            <p:nvPr/>
          </p:nvPicPr>
          <p:blipFill>
            <a:blip r:embed="rId2" cstate="print"/>
            <a:srcRect l="11365" t="8751" r="13107"/>
            <a:stretch>
              <a:fillRect/>
            </a:stretch>
          </p:blipFill>
          <p:spPr bwMode="auto">
            <a:xfrm>
              <a:off x="5447928" y="4509120"/>
              <a:ext cx="2081279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24"/>
            <p:cNvGrpSpPr/>
            <p:nvPr/>
          </p:nvGrpSpPr>
          <p:grpSpPr>
            <a:xfrm>
              <a:off x="3431704" y="3933056"/>
              <a:ext cx="1944216" cy="2016224"/>
              <a:chOff x="3286497" y="692696"/>
              <a:chExt cx="4954786" cy="4980979"/>
            </a:xfrm>
          </p:grpSpPr>
          <p:pic>
            <p:nvPicPr>
              <p:cNvPr id="16" name="Picture 2" descr="ÐÐ°ÑÑÐ¸Ð½ÐºÐ¸ Ð¿Ð¾ Ð·Ð°Ð¿ÑÐ¾ÑÑ ÑÐºÐ¾Ð»Ð¾Ð³Ð¸ÑÐµÑÐºÐ¸Ð¹ Ð¸Ð¼Ð¿ÐµÑÐ°ÑÐ¸Ð²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0000" contrast="-10000"/>
              </a:blip>
              <a:srcRect l="44981" t="15131" r="8995" b="2611"/>
              <a:stretch>
                <a:fillRect/>
              </a:stretch>
            </p:blipFill>
            <p:spPr bwMode="auto">
              <a:xfrm>
                <a:off x="3286497" y="692696"/>
                <a:ext cx="4954786" cy="4980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6456040" y="4941168"/>
                <a:ext cx="1728192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4" descr="https://ic.pics.livejournal.com/aleksey_verbov/77353759/250367/250367_1000.jpg"/>
            <p:cNvPicPr>
              <a:picLocks noChangeAspect="1" noChangeArrowheads="1"/>
            </p:cNvPicPr>
            <p:nvPr/>
          </p:nvPicPr>
          <p:blipFill>
            <a:blip r:embed="rId4" cstate="print"/>
            <a:srcRect l="46871" t="37888" r="20621" b="29856"/>
            <a:stretch>
              <a:fillRect/>
            </a:stretch>
          </p:blipFill>
          <p:spPr bwMode="auto">
            <a:xfrm>
              <a:off x="531131" y="4005065"/>
              <a:ext cx="2612541" cy="1944216"/>
            </a:xfrm>
            <a:prstGeom prst="rect">
              <a:avLst/>
            </a:prstGeom>
            <a:noFill/>
          </p:spPr>
        </p:pic>
        <p:pic>
          <p:nvPicPr>
            <p:cNvPr id="14" name="Рисунок 3" descr="https://upload.wikimedia.org/wikipedia/commons/c/c4/Sustainable_Development_Goals_ru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36160" y="3933056"/>
              <a:ext cx="266429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s://drasler.ru/wp-content/uploads/2019/05/%D0%9A%D0%B0%D1%80%D1%82%D0%B8%D0%BD%D0%BA%D0%B8-%D1%81-%D0%B6%D0%B5%D0%BB%D0%B0%D0%BD%D0%B8%D1%8F%D0%BC%D0%B8-%D0%B8-%D1%81%D0%BC%D0%B0%D0%B9%D0%BB%D0%B8%D0%BA%D0%B0%D0%BC%D0%B8-%D0%BF%D0%BE%D0%B4%D0%B1%D0%BE%D1%80%D0%BA%D0%B0-006.jpg"/>
            <p:cNvPicPr>
              <a:picLocks noChangeAspect="1" noChangeArrowheads="1"/>
            </p:cNvPicPr>
            <p:nvPr/>
          </p:nvPicPr>
          <p:blipFill>
            <a:blip r:embed="rId6" cstate="print"/>
            <a:srcRect l="6743" t="53941" r="60668" b="13095"/>
            <a:stretch>
              <a:fillRect/>
            </a:stretch>
          </p:blipFill>
          <p:spPr bwMode="auto">
            <a:xfrm>
              <a:off x="10416480" y="4869160"/>
              <a:ext cx="1233955" cy="936104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868802" y="5733256"/>
            <a:ext cx="759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КУЛЬТУРОЛОГИЧЕСКИЕ КРИТЕРИИ ПЕДАГОГИЧЕСКИХ ПОКАЗАТЕЛЕЙ</a:t>
            </a:r>
          </a:p>
          <a:p>
            <a:pPr algn="ctr"/>
            <a:r>
              <a:rPr lang="ru-RU" dirty="0" smtClean="0"/>
              <a:t>ЭКОЛОГИЧЕСКОЙ КУЛЬТУРЫ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476672"/>
            <a:ext cx="609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ПРЕДСТАВЛЕНИЯ ОБ ИНВАРИАНТАХ ФОРМИРУЕМОЙ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ЭКОЛОГИЧЕСКОЙ КУЛЬТУРЫ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4419109"/>
            <a:ext cx="8586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СЕМИОТИЧЕСКИЙ       АКСИОЛОГИЧЕСКИЙ   ТЕХНОЛОГИЧЕСКИЙ     ЛИЧНОСТНО -       РЕФЛЕКСИВНО –</a:t>
            </a:r>
          </a:p>
          <a:p>
            <a:r>
              <a:rPr lang="ru-RU" sz="1400" dirty="0" smtClean="0"/>
              <a:t>                                                                                                                                         ТВОРЧЕСКИЙ           ОЦЕНОЧНЫЙ</a:t>
            </a:r>
          </a:p>
          <a:p>
            <a:r>
              <a:rPr lang="ru-RU" sz="1400" dirty="0" smtClean="0"/>
              <a:t>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новые культурные     противоречия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универсалии          эколог. сознания</a:t>
            </a:r>
            <a:endParaRPr lang="ru-RU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83568" y="548680"/>
            <a:ext cx="751638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ИЗМЕНЕНИЕ ПОДХОДОВ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КОНСТРУИРОВАНИЮ педагогических показателей  экологической культуры личности –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исходя из структуры ее базовой модели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2930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Выделенные инвариантные компоненты базовой модели экологической культуры личности  СОПОСТАВЛЕНЫ с педагогическими показателями  для их доработки</a:t>
            </a:r>
            <a:endParaRPr lang="ru-RU" sz="2400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27584" y="2210088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Разработка базовой модели экологической культуры личности явилась результатом изучения особенностей экологической культуры общества, ее места в культуре общества, структуры ядра – через призму  базовой модели личности.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1426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Экологическое </a:t>
            </a:r>
            <a:r>
              <a:rPr lang="ru-RU" sz="2400" b="1" dirty="0" smtClean="0"/>
              <a:t>образование</a:t>
            </a:r>
            <a:r>
              <a:rPr lang="ru-RU" sz="2400" dirty="0" smtClean="0"/>
              <a:t> – </a:t>
            </a:r>
            <a:r>
              <a:rPr lang="ru-RU" sz="2400" dirty="0" smtClean="0"/>
              <a:t>это не столько раздел биологии, сколько </a:t>
            </a:r>
            <a:r>
              <a:rPr lang="ru-RU" sz="2400" i="1" dirty="0" smtClean="0"/>
              <a:t>комплексная</a:t>
            </a:r>
            <a:r>
              <a:rPr lang="ru-RU" sz="2400" dirty="0" smtClean="0"/>
              <a:t> </a:t>
            </a:r>
            <a:r>
              <a:rPr lang="ru-RU" sz="2400" dirty="0" smtClean="0"/>
              <a:t>дисциплина о </a:t>
            </a:r>
            <a:r>
              <a:rPr lang="ru-RU" sz="2400" i="1" dirty="0" smtClean="0"/>
              <a:t>единстве развития</a:t>
            </a:r>
            <a:r>
              <a:rPr lang="ru-RU" sz="2400" dirty="0" smtClean="0"/>
              <a:t> природы и общества, гармоничное </a:t>
            </a:r>
            <a:r>
              <a:rPr lang="ru-RU" sz="2400" i="1" dirty="0" smtClean="0"/>
              <a:t>единение</a:t>
            </a:r>
            <a:r>
              <a:rPr lang="ru-RU" sz="2400" dirty="0" smtClean="0"/>
              <a:t> естественных и гуманитарных наук, опыта природопользования в </a:t>
            </a:r>
            <a:r>
              <a:rPr lang="ru-RU" sz="2400" i="1" dirty="0" smtClean="0"/>
              <a:t>прошлом и </a:t>
            </a:r>
            <a:r>
              <a:rPr lang="ru-RU" sz="2400" i="1" dirty="0" smtClean="0"/>
              <a:t>настоящем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(«</a:t>
            </a:r>
            <a:r>
              <a:rPr lang="ru-RU" sz="2400" i="1" dirty="0" smtClean="0"/>
              <a:t>Повестка дня – XXI</a:t>
            </a:r>
            <a:r>
              <a:rPr lang="ru-RU" sz="2400" i="1" dirty="0" smtClean="0"/>
              <a:t>», </a:t>
            </a:r>
            <a:r>
              <a:rPr lang="ru-RU" sz="2400" i="1" dirty="0" err="1" smtClean="0"/>
              <a:t>Рио</a:t>
            </a:r>
            <a:r>
              <a:rPr lang="ru-RU" sz="2400" i="1" dirty="0" smtClean="0"/>
              <a:t>-</a:t>
            </a:r>
          </a:p>
          <a:p>
            <a:pPr algn="just"/>
            <a:r>
              <a:rPr lang="ru-RU" sz="2400" i="1" dirty="0" smtClean="0"/>
              <a:t> </a:t>
            </a:r>
            <a:r>
              <a:rPr lang="ru-RU" sz="2400" i="1" dirty="0" smtClean="0"/>
              <a:t>                                                     </a:t>
            </a:r>
            <a:r>
              <a:rPr lang="ru-RU" sz="2400" i="1" dirty="0" err="1" smtClean="0"/>
              <a:t>де-Жанейро</a:t>
            </a:r>
            <a:r>
              <a:rPr lang="ru-RU" sz="2400" i="1" dirty="0" smtClean="0"/>
              <a:t> </a:t>
            </a:r>
            <a:r>
              <a:rPr lang="ru-RU" sz="2400" i="1" dirty="0" smtClean="0"/>
              <a:t>в 1992 г.</a:t>
            </a:r>
            <a:r>
              <a:rPr lang="ru-RU" sz="2400" dirty="0" smtClean="0"/>
              <a:t> 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1806" y="836712"/>
            <a:ext cx="6214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Люди избавились бы от половины своих неприятностей, </a:t>
            </a:r>
          </a:p>
          <a:p>
            <a:pPr algn="r"/>
            <a:r>
              <a:rPr lang="ru-RU" dirty="0" smtClean="0"/>
              <a:t>если бы смогли договориться о значении слов. </a:t>
            </a:r>
          </a:p>
          <a:p>
            <a:pPr algn="r"/>
            <a:r>
              <a:rPr lang="ru-RU" i="1" dirty="0" smtClean="0"/>
              <a:t>Рене Декарт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477675" y="1988840"/>
            <a:ext cx="411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НАЧИНАЕТСЯ С </a:t>
            </a:r>
            <a:r>
              <a:rPr lang="ru-RU" sz="2400" dirty="0" smtClean="0"/>
              <a:t>ЯЗЫКА!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95536" y="773995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ПОКАЗАТЕЛИ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759" y="1844824"/>
            <a:ext cx="82652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Раньше:</a:t>
            </a:r>
          </a:p>
          <a:p>
            <a:pPr algn="ctr"/>
            <a:r>
              <a:rPr lang="ru-RU" sz="2400" dirty="0" smtClean="0"/>
              <a:t>ПО АНАЛОГИИ С ТРЕБОВАНИЯМИ К </a:t>
            </a:r>
          </a:p>
          <a:p>
            <a:pPr algn="ctr"/>
            <a:r>
              <a:rPr lang="ru-RU" sz="2400" dirty="0" smtClean="0"/>
              <a:t>РЕЗУЛЬТАТАМ УЧЕБНЫХ ПРЕДМЕТОВ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Сейчас:</a:t>
            </a:r>
          </a:p>
          <a:p>
            <a:pPr algn="ctr"/>
            <a:r>
              <a:rPr lang="ru-RU" sz="2400" dirty="0" smtClean="0"/>
              <a:t>В СООТВЕТСТВИИ С ИНВАРИАНТАМИ БАЗОВОЙ МОДЕЛИ  </a:t>
            </a:r>
          </a:p>
          <a:p>
            <a:pPr algn="ctr"/>
            <a:r>
              <a:rPr lang="ru-RU" sz="2400" dirty="0" smtClean="0"/>
              <a:t>ЭКОЛОГИЧЕСКОЙ КУЛЬТУРЫ ЛИЧНОСТИ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2"/>
          <p:cNvGrpSpPr/>
          <p:nvPr/>
        </p:nvGrpSpPr>
        <p:grpSpPr>
          <a:xfrm>
            <a:off x="-252536" y="478413"/>
            <a:ext cx="9721080" cy="6334963"/>
            <a:chOff x="-252536" y="478413"/>
            <a:chExt cx="9721080" cy="633496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52536" y="1772816"/>
              <a:ext cx="388843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Аксиологический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Технологический</a:t>
              </a: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Личностно-творческий </a:t>
              </a: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Семиотический</a:t>
              </a: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Рефлексивно-оценочный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4008" y="1796618"/>
              <a:ext cx="4824536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/>
                <a:t>Экологическая грамотность</a:t>
              </a:r>
            </a:p>
            <a:p>
              <a:endParaRPr lang="ru-RU" sz="2000" b="1" i="1" dirty="0" smtClean="0"/>
            </a:p>
            <a:p>
              <a:r>
                <a:rPr lang="ru-RU" sz="2000" b="1" i="1" dirty="0" smtClean="0"/>
                <a:t>Экологическое мышление</a:t>
              </a:r>
            </a:p>
            <a:p>
              <a:endParaRPr lang="ru-RU" sz="2000" b="1" i="1" dirty="0" smtClean="0"/>
            </a:p>
            <a:p>
              <a:r>
                <a:rPr lang="ru-RU" sz="2000" b="1" i="1" dirty="0" smtClean="0"/>
                <a:t>Эколого-сообразное поведение</a:t>
              </a:r>
            </a:p>
            <a:p>
              <a:endParaRPr lang="ru-RU" sz="2000" b="1" i="1" dirty="0" smtClean="0"/>
            </a:p>
            <a:p>
              <a:r>
                <a:rPr lang="ru-RU" sz="2000" b="1" i="1" dirty="0" smtClean="0"/>
                <a:t>Экологически ответственное мировоззрение</a:t>
              </a:r>
            </a:p>
            <a:p>
              <a:endParaRPr lang="ru-RU" sz="2000" b="1" i="1" dirty="0" smtClean="0"/>
            </a:p>
            <a:p>
              <a:r>
                <a:rPr lang="ru-RU" sz="2000" b="1" i="1" dirty="0" smtClean="0">
                  <a:solidFill>
                    <a:srgbClr val="006600"/>
                  </a:solidFill>
                </a:rPr>
                <a:t>Эколого-культурная грамотность</a:t>
              </a:r>
            </a:p>
            <a:p>
              <a:endParaRPr lang="ru-RU" sz="2000" b="1" i="1" dirty="0" smtClean="0">
                <a:solidFill>
                  <a:srgbClr val="006600"/>
                </a:solidFill>
              </a:endParaRPr>
            </a:p>
            <a:p>
              <a:r>
                <a:rPr lang="ru-RU" sz="2000" b="1" i="1" dirty="0" smtClean="0">
                  <a:solidFill>
                    <a:srgbClr val="006600"/>
                  </a:solidFill>
                </a:rPr>
                <a:t>Внутренняя нравственно- экологическая позиция </a:t>
              </a:r>
              <a:r>
                <a:rPr lang="ru-RU" sz="2000" b="1" i="1" dirty="0" smtClean="0">
                  <a:solidFill>
                    <a:srgbClr val="006600"/>
                  </a:solidFill>
                </a:rPr>
                <a:t>личности</a:t>
              </a:r>
            </a:p>
            <a:p>
              <a:endParaRPr lang="ru-RU" sz="1400" b="1" i="1" dirty="0" smtClean="0">
                <a:solidFill>
                  <a:srgbClr val="006600"/>
                </a:solidFill>
              </a:endParaRPr>
            </a:p>
            <a:p>
              <a:r>
                <a:rPr lang="ru-RU" sz="2000" b="1" i="1" dirty="0" smtClean="0">
                  <a:solidFill>
                    <a:srgbClr val="006600"/>
                  </a:solidFill>
                </a:rPr>
                <a:t>Экологическая образованность</a:t>
              </a:r>
              <a:endParaRPr lang="ru-RU" sz="2000" b="1" i="1" dirty="0" smtClean="0">
                <a:solidFill>
                  <a:srgbClr val="006600"/>
                </a:solidFill>
              </a:endParaRPr>
            </a:p>
            <a:p>
              <a:endParaRPr lang="ru-RU" sz="20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6676" y="489446"/>
              <a:ext cx="31532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КОМПОНЕНТЫ БАЗОВОЙ</a:t>
              </a:r>
            </a:p>
            <a:p>
              <a:r>
                <a:rPr lang="ru-RU" b="1" dirty="0" smtClean="0">
                  <a:solidFill>
                    <a:srgbClr val="C00000"/>
                  </a:solidFill>
                </a:rPr>
                <a:t>МОДЕЛИ ЭКОЛОГИЧЕСКОЙ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КУЛЬТУРЫ ЛИЧНОСТИ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478413"/>
              <a:ext cx="3790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ПЕДАГОГИЧЕСКИЕ ПОКАЗАТЕЛИ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ЭКОЛОГИЧЕСКОЙ КУЛЬТУРЫ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" name="Группа 26"/>
            <p:cNvGrpSpPr/>
            <p:nvPr/>
          </p:nvGrpSpPr>
          <p:grpSpPr>
            <a:xfrm>
              <a:off x="3635896" y="2060848"/>
              <a:ext cx="1008112" cy="3456384"/>
              <a:chOff x="3635896" y="2060848"/>
              <a:chExt cx="1008112" cy="3456384"/>
            </a:xfrm>
          </p:grpSpPr>
          <p:cxnSp>
            <p:nvCxnSpPr>
              <p:cNvPr id="11" name="Прямая со стрелкой 10"/>
              <p:cNvCxnSpPr/>
              <p:nvPr/>
            </p:nvCxnSpPr>
            <p:spPr>
              <a:xfrm flipH="1" flipV="1">
                <a:off x="3779912" y="2060848"/>
                <a:ext cx="864096" cy="838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H="1">
                <a:off x="3707904" y="2060848"/>
                <a:ext cx="936104" cy="7920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3707904" y="2060848"/>
                <a:ext cx="936104" cy="158417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3635896" y="2132856"/>
                <a:ext cx="1008112" cy="23762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3707904" y="2060848"/>
                <a:ext cx="936104" cy="345638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Прямая со стрелкой 40"/>
            <p:cNvCxnSpPr/>
            <p:nvPr/>
          </p:nvCxnSpPr>
          <p:spPr>
            <a:xfrm>
              <a:off x="3635896" y="1916832"/>
              <a:ext cx="86409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3635896" y="1949351"/>
              <a:ext cx="1008112" cy="198370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3635896" y="1916832"/>
              <a:ext cx="1008112" cy="28803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635896" y="1916832"/>
              <a:ext cx="936104" cy="352839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635896" y="1916832"/>
              <a:ext cx="1008112" cy="12961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666339" y="1916832"/>
              <a:ext cx="977669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11560" y="3481844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*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4417948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*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3006" y="5282044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*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635896" y="1988840"/>
            <a:ext cx="936104" cy="41044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76672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СОВРЕМЕННЫЕ ПОКАЗАТЕЛИ  ЭКОЛОГИЧЕСКОЙ КУЛЬТУРЫ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эмпиричны</a:t>
            </a:r>
            <a:r>
              <a:rPr lang="ru-RU" sz="2000" dirty="0" smtClean="0"/>
              <a:t>,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spc="-100" dirty="0" smtClean="0"/>
              <a:t>отражают</a:t>
            </a:r>
            <a:r>
              <a:rPr lang="ru-RU" sz="2000" spc="-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spc="-100" dirty="0" smtClean="0">
                <a:solidFill>
                  <a:schemeClr val="accent5">
                    <a:lumMod val="50000"/>
                  </a:schemeClr>
                </a:solidFill>
              </a:rPr>
              <a:t>предметные</a:t>
            </a:r>
            <a:r>
              <a:rPr lang="ru-RU" sz="2000" spc="-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spc="-100" dirty="0" smtClean="0"/>
              <a:t>(в основном естественнонаучные)</a:t>
            </a:r>
            <a:r>
              <a:rPr lang="ru-RU" sz="2000" spc="-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spc="-100" dirty="0" smtClean="0">
                <a:solidFill>
                  <a:schemeClr val="accent5">
                    <a:lumMod val="50000"/>
                  </a:schemeClr>
                </a:solidFill>
              </a:rPr>
              <a:t>результаты</a:t>
            </a:r>
            <a:r>
              <a:rPr lang="ru-RU" sz="2000" spc="-1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000" spc="-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spc="-100" dirty="0" smtClean="0">
                <a:solidFill>
                  <a:schemeClr val="accent5">
                    <a:lumMod val="50000"/>
                  </a:schemeClr>
                </a:solidFill>
              </a:rPr>
              <a:t>не доказана </a:t>
            </a:r>
            <a:r>
              <a:rPr lang="ru-RU" sz="2000" spc="-100" dirty="0" smtClean="0"/>
              <a:t>их прямая </a:t>
            </a:r>
            <a:r>
              <a:rPr lang="ru-RU" sz="2000" b="1" spc="-100" dirty="0" smtClean="0">
                <a:solidFill>
                  <a:schemeClr val="accent5">
                    <a:lumMod val="50000"/>
                  </a:schemeClr>
                </a:solidFill>
              </a:rPr>
              <a:t>связь</a:t>
            </a:r>
            <a:r>
              <a:rPr lang="ru-RU" sz="2000" spc="-100" dirty="0" smtClean="0"/>
              <a:t> с экологической культурой</a:t>
            </a:r>
          </a:p>
          <a:p>
            <a:pPr>
              <a:buFontTx/>
              <a:buChar char="-"/>
            </a:pPr>
            <a:endParaRPr lang="ru-RU" sz="1200" spc="-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ПОТРЕБОВАЛСЯ  ПЕРЕСМОТР СУЩЕСТВУЮЩЕГО ПОДХОДА К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КОНСТРУИРОВАНИЮ ПОКАЗАТЕЛЕЙ ЭКОЛОГИЧЕСКОЙ КУЛЬТУРЫ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для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- отражения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инвариантных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базовых</a:t>
            </a:r>
            <a:r>
              <a:rPr lang="ru-RU" sz="2000" b="1" dirty="0" smtClean="0"/>
              <a:t> компонентов экологической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культуры  личности,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изоморфных ядру</a:t>
            </a:r>
            <a:r>
              <a:rPr lang="ru-RU" sz="2000" b="1" dirty="0" smtClean="0"/>
              <a:t> экологической культуры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/>
              <a:t>общества.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0040" y="6021288"/>
            <a:ext cx="8316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перевод  мониторинга экологического образования с эмпирической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научно обоснованную почву.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4056" y="764704"/>
            <a:ext cx="8100392" cy="56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модель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делает упор на освоении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принципов эколого-сообразной деятельности на основе знания экологического императива и ценностного отношения к нему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путем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опредмечивания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зеленых аксиом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разных учебных предметах (Е.Н.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Дзятковская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В.В. Пустовалова).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Ситуационная модель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общепредметной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экологизации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модельных образовательных ситуаций для использования на разных предметах в целях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внутренней нравственно-экологической позиции личности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(И.М.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Осмоловская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Мотивационно-установочная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ежегодный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комплекс, состоящий из вводного занятия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каждого учебного года, книжки-малышки и демонстрационного материала, включающих ключевые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термины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ценности-знания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ценности-умения, ценности-отношения обучающихся, для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творческого использования обучающимися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учебной, учебно-исследовательской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учебно-проектной,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обучающихся в течение учебного года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(Е.Н.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Дзятковская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959" y="260648"/>
            <a:ext cx="7474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ВАРИАНТЫ ОБЩЕПРЕДМЕТНОЙ ЭКОЛОГИЗАЦИИ</a:t>
            </a:r>
          </a:p>
          <a:p>
            <a:pPr algn="ctr"/>
            <a:r>
              <a:rPr lang="ru-RU" sz="1600" b="1" dirty="0" smtClean="0"/>
              <a:t>(каждый из них реализует все компоненты базовой модели культуры)</a:t>
            </a:r>
            <a:endParaRPr lang="ru-RU" sz="1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2290" t="24407" r="15134" b="16532"/>
          <a:stretch>
            <a:fillRect/>
          </a:stretch>
        </p:blipFill>
        <p:spPr bwMode="auto">
          <a:xfrm>
            <a:off x="239688" y="1063820"/>
            <a:ext cx="8724800" cy="502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6099"/>
            <a:ext cx="8712968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эколого-культурная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грамотность –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Царица-Природа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свете нет ничего красивей и мудрее ее,  она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дает жизнь, правит, направляет,   устанавливает законы на Земле – Табу, которые нельзя нарушать даже в сказках;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ней нельзя договориться,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учиться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нее и следовать ее заповедям; Царица-Природа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это Елена Прекрасная, </a:t>
            </a:r>
            <a:r>
              <a:rPr lang="ru-RU" dirty="0" err="1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Василиса-Премудрая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Жар-Птица – леса, болота, реки и озера ее охраняют сказочные духи (леший, водяной, Баба-Яга)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мы с вами, если мы научились следовать ее заповедям.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ЭКОМИР – это наш общий с природой мир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sz="20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заповеди Царицы-природы:  </a:t>
            </a:r>
          </a:p>
          <a:p>
            <a:pPr algn="just"/>
            <a:r>
              <a:rPr lang="ru-RU" sz="2000" dirty="0" smtClean="0"/>
              <a:t>ЭКОНОМИТЬ СИЛЫ (РЕСУРСЫ) </a:t>
            </a:r>
            <a:r>
              <a:rPr lang="ru-RU" sz="2000" dirty="0" smtClean="0"/>
              <a:t>ПРИРОДЫ (повторно </a:t>
            </a:r>
            <a:r>
              <a:rPr lang="ru-RU" sz="2000" dirty="0" smtClean="0"/>
              <a:t>использовать </a:t>
            </a:r>
            <a:r>
              <a:rPr lang="ru-RU" sz="2000" dirty="0" smtClean="0"/>
              <a:t>то, что сделано из природы - раздельный </a:t>
            </a:r>
            <a:r>
              <a:rPr lang="ru-RU" sz="2000" dirty="0" smtClean="0"/>
              <a:t>сбор мусора</a:t>
            </a:r>
            <a:r>
              <a:rPr lang="ru-RU" sz="2000" dirty="0" smtClean="0"/>
              <a:t>, экономить воду, </a:t>
            </a:r>
            <a:r>
              <a:rPr lang="ru-RU" sz="2000" dirty="0" smtClean="0"/>
              <a:t> </a:t>
            </a:r>
          </a:p>
          <a:p>
            <a:pPr algn="just"/>
            <a:r>
              <a:rPr lang="ru-RU" sz="2000" dirty="0" smtClean="0"/>
              <a:t>д</a:t>
            </a:r>
            <a:r>
              <a:rPr lang="ru-RU" sz="2000" dirty="0" smtClean="0"/>
              <a:t>оедать еду (как раньше относились к хлебу…), выпускать </a:t>
            </a:r>
            <a:r>
              <a:rPr lang="ru-RU" sz="2000" dirty="0" smtClean="0"/>
              <a:t>мальков</a:t>
            </a:r>
            <a:r>
              <a:rPr lang="ru-RU" sz="2000" dirty="0" smtClean="0"/>
              <a:t>…</a:t>
            </a:r>
            <a:endParaRPr lang="ru-RU" sz="2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НЕ </a:t>
            </a:r>
            <a:r>
              <a:rPr lang="ru-RU" sz="2000" dirty="0" smtClean="0"/>
              <a:t>НАНОСИТЬ  РАНЫ ПРИРОДЕ (почва – не вытаптывать НОВЫЕ тропинки, беречь от  пожаров, не выбрасывать в природу то, что для нее чужое </a:t>
            </a:r>
            <a:r>
              <a:rPr lang="ru-RU" sz="2000" dirty="0" smtClean="0"/>
              <a:t>(после отдыха)</a:t>
            </a:r>
            <a:endParaRPr lang="ru-RU" sz="2000" dirty="0" smtClean="0"/>
          </a:p>
          <a:p>
            <a:pPr algn="just"/>
            <a:r>
              <a:rPr lang="ru-RU" sz="2000" dirty="0" smtClean="0"/>
              <a:t>НЕ НАРУШАТЬ ЖИЗНЬ </a:t>
            </a:r>
            <a:r>
              <a:rPr lang="ru-RU" sz="2000" dirty="0" smtClean="0"/>
              <a:t>ДИКОЙ </a:t>
            </a:r>
            <a:r>
              <a:rPr lang="ru-RU" sz="2000" dirty="0" smtClean="0"/>
              <a:t>ПРИРОДЫ. </a:t>
            </a:r>
            <a:r>
              <a:rPr lang="ru-RU" sz="2000" dirty="0" smtClean="0"/>
              <a:t>ЭТИМ МЫ ПРИЧИНЯЕМ </a:t>
            </a:r>
            <a:r>
              <a:rPr lang="ru-RU" sz="2000" dirty="0" smtClean="0"/>
              <a:t>ЕЙ </a:t>
            </a:r>
            <a:r>
              <a:rPr lang="ru-RU" sz="2000" dirty="0" smtClean="0"/>
              <a:t>СТРАДАНИЯ</a:t>
            </a:r>
            <a:r>
              <a:rPr lang="ru-RU" sz="2000" dirty="0" smtClean="0"/>
              <a:t> (шум, </a:t>
            </a:r>
            <a:r>
              <a:rPr lang="ru-RU" sz="2000" dirty="0" err="1" smtClean="0"/>
              <a:t>колотун</a:t>
            </a:r>
            <a:r>
              <a:rPr lang="ru-RU" sz="2000" dirty="0" smtClean="0"/>
              <a:t> при сборе шишек, </a:t>
            </a:r>
            <a:r>
              <a:rPr lang="ru-RU" sz="2000" dirty="0" err="1" smtClean="0"/>
              <a:t>подвреждение</a:t>
            </a:r>
            <a:r>
              <a:rPr lang="ru-RU" sz="2000" dirty="0" smtClean="0"/>
              <a:t> растений при сборе ягод, букеты дикоросов…</a:t>
            </a:r>
            <a:endParaRPr lang="ru-RU" sz="2000" dirty="0" smtClean="0"/>
          </a:p>
          <a:p>
            <a:endParaRPr lang="ru-RU" sz="20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404664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Природа-помощница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(хлебные, картофельные поля, домашний скот, собаки-охранники, поводыри, вьючные животные…, парки, клумбы…). 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та природа, которую изменил человек, чтобы питаться, одеваться,  отдыхать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Эта природа не может жить самостоятельно. Поэтому за ней нужно ухаживать, поить, кормить, защищать .</a:t>
            </a:r>
          </a:p>
          <a:p>
            <a:pPr algn="just"/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здоровья царицы - природы и здоровья человека.</a:t>
            </a:r>
          </a:p>
          <a:p>
            <a:pPr algn="just"/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ОБЕРЕГИ ЗДОРОВЬЯ ЧЕЛОВЕКА</a:t>
            </a:r>
          </a:p>
          <a:p>
            <a:pPr algn="just"/>
            <a:r>
              <a:rPr lang="ru-RU" dirty="0" smtClean="0"/>
              <a:t>- МУДРОСТЬ </a:t>
            </a:r>
            <a:r>
              <a:rPr lang="ru-RU" dirty="0" smtClean="0"/>
              <a:t>ПРЕДКОВ  (наше культурное </a:t>
            </a:r>
            <a:r>
              <a:rPr lang="ru-RU" dirty="0" smtClean="0"/>
              <a:t>наследие)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традиции, обычаи,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ольклор, литература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изобразительное искусство…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Культурное наследие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МУДРОСТЬ ПРИРОДЫ (чистый воздух, чистая вода, …). Природное наследие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МУДРОСТЬ ЧЕЛОВЕКА (умные вещи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экологичные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вредные, 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кономность, умение любоваться природой, не нарушая ее красоту…). </a:t>
            </a:r>
          </a:p>
          <a:p>
            <a:endParaRPr lang="ru-RU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Ценности. Кто главный на Земле? </a:t>
            </a:r>
          </a:p>
          <a:p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Приводить примеры Царицы-Природы и Природы-помощницы. Называть обереги Царицы-Природы, правила отношений с Природой-помощницей и Царицей-Природой.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7776864" cy="637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НАЧАЛЬНАЯ ШКОЛА</a:t>
            </a:r>
            <a:endParaRPr lang="ru-RU" sz="700" b="1" dirty="0" smtClean="0"/>
          </a:p>
          <a:p>
            <a:pPr algn="ctr"/>
            <a:r>
              <a:rPr lang="ru-RU" sz="1000" b="1" dirty="0" smtClean="0"/>
              <a:t> 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эколого-культурная грамотность</a:t>
            </a:r>
            <a:endParaRPr lang="ru-RU" sz="2800" b="1" dirty="0" smtClean="0"/>
          </a:p>
          <a:p>
            <a:pPr algn="ctr"/>
            <a:endParaRPr lang="ru-RU" sz="1050" dirty="0" smtClean="0"/>
          </a:p>
          <a:p>
            <a:pPr algn="just"/>
            <a:r>
              <a:rPr lang="ru-RU" b="1" dirty="0" smtClean="0"/>
              <a:t>Язык</a:t>
            </a:r>
            <a:r>
              <a:rPr lang="ru-RU" dirty="0" smtClean="0"/>
              <a:t>  как  КУЛЬТУРНОЕ </a:t>
            </a:r>
            <a:r>
              <a:rPr lang="ru-RU" dirty="0" smtClean="0"/>
              <a:t>НАСЛЕДИЕ. Природное и культурное наследие, их связь. </a:t>
            </a:r>
            <a:r>
              <a:rPr lang="ru-RU" dirty="0" err="1" smtClean="0"/>
              <a:t>Экомир</a:t>
            </a:r>
            <a:r>
              <a:rPr lang="ru-RU" dirty="0" smtClean="0"/>
              <a:t>. Красная книга русского языка. Метафоры. Ассоциации. Тайны крылатых слов. Вестники предков (о происхождении слов). Культурное наследие России, региона, малой Родины,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 семьи.  Культура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экомира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Заповеди предков о Табу природы. Разнообразие культуры  народов России – оберег нашего  общего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Экомира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Ценности: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культурного наследия в наши дни, экологическая зоркость.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среда, общая судьба, общая ответственность.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в </a:t>
            </a:r>
            <a:r>
              <a:rPr lang="ru-RU" dirty="0" smtClean="0"/>
              <a:t>традициях, фольклоре народов России, в культурном наследии литературном, изобразительном, музыкальном, </a:t>
            </a:r>
            <a:r>
              <a:rPr lang="ru-RU" dirty="0" smtClean="0"/>
              <a:t>киноискусстве находить, понимать </a:t>
            </a:r>
            <a:r>
              <a:rPr lang="ru-RU" dirty="0" smtClean="0"/>
              <a:t>и истолковывать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зеленых аксиом. </a:t>
            </a:r>
          </a:p>
          <a:p>
            <a:pPr algn="just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Личное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творчество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экологического культурного наследия, Моя Красная книга русского языка, символы, …..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Экомир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создаем его кодекс (язык, образы, крылатые фразы, отражающие смыслы: </a:t>
            </a:r>
            <a:r>
              <a:rPr lang="ru-RU" b="1" dirty="0" smtClean="0"/>
              <a:t>ЛЮБИТЬ РОДИНУ, </a:t>
            </a:r>
            <a:r>
              <a:rPr lang="ru-RU" b="1" dirty="0" smtClean="0"/>
              <a:t> ОБЕРЕГАТЬ ЯЗЫК, УЧИТЬСЯ У КУЛЬТУРЫ ЛЮБИТЬ, СОЧУВСТВОВАТЬ, ДОГОВАРИВАТЬСЯ, ВМЕСТЕ СТРОИТЬ ЭКОМИР …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самооценка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ценностного выбора: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хочу-надо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Мои желания – Табу природы.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72545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</a:rPr>
              <a:t>Какие представления </a:t>
            </a:r>
            <a:r>
              <a:rPr lang="ru-RU" sz="3600" dirty="0" smtClean="0">
                <a:solidFill>
                  <a:srgbClr val="003300"/>
                </a:solidFill>
              </a:rPr>
              <a:t>следует </a:t>
            </a:r>
            <a:r>
              <a:rPr lang="ru-RU" sz="3600" dirty="0" smtClean="0">
                <a:solidFill>
                  <a:srgbClr val="003300"/>
                </a:solidFill>
              </a:rPr>
              <a:t>преодолевать?</a:t>
            </a:r>
          </a:p>
          <a:p>
            <a:endParaRPr lang="ru-RU" sz="1200" dirty="0" smtClean="0"/>
          </a:p>
          <a:p>
            <a:pPr algn="ctr"/>
            <a:r>
              <a:rPr lang="ru-RU" b="1" dirty="0" smtClean="0"/>
              <a:t>Человек – хозяин на Земле. </a:t>
            </a:r>
            <a:endParaRPr lang="ru-RU" b="1" dirty="0" smtClean="0"/>
          </a:p>
          <a:p>
            <a:pPr algn="ctr"/>
            <a:r>
              <a:rPr lang="ru-RU" b="1" dirty="0" smtClean="0"/>
              <a:t>Природа </a:t>
            </a:r>
            <a:r>
              <a:rPr lang="ru-RU" b="1" dirty="0" smtClean="0"/>
              <a:t>– </a:t>
            </a:r>
            <a:r>
              <a:rPr lang="ru-RU" b="1" dirty="0" smtClean="0"/>
              <a:t>как товар</a:t>
            </a:r>
            <a:r>
              <a:rPr lang="ru-RU" b="1" dirty="0" smtClean="0"/>
              <a:t>, </a:t>
            </a:r>
            <a:r>
              <a:rPr lang="ru-RU" b="1" dirty="0" smtClean="0"/>
              <a:t>как ресурс.</a:t>
            </a:r>
          </a:p>
          <a:p>
            <a:pPr algn="ctr"/>
            <a:r>
              <a:rPr lang="ru-RU" b="1" dirty="0" smtClean="0"/>
              <a:t>Противопоставление </a:t>
            </a:r>
            <a:r>
              <a:rPr lang="ru-RU" b="1" dirty="0" smtClean="0"/>
              <a:t>Человека </a:t>
            </a:r>
            <a:r>
              <a:rPr lang="ru-RU" b="1" dirty="0" smtClean="0"/>
              <a:t>(части Природы) и </a:t>
            </a:r>
            <a:r>
              <a:rPr lang="ru-RU" b="1" dirty="0" smtClean="0"/>
              <a:t>Природы</a:t>
            </a:r>
            <a:r>
              <a:rPr lang="ru-RU" b="1" dirty="0" smtClean="0"/>
              <a:t>.  </a:t>
            </a:r>
            <a:endParaRPr lang="ru-RU" b="1" dirty="0" smtClean="0"/>
          </a:p>
          <a:p>
            <a:pPr algn="ctr"/>
            <a:r>
              <a:rPr lang="ru-RU" i="1" dirty="0" smtClean="0"/>
              <a:t>Природа И </a:t>
            </a:r>
            <a:r>
              <a:rPr lang="ru-RU" i="1" dirty="0" smtClean="0"/>
              <a:t>человек … </a:t>
            </a:r>
          </a:p>
          <a:p>
            <a:pPr algn="ctr"/>
            <a:r>
              <a:rPr lang="ru-RU" i="1" dirty="0" smtClean="0"/>
              <a:t>природа </a:t>
            </a:r>
            <a:r>
              <a:rPr lang="ru-RU" i="1" dirty="0" smtClean="0"/>
              <a:t>обижается, угрожает и мстит, просит </a:t>
            </a:r>
            <a:r>
              <a:rPr lang="ru-RU" i="1" dirty="0" smtClean="0"/>
              <a:t>помощи …. </a:t>
            </a:r>
            <a:endParaRPr lang="ru-RU" i="1" dirty="0" smtClean="0"/>
          </a:p>
          <a:p>
            <a:pPr algn="ctr"/>
            <a:r>
              <a:rPr lang="ru-RU" i="1" dirty="0" smtClean="0"/>
              <a:t>п</a:t>
            </a:r>
            <a:r>
              <a:rPr lang="ru-RU" i="1" dirty="0" smtClean="0"/>
              <a:t>рирода погибает …. </a:t>
            </a:r>
            <a:endParaRPr lang="ru-RU" i="1" dirty="0" smtClean="0"/>
          </a:p>
          <a:p>
            <a:pPr algn="ctr"/>
            <a:r>
              <a:rPr lang="ru-RU" i="1" dirty="0" smtClean="0"/>
              <a:t>Необходимо </a:t>
            </a:r>
            <a:r>
              <a:rPr lang="ru-RU" i="1" dirty="0" smtClean="0"/>
              <a:t>дружить с природой, </a:t>
            </a:r>
            <a:r>
              <a:rPr lang="ru-RU" i="1" dirty="0" smtClean="0"/>
              <a:t>сотрудничать... </a:t>
            </a:r>
            <a:endParaRPr lang="ru-RU" i="1" dirty="0" smtClean="0"/>
          </a:p>
          <a:p>
            <a:pPr algn="ctr"/>
            <a:r>
              <a:rPr lang="ru-RU" i="1" dirty="0" smtClean="0"/>
              <a:t>Природу надо беречь, </a:t>
            </a:r>
            <a:r>
              <a:rPr lang="ru-RU" i="1" dirty="0" smtClean="0"/>
              <a:t>потому что </a:t>
            </a:r>
            <a:r>
              <a:rPr lang="ru-RU" i="1" dirty="0" smtClean="0"/>
              <a:t>она нам дает … </a:t>
            </a:r>
            <a:endParaRPr lang="ru-RU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Реально противоречие:  Природа – Духовный мир человека,</a:t>
            </a:r>
          </a:p>
          <a:p>
            <a:pPr algn="ctr"/>
            <a:r>
              <a:rPr lang="ru-RU" sz="2000" b="1" i="1" dirty="0" smtClean="0">
                <a:solidFill>
                  <a:srgbClr val="006600"/>
                </a:solidFill>
              </a:rPr>
              <a:t>его «человечность», ценности, смыслы жизни </a:t>
            </a:r>
          </a:p>
          <a:p>
            <a:endParaRPr lang="ru-RU" sz="2000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286" y="836613"/>
            <a:ext cx="70516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8417" y="4748951"/>
            <a:ext cx="2542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Идея противостояния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человека природе,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необходимости </a:t>
            </a:r>
          </a:p>
          <a:p>
            <a:pPr algn="ctr"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</a:rPr>
              <a:t>и оправданности ее 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</a:rPr>
              <a:t>покорять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98723" y="169863"/>
            <a:ext cx="4562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ЧЕЛОВЕК </a:t>
            </a:r>
            <a:r>
              <a:rPr lang="ru-RU" sz="2800" b="1"/>
              <a:t>И</a:t>
            </a:r>
            <a:r>
              <a:rPr lang="ru-RU" b="1"/>
              <a:t> ПРИРОДА: образы врагов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50073" y="406405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1977. ТБИЛИСИ.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31734" y="1672734"/>
            <a:ext cx="649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Руководящие принципы - экологическое образование должно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8112" y="2420888"/>
            <a:ext cx="75963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рассматривать окружающую среду во всей ее совокупности - природной и созданной, технологической и социальной (экономической, политической, культурно-исторической, этической, эстетической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быть непрерывным процессом на протяжении всей жизни, начиная с дошкольного возраста и продолжая на всех формальных и неформальных этапах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быть междисциплинарным в своем подходе, опираясь на конкретное содержание каждой дисциплины, что позволяет получить целостную и сбалансированную перспективу;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832" y="908720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Первая Всемирная межправительственная конференция </a:t>
            </a:r>
            <a:r>
              <a:rPr lang="ru-RU" b="1" dirty="0" smtClean="0"/>
              <a:t>по вопросам образования в области окружающей среды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5379" y="2606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эколого-культурная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грамотность – </a:t>
            </a:r>
          </a:p>
          <a:p>
            <a:pPr algn="just">
              <a:lnSpc>
                <a:spcPct val="80000"/>
              </a:lnSpc>
            </a:pPr>
            <a:endParaRPr lang="ru-RU" sz="2000" b="1" i="1" dirty="0" smtClean="0"/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Язык</a:t>
            </a:r>
            <a:r>
              <a:rPr lang="ru-RU" sz="2000" b="1" i="1" dirty="0" smtClean="0"/>
              <a:t>: </a:t>
            </a:r>
            <a:r>
              <a:rPr lang="ru-RU" sz="2000" dirty="0" smtClean="0"/>
              <a:t>роль</a:t>
            </a:r>
            <a:r>
              <a:rPr lang="ru-RU" sz="2000" dirty="0" smtClean="0"/>
              <a:t> </a:t>
            </a:r>
            <a:r>
              <a:rPr lang="ru-RU" sz="2000" dirty="0" smtClean="0"/>
              <a:t>межкультурных коммуникаций, сотрудничества для формирования нового уровня экологической культуры – для устойчивого развития; </a:t>
            </a:r>
            <a:r>
              <a:rPr lang="ru-RU" sz="2000" dirty="0" smtClean="0"/>
              <a:t>особенности языковой </a:t>
            </a:r>
            <a:r>
              <a:rPr lang="ru-RU" sz="2000" dirty="0" smtClean="0"/>
              <a:t>экологической культуры в своем окружении, в обществе; </a:t>
            </a:r>
            <a:r>
              <a:rPr lang="ru-RU" sz="2000" dirty="0" smtClean="0"/>
              <a:t>актуальные задачи </a:t>
            </a:r>
            <a:r>
              <a:rPr lang="ru-RU" sz="2000" dirty="0" smtClean="0"/>
              <a:t>ее развития, </a:t>
            </a:r>
            <a:r>
              <a:rPr lang="ru-RU" sz="2000" dirty="0" smtClean="0"/>
              <a:t>вызовы </a:t>
            </a:r>
            <a:r>
              <a:rPr lang="ru-RU" sz="2000" dirty="0" smtClean="0"/>
              <a:t>будущего; </a:t>
            </a:r>
            <a:r>
              <a:rPr lang="ru-RU" sz="2000" dirty="0" smtClean="0"/>
              <a:t>язык новых </a:t>
            </a:r>
            <a:r>
              <a:rPr lang="ru-RU" sz="2000" dirty="0" smtClean="0"/>
              <a:t>КУЛЬТУРНЫХ УНИВЕРСАЛИЙ; </a:t>
            </a:r>
            <a:r>
              <a:rPr lang="ru-RU" sz="2000" dirty="0" smtClean="0"/>
              <a:t>и</a:t>
            </a:r>
            <a:r>
              <a:rPr lang="ru-RU" sz="2000" dirty="0" smtClean="0"/>
              <a:t>х связь особенностей с традициями </a:t>
            </a:r>
            <a:r>
              <a:rPr lang="ru-RU" sz="2000" dirty="0" smtClean="0"/>
              <a:t>народов России, </a:t>
            </a:r>
            <a:r>
              <a:rPr lang="ru-RU" sz="2000" dirty="0" smtClean="0"/>
              <a:t>общенациональными эколого-культурными ценностями, базовыми культурными концептами русского языка; </a:t>
            </a:r>
            <a:r>
              <a:rPr lang="ru-RU" sz="2000" dirty="0" err="1" smtClean="0"/>
              <a:t>полиэтнокультурный</a:t>
            </a:r>
            <a:r>
              <a:rPr lang="ru-RU" sz="2000" dirty="0" smtClean="0"/>
              <a:t> опыт </a:t>
            </a:r>
            <a:r>
              <a:rPr lang="ru-RU" sz="2000" dirty="0" smtClean="0"/>
              <a:t>решений экологических противоречий в </a:t>
            </a:r>
            <a:r>
              <a:rPr lang="ru-RU" sz="2000" dirty="0" smtClean="0"/>
              <a:t>фольклоре </a:t>
            </a:r>
            <a:r>
              <a:rPr lang="ru-RU" sz="2000" dirty="0" smtClean="0"/>
              <a:t>народов России, </a:t>
            </a:r>
            <a:r>
              <a:rPr lang="ru-RU" sz="2000" dirty="0" smtClean="0"/>
              <a:t>их культурном наследии; </a:t>
            </a:r>
            <a:r>
              <a:rPr lang="ru-RU" sz="2000" b="1" dirty="0" smtClean="0"/>
              <a:t>умение</a:t>
            </a:r>
            <a:r>
              <a:rPr lang="ru-RU" sz="2000" dirty="0" smtClean="0"/>
              <a:t> понимать и истолковывать язык метафор, иносказаний, ассоциаций, символов, знаков; перекодировать понятия - образы; понятий научных - житейских; </a:t>
            </a:r>
            <a:r>
              <a:rPr lang="ru-RU" sz="2000" dirty="0" smtClean="0"/>
              <a:t>осознанно </a:t>
            </a:r>
            <a:r>
              <a:rPr lang="ru-RU" sz="2000" dirty="0" smtClean="0"/>
              <a:t>применять </a:t>
            </a:r>
            <a:r>
              <a:rPr lang="ru-RU" sz="2000" dirty="0" err="1" smtClean="0"/>
              <a:t>архетипические</a:t>
            </a:r>
            <a:r>
              <a:rPr lang="ru-RU" sz="2000" dirty="0" smtClean="0"/>
              <a:t> культурные концепты; </a:t>
            </a:r>
            <a:r>
              <a:rPr lang="ru-RU" sz="2000" b="1" dirty="0" smtClean="0"/>
              <a:t>творчески</a:t>
            </a:r>
            <a:r>
              <a:rPr lang="ru-RU" sz="2000" dirty="0" smtClean="0"/>
              <a:t> разрабатывать образы, символы, метафоры для усиления убедительности и </a:t>
            </a:r>
            <a:r>
              <a:rPr lang="ru-RU" sz="2000" dirty="0" smtClean="0"/>
              <a:t>понимания создаваемого </a:t>
            </a:r>
            <a:r>
              <a:rPr lang="ru-RU" sz="2000" dirty="0" smtClean="0"/>
              <a:t>текста; </a:t>
            </a:r>
            <a:r>
              <a:rPr lang="ru-RU" sz="2000" dirty="0" smtClean="0"/>
              <a:t>выстраивать </a:t>
            </a:r>
            <a:r>
              <a:rPr lang="ru-RU" sz="2000" b="1" dirty="0" smtClean="0"/>
              <a:t>ценностные </a:t>
            </a:r>
            <a:r>
              <a:rPr lang="ru-RU" sz="2000" dirty="0" smtClean="0"/>
              <a:t>отношения на основе общенациональных эколого-культурных ценностей, </a:t>
            </a:r>
            <a:r>
              <a:rPr lang="ru-RU" sz="2000" b="1" dirty="0" smtClean="0"/>
              <a:t>самоопределяться</a:t>
            </a:r>
            <a:r>
              <a:rPr lang="ru-RU" sz="2000" dirty="0" smtClean="0"/>
              <a:t> в эколого-культурном пространстве; идентифицировать себя в </a:t>
            </a:r>
            <a:r>
              <a:rPr lang="ru-RU" sz="2000" dirty="0" smtClean="0"/>
              <a:t>культуре; </a:t>
            </a:r>
            <a:r>
              <a:rPr lang="ru-RU" sz="2000" dirty="0" smtClean="0"/>
              <a:t>вести просветительскую работу в своем окружении; </a:t>
            </a:r>
            <a:r>
              <a:rPr lang="ru-RU" sz="2000" b="1" i="1" dirty="0" err="1" smtClean="0"/>
              <a:t>рефлексировать</a:t>
            </a:r>
            <a:r>
              <a:rPr lang="ru-RU" sz="2000" b="1" i="1" dirty="0" smtClean="0"/>
              <a:t> личный опыт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культуротворчества</a:t>
            </a:r>
            <a:r>
              <a:rPr lang="ru-RU" sz="2000" dirty="0" smtClean="0"/>
              <a:t>,</a:t>
            </a:r>
            <a:r>
              <a:rPr lang="ru-RU" sz="2000" i="1" dirty="0" smtClean="0"/>
              <a:t> </a:t>
            </a:r>
            <a:r>
              <a:rPr lang="ru-RU" sz="2000" dirty="0" smtClean="0"/>
              <a:t>языковой </a:t>
            </a:r>
            <a:r>
              <a:rPr lang="ru-RU" sz="2000" dirty="0" smtClean="0"/>
              <a:t>экологической </a:t>
            </a:r>
            <a:r>
              <a:rPr lang="ru-RU" sz="2000" dirty="0" smtClean="0"/>
              <a:t>культуры, используя разные источники (научные,  художественные, популярную литературу, </a:t>
            </a:r>
            <a:r>
              <a:rPr lang="ru-RU" sz="2000" dirty="0" err="1" smtClean="0"/>
              <a:t>кинопродукцию</a:t>
            </a:r>
            <a:r>
              <a:rPr lang="ru-RU" sz="2000" dirty="0" smtClean="0"/>
              <a:t>, личное общение и т.д</a:t>
            </a:r>
            <a:r>
              <a:rPr lang="ru-RU" sz="2000" dirty="0" smtClean="0"/>
              <a:t>.).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эколого-культурная образованность –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Система знаний</a:t>
            </a:r>
            <a:r>
              <a:rPr lang="ru-RU" sz="2000" dirty="0" smtClean="0"/>
              <a:t> об эколого-культурном наследии мира, страны, </a:t>
            </a:r>
            <a:r>
              <a:rPr lang="ru-RU" sz="2000" dirty="0" smtClean="0"/>
              <a:t>региона…., </a:t>
            </a:r>
            <a:r>
              <a:rPr lang="ru-RU" sz="2000" dirty="0" err="1" smtClean="0"/>
              <a:t>полиэтнокультурном</a:t>
            </a:r>
            <a:r>
              <a:rPr lang="ru-RU" sz="2000" dirty="0" smtClean="0"/>
              <a:t> опыте </a:t>
            </a:r>
            <a:r>
              <a:rPr lang="ru-RU" sz="2000" dirty="0" smtClean="0"/>
              <a:t>решений экологических противоречий в традициях, фольклоре народов России, в ее культурном </a:t>
            </a:r>
            <a:r>
              <a:rPr lang="ru-RU" sz="2000" dirty="0" smtClean="0"/>
              <a:t>наследии; </a:t>
            </a:r>
            <a:r>
              <a:rPr lang="ru-RU" sz="2000" dirty="0" err="1" smtClean="0"/>
              <a:t>архетипических</a:t>
            </a:r>
            <a:r>
              <a:rPr lang="ru-RU" sz="2000" dirty="0" smtClean="0"/>
              <a:t> культурных концептах </a:t>
            </a:r>
            <a:r>
              <a:rPr lang="ru-RU" sz="2000" dirty="0" err="1" smtClean="0"/>
              <a:t>средо-сберегающего</a:t>
            </a:r>
            <a:r>
              <a:rPr lang="ru-RU" sz="2000" dirty="0" smtClean="0"/>
              <a:t> поведения в культурах народов России. </a:t>
            </a:r>
            <a:r>
              <a:rPr lang="ru-RU" sz="2000" dirty="0" smtClean="0"/>
              <a:t>Представления о России как экологический и нравственный донор мира.</a:t>
            </a:r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000" b="1" dirty="0" smtClean="0"/>
              <a:t>Ценность</a:t>
            </a:r>
            <a:r>
              <a:rPr lang="ru-RU" sz="2000" dirty="0" smtClean="0"/>
              <a:t> эколого-культурного наследия в </a:t>
            </a:r>
            <a:r>
              <a:rPr lang="ru-RU" sz="2000" dirty="0" smtClean="0"/>
              <a:t>иерархической системе ценности выпускника; культуры речи как обязательной составляющей экологической культуры личности в окружающей </a:t>
            </a:r>
            <a:r>
              <a:rPr lang="ru-RU" sz="2000" dirty="0" err="1" smtClean="0"/>
              <a:t>социо-природной</a:t>
            </a:r>
            <a:r>
              <a:rPr lang="ru-RU" sz="2000" dirty="0" smtClean="0"/>
              <a:t> среде. 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/>
              <a:t>Умения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творчески</a:t>
            </a:r>
            <a:r>
              <a:rPr lang="ru-RU" sz="2000" dirty="0" smtClean="0"/>
              <a:t> применять изобразительные и воспитательные возможности русского языка в экологическом просвещении. </a:t>
            </a:r>
            <a:r>
              <a:rPr lang="ru-RU" sz="2000" b="1" dirty="0" smtClean="0"/>
              <a:t>самоопределяться</a:t>
            </a:r>
            <a:r>
              <a:rPr lang="ru-RU" sz="2000" dirty="0" smtClean="0"/>
              <a:t> </a:t>
            </a:r>
            <a:r>
              <a:rPr lang="ru-RU" sz="2000" dirty="0" smtClean="0"/>
              <a:t>в эколого-культурном пространстве; идентифицировать себя в культуре и культуру в себе; вести просветительскую работу в своем окружении; </a:t>
            </a:r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000" b="1" i="1" dirty="0" err="1" smtClean="0"/>
              <a:t>рефлексировать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личный </a:t>
            </a:r>
            <a:r>
              <a:rPr lang="ru-RU" sz="2000" b="1" i="1" dirty="0" smtClean="0"/>
              <a:t>эколого-культурный опыт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54" y="2967335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43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848" y="5671584"/>
            <a:ext cx="76866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= ОБЩЕКУЛЬТУРНОЕ ЯДРО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содержания экологического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933056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«Экологическая арифметика» и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«Этика планетарного масштаба»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(академик Н.Н. Моисеев)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12776"/>
            <a:ext cx="6966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современная научная картина мира на основе глобального эволюционизма,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общенаучная </a:t>
            </a:r>
            <a:r>
              <a:rPr lang="ru-RU" sz="2800" dirty="0"/>
              <a:t>экологическая методология,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экологический </a:t>
            </a:r>
            <a:r>
              <a:rPr lang="ru-RU" sz="2800" dirty="0"/>
              <a:t>детерминизм этики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620688"/>
            <a:ext cx="781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ТЕОРЕТИЧЕСКИЕ ОСНОВАНИЯ НОВОЙ КОНЦЕПЦИИ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115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4056" y="764704"/>
            <a:ext cx="8100392" cy="61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экологическая грамотность – </a:t>
            </a:r>
          </a:p>
          <a:p>
            <a:pPr algn="ctr"/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sz="2400" b="1" i="1" dirty="0" smtClean="0"/>
              <a:t>знание</a:t>
            </a:r>
            <a:r>
              <a:rPr lang="ru-RU" sz="2400" dirty="0" smtClean="0"/>
              <a:t> опорных терминов и понятий экологии, основных экологических закономерностей, включая взаимосвязи социальных, экономических и природных явлений (экологический императив), знание и </a:t>
            </a:r>
            <a:r>
              <a:rPr lang="ru-RU" sz="2400" b="1" i="1" dirty="0" smtClean="0"/>
              <a:t>умение</a:t>
            </a:r>
            <a:r>
              <a:rPr lang="ru-RU" sz="2400" dirty="0" smtClean="0"/>
              <a:t> применять принципы поведения в интересах экологически устойчивого развития общества («зеленые аксиомы»); </a:t>
            </a:r>
            <a:r>
              <a:rPr lang="ru-RU" sz="2400" b="1" i="1" dirty="0" smtClean="0"/>
              <a:t>переносить и применять</a:t>
            </a:r>
            <a:r>
              <a:rPr lang="ru-RU" sz="2400" dirty="0" smtClean="0"/>
              <a:t> экологические знания и умения из академической в жизненные ситуации (потребления, созидания, организации образа жизни) на основе ценности  гармонизации природы, людей, мира вещей; </a:t>
            </a:r>
            <a:r>
              <a:rPr lang="ru-RU" sz="2400" b="1" i="1" dirty="0" smtClean="0"/>
              <a:t>проявлять субъектную позицию и  </a:t>
            </a:r>
            <a:r>
              <a:rPr lang="ru-RU" sz="2400" b="1" i="1" dirty="0" err="1" smtClean="0"/>
              <a:t>рефлексировать</a:t>
            </a:r>
            <a:r>
              <a:rPr lang="ru-RU" sz="2400" b="1" i="1" dirty="0" smtClean="0"/>
              <a:t> личный опыт </a:t>
            </a:r>
            <a:r>
              <a:rPr lang="ru-RU" sz="2400" dirty="0" smtClean="0"/>
              <a:t>освоения новых социальных ролей и способов деятельности в интересах устойчивого развития; </a:t>
            </a:r>
            <a:r>
              <a:rPr lang="ru-RU" sz="2400" b="1" i="1" dirty="0" smtClean="0"/>
              <a:t>решения противоречие </a:t>
            </a:r>
            <a:r>
              <a:rPr lang="ru-RU" sz="2400" i="1" dirty="0" smtClean="0">
                <a:solidFill>
                  <a:srgbClr val="FF0000"/>
                </a:solidFill>
              </a:rPr>
              <a:t>«я – среда» </a:t>
            </a:r>
            <a:r>
              <a:rPr lang="ru-RU" sz="2400" dirty="0" smtClean="0"/>
              <a:t>(деятельность человека – ее последствия для качества окружающей природной среды). </a:t>
            </a:r>
          </a:p>
          <a:p>
            <a:pPr algn="just"/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03039"/>
            <a:ext cx="8301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ПОКАЗАТЕЛИ формирования экологической культуры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9156" r="25567" b="14735"/>
          <a:stretch>
            <a:fillRect/>
          </a:stretch>
        </p:blipFill>
        <p:spPr bwMode="auto">
          <a:xfrm>
            <a:off x="467543" y="332656"/>
            <a:ext cx="787919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7384"/>
            <a:ext cx="871296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эколого-культурная грамотность –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/>
              <a:t>знание</a:t>
            </a:r>
            <a:r>
              <a:rPr lang="ru-RU" sz="2000" dirty="0" smtClean="0"/>
              <a:t> важности межкультурных коммуникаций, сотрудничества для формирования нового уровня экологической культуры – для устойчивого развития; особенностей состояния экологической культуры в своем окружении, в обществе; актуальных задач ее развития, вызовов будущего; знание особенностей и исторических этапов экологической культуры, экологических традиций народов России, общенациональных эколого-культурных ценностей, архетипов средосберегающего поведения, </a:t>
            </a:r>
            <a:r>
              <a:rPr lang="ru-RU" sz="2000" dirty="0" err="1" smtClean="0"/>
              <a:t>полиэтнокультурного</a:t>
            </a:r>
            <a:r>
              <a:rPr lang="ru-RU" sz="2000" dirty="0" smtClean="0"/>
              <a:t> опыта решений экологических противоречий в традициях, фольклоре народов России, в культурном наследии литературном, изобразительном, музыкальном, киноискусстве; умение понимать и истолковывать язык метафор, иносказаний, ассоциаций, символов, знаков; перекодировать понятия - образы; понятий научных - житейских; </a:t>
            </a:r>
            <a:r>
              <a:rPr lang="ru-RU" sz="2000" b="1" i="1" dirty="0" smtClean="0"/>
              <a:t>умение</a:t>
            </a:r>
            <a:r>
              <a:rPr lang="ru-RU" sz="2000" dirty="0" smtClean="0"/>
              <a:t> осознанно применять </a:t>
            </a:r>
            <a:r>
              <a:rPr lang="ru-RU" sz="2000" dirty="0" err="1" smtClean="0"/>
              <a:t>архетипические</a:t>
            </a:r>
            <a:r>
              <a:rPr lang="ru-RU" sz="2000" dirty="0" smtClean="0"/>
              <a:t> культурные концепты; творчески разрабатывать образы, символы, метафоры для усиления убедительности и </a:t>
            </a:r>
            <a:r>
              <a:rPr lang="ru-RU" sz="2000" dirty="0" err="1" smtClean="0"/>
              <a:t>понимаемости</a:t>
            </a:r>
            <a:r>
              <a:rPr lang="ru-RU" sz="2000" dirty="0" smtClean="0"/>
              <a:t> создаваемого текста; выявлять значение и осмысливать имеющийся культурный опыт гармонизации общества и природы, в том числе культурного наследия народов России; выстраивать ценностные</a:t>
            </a:r>
            <a:r>
              <a:rPr lang="ru-RU" sz="2000" b="1" dirty="0" smtClean="0"/>
              <a:t> </a:t>
            </a:r>
            <a:r>
              <a:rPr lang="ru-RU" sz="2000" dirty="0" smtClean="0"/>
              <a:t>отношения на основе общенациональных эколого-культурных ценностей, самоопределяться в эколого-культурном пространстве; идентифицировать себя в культуре и культуру в себе; вести просветительскую работу в своем окружении; </a:t>
            </a:r>
            <a:r>
              <a:rPr lang="ru-RU" sz="2000" b="1" i="1" dirty="0" err="1" smtClean="0"/>
              <a:t>рефлексировать</a:t>
            </a:r>
            <a:r>
              <a:rPr lang="ru-RU" sz="2000" b="1" i="1" dirty="0" smtClean="0"/>
              <a:t> личный опыт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культуротворчества</a:t>
            </a:r>
            <a:r>
              <a:rPr lang="ru-RU" sz="2000" dirty="0" smtClean="0"/>
              <a:t>,</a:t>
            </a:r>
            <a:r>
              <a:rPr lang="ru-RU" sz="2000" i="1" dirty="0" smtClean="0"/>
              <a:t> </a:t>
            </a:r>
            <a:r>
              <a:rPr lang="ru-RU" sz="2000" dirty="0" smtClean="0"/>
              <a:t>развитие своей экологической культуры, используя разные источники (научные,  художественные, популярную литературу, </a:t>
            </a:r>
            <a:r>
              <a:rPr lang="ru-RU" sz="2000" dirty="0" err="1" smtClean="0"/>
              <a:t>кинопродукцию</a:t>
            </a:r>
            <a:r>
              <a:rPr lang="ru-RU" sz="2000" dirty="0" smtClean="0"/>
              <a:t>, личное общение и т.д.); </a:t>
            </a:r>
            <a:r>
              <a:rPr lang="ru-RU" sz="2000" b="1" i="1" dirty="0" smtClean="0"/>
              <a:t>решения противоречия</a:t>
            </a:r>
            <a:r>
              <a:rPr lang="ru-RU" sz="2000" dirty="0" smtClean="0"/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i="1" dirty="0" smtClean="0">
                <a:solidFill>
                  <a:srgbClr val="FF0000"/>
                </a:solidFill>
              </a:rPr>
              <a:t>я в культуре – культура во мне»</a:t>
            </a:r>
            <a:r>
              <a:rPr lang="ru-RU" sz="2000" dirty="0" smtClean="0">
                <a:solidFill>
                  <a:srgbClr val="FF0000"/>
                </a:solidFill>
              </a:rPr>
              <a:t>).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5063" t="25219" r="13945" b="8829"/>
          <a:stretch>
            <a:fillRect/>
          </a:stretch>
        </p:blipFill>
        <p:spPr bwMode="auto">
          <a:xfrm>
            <a:off x="1835696" y="332656"/>
            <a:ext cx="5328592" cy="63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 сообразное поведение – </a:t>
            </a:r>
          </a:p>
          <a:p>
            <a:pPr algn="just"/>
            <a:r>
              <a:rPr lang="ru-RU" sz="2000" b="1" i="1" dirty="0" smtClean="0"/>
              <a:t>знание</a:t>
            </a:r>
            <a:r>
              <a:rPr lang="ru-RU" sz="2000" dirty="0" smtClean="0"/>
              <a:t> основных экологических закономерностей взаимодействия «живое-среда», принципов и способов </a:t>
            </a:r>
            <a:r>
              <a:rPr lang="ru-RU" sz="2000" dirty="0" err="1" smtClean="0"/>
              <a:t>экологосообразного</a:t>
            </a:r>
            <a:r>
              <a:rPr lang="ru-RU" sz="2000" dirty="0" smtClean="0"/>
              <a:t> поведения в окружающей среде, ценностей сохранения ее экологического качества, экологического императива; </a:t>
            </a:r>
            <a:r>
              <a:rPr lang="ru-RU" sz="2000" b="1" i="1" dirty="0" smtClean="0"/>
              <a:t>умения</a:t>
            </a:r>
            <a:r>
              <a:rPr lang="ru-RU" sz="2000" dirty="0" smtClean="0"/>
              <a:t> составлять дорожную карту деятельности в окружающей среде с учетом меры воздействия на нее и наличия дефицитных ресурсов; организовывать и поддерживать </a:t>
            </a:r>
            <a:r>
              <a:rPr lang="ru-RU" sz="2000" dirty="0" err="1" smtClean="0"/>
              <a:t>биосферосовместимый</a:t>
            </a:r>
            <a:r>
              <a:rPr lang="ru-RU" sz="2000" dirty="0" smtClean="0"/>
              <a:t> образ жизни; контролировать свой «экологический след»; осваивать новые социальные роли и способы деятельности в интересах устойчивого развития; составлять просветительские тексты экологической направленности с использованием языка понятий и образов, и вести просветительскую работу; </a:t>
            </a:r>
            <a:r>
              <a:rPr lang="ru-RU" sz="2000" b="1" i="1" dirty="0" err="1" smtClean="0"/>
              <a:t>рефлексировать</a:t>
            </a:r>
            <a:r>
              <a:rPr lang="ru-RU" sz="2000" b="1" i="1" dirty="0" smtClean="0"/>
              <a:t> и оценивать свое поведение</a:t>
            </a:r>
            <a:r>
              <a:rPr lang="ru-RU" sz="2000" dirty="0" smtClean="0"/>
              <a:t> с точки зрения влияния на экологическое качество окружающей среды  локальном и глобальном уровнях, вносить в него изменения; </a:t>
            </a:r>
            <a:r>
              <a:rPr lang="ru-RU" sz="2000" b="1" i="1" dirty="0" smtClean="0"/>
              <a:t>решать в процессе деятельности противоречие:</a:t>
            </a:r>
            <a:r>
              <a:rPr lang="ru-RU" sz="2000" dirty="0" smtClean="0"/>
              <a:t> </a:t>
            </a:r>
            <a:r>
              <a:rPr lang="ru-RU" altLang="ru-RU" sz="2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«свобода – ответственность (экологический императив), долг и самоограничение»</a:t>
            </a:r>
            <a:r>
              <a:rPr lang="ru-RU" sz="22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на основе </a:t>
            </a:r>
            <a:r>
              <a:rPr lang="ru-RU" sz="2000" i="1" dirty="0" err="1" smtClean="0"/>
              <a:t>экоцентрических</a:t>
            </a:r>
            <a:r>
              <a:rPr lang="ru-RU" sz="2000" dirty="0" smtClean="0"/>
              <a:t> ценностей; проявлять экологическую озабоченность как  предпосылку готовности к действиям</a:t>
            </a:r>
          </a:p>
          <a:p>
            <a:r>
              <a:rPr lang="ru-RU" sz="2000" dirty="0" smtClean="0"/>
              <a:t> 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1282" r="51578" b="23594"/>
          <a:stretch>
            <a:fillRect/>
          </a:stretch>
        </p:blipFill>
        <p:spPr bwMode="auto">
          <a:xfrm>
            <a:off x="1096328" y="476671"/>
            <a:ext cx="6355992" cy="624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50073" y="406405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1977. ТБИЛИСИ. </a:t>
            </a:r>
          </a:p>
          <a:p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31734" y="1672734"/>
            <a:ext cx="649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Руководящие принципы - экологическое образование должно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8112" y="2564904"/>
            <a:ext cx="75963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D. 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изучать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основные экологические проблемы с местной,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национальной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региональной и международной точек зрения, чтобы учащиеся имели представление об экологических условиях в других географических районах;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E.  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сосредоточиться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текущих и потенциальных экологических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ситуациях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принимая во внимание историческую перспективу;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F.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пропагандировать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ценность и необходимость местного,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нацио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lang="ru-RU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нального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 международного сотрудничества в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предотвращении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 решении экологических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проблем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832" y="908720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Первая Всемирная межправительственная конференция </a:t>
            </a:r>
            <a:r>
              <a:rPr lang="ru-RU" b="1" dirty="0" smtClean="0"/>
              <a:t>по вопросам образования в области окружающей среды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7387" y="260648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12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экологическое мышление – </a:t>
            </a:r>
          </a:p>
          <a:p>
            <a:pPr indent="45085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знание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экосистемной</a:t>
            </a:r>
            <a:r>
              <a:rPr lang="ru-RU" sz="2400" dirty="0" smtClean="0"/>
              <a:t> познавательной модели; противоречий экологического сознания,  </a:t>
            </a:r>
            <a:r>
              <a:rPr lang="ru-RU" sz="2400" dirty="0" err="1" smtClean="0"/>
              <a:t>социокультурных</a:t>
            </a:r>
            <a:r>
              <a:rPr lang="ru-RU" sz="2400" dirty="0" smtClean="0"/>
              <a:t> ценностей общества потребления и общества устойчивого развития; </a:t>
            </a:r>
            <a:r>
              <a:rPr lang="ru-RU" sz="2400" b="1" i="1" dirty="0" smtClean="0"/>
              <a:t>умение</a:t>
            </a:r>
            <a:r>
              <a:rPr lang="ru-RU" sz="2400" dirty="0" smtClean="0"/>
              <a:t> выявлять связи природных, социальных и экономических процессов на локальном, региональном и глобальном уровнях, в прошлом – настоящем – будущем; применять </a:t>
            </a:r>
            <a:r>
              <a:rPr lang="ru-RU" sz="2400" dirty="0" err="1" smtClean="0"/>
              <a:t>экосистемную</a:t>
            </a:r>
            <a:r>
              <a:rPr lang="ru-RU" sz="2400" dirty="0" smtClean="0"/>
              <a:t> познавательную модель для решения экологических проблем; выявлять в текстах «опасные» метафоры, несущие идеи антропоцентризма, находить в текстах значения идей устойчивого развития; </a:t>
            </a:r>
            <a:r>
              <a:rPr lang="ru-RU" sz="2400" b="1" i="1" dirty="0" err="1" smtClean="0"/>
              <a:t>рефлексировать</a:t>
            </a:r>
            <a:r>
              <a:rPr lang="ru-RU" sz="2400" dirty="0" smtClean="0"/>
              <a:t> </a:t>
            </a:r>
            <a:r>
              <a:rPr lang="ru-RU" sz="2400" b="1" i="1" dirty="0" smtClean="0"/>
              <a:t>ценностные</a:t>
            </a:r>
            <a:r>
              <a:rPr lang="ru-RU" sz="2400" dirty="0" smtClean="0"/>
              <a:t> основания принятия решений при решении противоречия </a:t>
            </a:r>
            <a:r>
              <a:rPr lang="ru-RU" sz="2400" i="1" dirty="0" smtClean="0">
                <a:solidFill>
                  <a:srgbClr val="FF0000"/>
                </a:solidFill>
              </a:rPr>
              <a:t>«эко- или антропоцентризм»,  </a:t>
            </a:r>
            <a:r>
              <a:rPr lang="ru-RU" sz="2400" dirty="0" smtClean="0"/>
              <a:t>оценивать  результаты и их последствия для качества окружающей среды; ставить перед собой задачи развития экологического мышления – экологической зоркости, умений выявлять экологические проблемы, осваивать новые способы их решения и др. 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55534" t="27360" r="4619" b="19485"/>
          <a:stretch>
            <a:fillRect/>
          </a:stretch>
        </p:blipFill>
        <p:spPr bwMode="auto">
          <a:xfrm>
            <a:off x="1115615" y="548680"/>
            <a:ext cx="7296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8469"/>
            <a:ext cx="83529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 ответственное мировоззрение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система взглядов, оценок, суждений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о мире, своем месте в нем на основе осознания всеобщности и неотвратимости действия экологического императива,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cs typeface="Times New Roman" pitchFamily="18" charset="0"/>
              </a:rPr>
              <a:t>целостная индивидуальная картина мира;</a:t>
            </a:r>
          </a:p>
          <a:p>
            <a:pPr algn="just">
              <a:lnSpc>
                <a:spcPct val="90000"/>
              </a:lnSpc>
            </a:pPr>
            <a:r>
              <a:rPr lang="ru-RU" sz="2400" b="1" i="1" dirty="0" smtClean="0">
                <a:cs typeface="Times New Roman" pitchFamily="18" charset="0"/>
              </a:rPr>
              <a:t>умение</a:t>
            </a:r>
            <a:r>
              <a:rPr lang="ru-RU" sz="2400" dirty="0" smtClean="0">
                <a:cs typeface="Times New Roman" pitchFamily="18" charset="0"/>
              </a:rPr>
              <a:t>  формулировать нравственные императивы на основе экологического императива с использованием языка метафор; </a:t>
            </a:r>
            <a:r>
              <a:rPr lang="ru-RU" sz="2400" dirty="0" smtClean="0"/>
              <a:t>осознавать  личностную и социальную значимость следования экологическому и нравственному императивам в повседневной жизни; </a:t>
            </a:r>
            <a:r>
              <a:rPr lang="ru-RU" sz="2400" b="1" i="1" dirty="0" err="1" smtClean="0"/>
              <a:t>отрефлексированный</a:t>
            </a:r>
            <a:r>
              <a:rPr lang="ru-RU" sz="2400" dirty="0" smtClean="0"/>
              <a:t> </a:t>
            </a:r>
            <a:r>
              <a:rPr lang="ru-RU" sz="2400" b="1" i="1" dirty="0" smtClean="0"/>
              <a:t>личный опыт</a:t>
            </a:r>
            <a:r>
              <a:rPr lang="ru-RU" sz="2400" dirty="0" smtClean="0"/>
              <a:t> решения противоречий «</a:t>
            </a:r>
            <a:r>
              <a:rPr lang="ru-RU" sz="2400" i="1" dirty="0" err="1" smtClean="0">
                <a:solidFill>
                  <a:srgbClr val="FF0000"/>
                </a:solidFill>
              </a:rPr>
              <a:t>я-биологическое</a:t>
            </a:r>
            <a:r>
              <a:rPr lang="ru-RU" sz="2400" i="1" dirty="0" smtClean="0">
                <a:solidFill>
                  <a:srgbClr val="FF0000"/>
                </a:solidFill>
              </a:rPr>
              <a:t> – </a:t>
            </a:r>
            <a:r>
              <a:rPr lang="ru-RU" sz="2400" i="1" dirty="0" err="1" smtClean="0">
                <a:solidFill>
                  <a:srgbClr val="FF0000"/>
                </a:solidFill>
              </a:rPr>
              <a:t>я-социальное</a:t>
            </a:r>
            <a:r>
              <a:rPr lang="ru-RU" sz="2400" i="1" dirty="0" smtClean="0">
                <a:solidFill>
                  <a:srgbClr val="FF0000"/>
                </a:solidFill>
              </a:rPr>
              <a:t>»</a:t>
            </a:r>
            <a:r>
              <a:rPr lang="ru-RU" sz="2400" dirty="0" smtClean="0"/>
              <a:t>,</a:t>
            </a:r>
            <a:r>
              <a:rPr lang="ru-RU" sz="2400" b="1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отношение к природе как самостоятельной ценности, не зависимо от ее хозяйственного значения; </a:t>
            </a:r>
            <a:r>
              <a:rPr lang="ru-RU" sz="2400" dirty="0" smtClean="0"/>
              <a:t>личная значимость  экологической безопасности, здоровья.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27188" r="52132" b="17688"/>
          <a:stretch>
            <a:fillRect/>
          </a:stretch>
        </p:blipFill>
        <p:spPr bwMode="auto">
          <a:xfrm>
            <a:off x="1043607" y="548680"/>
            <a:ext cx="73139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95536" y="263136"/>
            <a:ext cx="8388424" cy="75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нутренняя нравственно-экологическая позиция личности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осознание личностных смыслов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поведения в окружающей среде на основе экологического и нравственных императивов; </a:t>
            </a:r>
          </a:p>
          <a:p>
            <a:pPr algn="just">
              <a:lnSpc>
                <a:spcPct val="80000"/>
              </a:lnSpc>
            </a:pPr>
            <a:r>
              <a:rPr lang="ru-RU" sz="2400" b="1" i="1" dirty="0" smtClean="0"/>
              <a:t>умение</a:t>
            </a:r>
            <a:r>
              <a:rPr lang="ru-RU" sz="2400" dirty="0" smtClean="0"/>
              <a:t> отстаивать свою внутреннюю нравственно-экологическую позицию, руководствуясь личными убеждениями; определять личностные смыслы своего поведения в окружающей среде как носителя экологической культуры, патриота, гражданина с проекцией на  будущее; </a:t>
            </a:r>
          </a:p>
          <a:p>
            <a:pPr algn="just">
              <a:lnSpc>
                <a:spcPct val="80000"/>
              </a:lnSpc>
            </a:pPr>
            <a:r>
              <a:rPr lang="ru-RU" sz="2400" b="1" i="1" dirty="0" err="1" smtClean="0"/>
              <a:t>рефлексировать</a:t>
            </a:r>
            <a:r>
              <a:rPr lang="ru-RU" sz="2400" b="1" i="1" dirty="0" smtClean="0"/>
              <a:t> внутреннюю нравственно-экологическую позицию</a:t>
            </a:r>
            <a:r>
              <a:rPr lang="ru-RU" sz="2400" dirty="0" smtClean="0"/>
              <a:t> по отношению к себе, к окружающей среде, включая людей, общество, природу, технику, собственную жизнь; включая используемый язык (вербальный и невербальный, метафоры, символы, ассоциации, культурные концепты; проявлять личную сопричастность к решению нынешних и будущих экологических проблем общества, решать противоречия «</a:t>
            </a:r>
            <a:r>
              <a:rPr lang="ru-RU" sz="2400" i="1" dirty="0" err="1" smtClean="0">
                <a:solidFill>
                  <a:srgbClr val="FF0000"/>
                </a:solidFill>
              </a:rPr>
              <a:t>природное-социальное-экономическое</a:t>
            </a:r>
            <a:r>
              <a:rPr lang="ru-RU" sz="2400" dirty="0" smtClean="0"/>
              <a:t>», ставить задачи самосовершенствования</a:t>
            </a:r>
          </a:p>
          <a:p>
            <a:pPr algn="just">
              <a:lnSpc>
                <a:spcPct val="80000"/>
              </a:lnSpc>
            </a:pPr>
            <a:endParaRPr lang="ru-RU" sz="2000" dirty="0" smtClean="0"/>
          </a:p>
          <a:p>
            <a:pPr algn="just">
              <a:lnSpc>
                <a:spcPct val="80000"/>
              </a:lnSpc>
            </a:pPr>
            <a:endParaRPr lang="ru-RU" sz="2000" dirty="0" smtClean="0"/>
          </a:p>
          <a:p>
            <a:pPr indent="45085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5616" t="26203" r="4537" b="16704"/>
          <a:stretch>
            <a:fillRect/>
          </a:stretch>
        </p:blipFill>
        <p:spPr bwMode="auto">
          <a:xfrm>
            <a:off x="1259632" y="476672"/>
            <a:ext cx="679358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08482"/>
            <a:ext cx="7884368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Однако, в отличие от традиционных обществ, в эпоху стремительных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цивилизационных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поворотов и формирования новых культурных универсалий образование – уже не просто процесс воспроизведения культурного опыта прошлого, но и его творческое развитие с учетом новых вызовов. Встает проблема преемственности культуры: новые культурные ориентиры с трудом внедряются в сознание масс, если не входят в резонанс с культурными кодами поведения, общенациональными ценностями народов страны, культурными традициями, укорененными в менталитете народа.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051" y="116632"/>
            <a:ext cx="8690136" cy="73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FZSongTi" charset="-128"/>
                <a:cs typeface="Times New Roman" pitchFamily="18" charset="0"/>
              </a:rPr>
              <a:t>КРИТЕРИИ ЭКОЛОГИЧЕСКОЙ ОБРАЗОВАННОСТИ: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ZSongTi" charset="-128"/>
                <a:cs typeface="Times New Roman" pitchFamily="18" charset="0"/>
              </a:rPr>
              <a:t>системность экологических знаний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(способность самостоятельно восстанавливать недостающие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звенья в системе знаний с помощью логических рассуждений)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ZSongTi" charset="-128"/>
                <a:cs typeface="Times New Roman" pitchFamily="18" charset="0"/>
              </a:rPr>
              <a:t>экосистемное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ZSongTi" charset="-128"/>
                <a:cs typeface="Times New Roman" pitchFamily="18" charset="0"/>
              </a:rPr>
              <a:t> мышление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ZSongTi" charset="-128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способность самостоятельно ориентироваться в новых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экологических проблемах и решать их на основе понимания,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интерпретации и осмысления законов организации и динамики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экосистем)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сложившаяся иерархическая </a:t>
            </a:r>
            <a:r>
              <a:rPr lang="ru-RU" sz="2000" b="1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система ценностей, 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внутренняя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нравственно-экологическая позиция личности, культурная идентичность,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экологически ответственное </a:t>
            </a:r>
            <a:r>
              <a:rPr lang="ru-RU" sz="2000" b="1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мировоззрение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 как </a:t>
            </a:r>
            <a:r>
              <a:rPr lang="ru-RU" sz="2000" b="1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система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 взглядов …,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целостность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 картины мира,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деятельностные</a:t>
            </a:r>
            <a:r>
              <a:rPr lang="ru-RU" sz="2000" b="1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 средства</a:t>
            </a: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 личности как субъекта саморазвития,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FZSongTi" charset="-128"/>
                <a:cs typeface="Times New Roman" pitchFamily="18" charset="0"/>
              </a:rPr>
              <a:t>субъекта культуры (рефлексивно-оценочные и проектные умения)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ZSongTi" charset="-128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FZSongTi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005064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В. Даль: образованность предполагает наличие золотого запаса нравственности, определяет свои духовные ценности и живет в соответствии с ними</a:t>
            </a:r>
            <a:endParaRPr lang="ru-RU" sz="1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580038"/>
            <a:ext cx="8100392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Определение динамики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семантического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компонента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психолого-семантические методики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аксиологического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компонента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проективные задания,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технологического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компонента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выполнения учебно-исследовательских заданий, учебных и учебно-социальных проектов,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личностно-творческого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компонента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контент-анализ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творческих работ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учащихся,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рефлексивно-оценочного</a:t>
            </a:r>
            <a:r>
              <a:rPr lang="ru-RU" sz="2400" dirty="0" smtClean="0"/>
              <a:t> компонента – по </a:t>
            </a:r>
            <a:r>
              <a:rPr lang="ru-RU" sz="2400" i="1" dirty="0" smtClean="0"/>
              <a:t>результатам</a:t>
            </a:r>
            <a:r>
              <a:rPr lang="ru-RU" sz="2400" dirty="0" smtClean="0"/>
              <a:t> </a:t>
            </a:r>
            <a:r>
              <a:rPr lang="ru-RU" sz="2400" i="1" dirty="0" smtClean="0"/>
              <a:t>реализованных </a:t>
            </a:r>
            <a:r>
              <a:rPr lang="ru-RU" sz="2400" dirty="0" smtClean="0"/>
              <a:t>проектов.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8032" y="1115447"/>
            <a:ext cx="7884368" cy="4185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Культурологический подход к образованию – 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NewBaskervilleC-Roman"/>
                <a:cs typeface="Arial" pitchFamily="34" charset="0"/>
              </a:rPr>
              <a:t>то не только и не столько изучение культуры в рамках образовательного процесса (например,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введение в учебные планы новых дисциплин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содержания)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NewBaskervilleC-Roman"/>
                <a:cs typeface="Arial" pitchFamily="34" charset="0"/>
              </a:rPr>
              <a:t>, сколько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гуманитаризации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образования, видение человека через призму культуры, формирование человека культуры. Сущность этого подхода в признании приоритета культуры в образовании, воспитании и развитии человека и общества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Культурологический подход к образованию – это культурно-историческая парадигма, идущая на смену развивающему образованию [1].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Компетентностный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подход, являясь приоритетным в индустриальном обществе, в обществе, ориентирующемся на устойчивое развитие, становится лишь одним из инструментов формирования новой культуры.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то, что культурологические теории образования были разработаны несколько десятилетий назад, они еще плохо приживаются в массовом педагогическом сознании.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 более ценными представляются результаты работы научной школы И.Д. Зверева – А.Н.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Захлебного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Е.Н.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Дзятковской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разработке теории и практики культурологического подхода на примере экологического образования в интересах устойчивого развития [3].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Экологическое образование сегодня позиционируется мировым сообществом в качестве платформы формирования экологической культуры для устойчивого развития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биосферосовместимого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образа жизни, умений неразрушительного природопользования, обеспечения жизнеспособности человека в условиях общества рисков.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395536" y="710095"/>
            <a:ext cx="8316416" cy="56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ЭКОЛОГИЧЕСКОЕ ОБРАЗОВАНИЕ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направлено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формирование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современной экологической культуры личности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(в интересах устойчивого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выполняет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системе общего образования </a:t>
            </a:r>
            <a:endParaRPr lang="ru-RU" sz="2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интегрирующую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культуротворческую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мировоззренческую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роль: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выходит за рамки изучения только основ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биоэкологии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географии и вопросов охраны природы, устанавливает связи всех учебных предметов и видов деятельности обучающихся, как естественнонаучной, так и социально-гуманитарной (история культуры, литература, этика, эстетика, обществознание), и технологической  направленности, на основе понимания, интерпретации и осмысления их содержания с позиции  экологического императива и принципов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биосферосовместимого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образа жизнью;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31031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32048" y="679916"/>
            <a:ext cx="83164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Экологические составляющие учебных предметов как правило подчиняются целям «своих» предметов и практически не скоординированы друг с другом. Критична не только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несистемность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экологических знаний, но и эклектика предлагаемых  школьнику нравственных установок. Они представляют собой мало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отрефлексированную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педагогами противоречивую смесь антропоцентрических ценностей («человек — хозяин природы») и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экоцентрических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(природа – мера всех вещей), мало понятных даже учителям декларативных норм экологической этики («ценность всех форм жизни на Земле»). Неизбежный при этом конфликт ценностей рождает у детей (молодежи)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внутриличностные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когнитивные и нравственные диссонансы [2].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интегрирующей, ценностно-мировоззренческой, культурологической функции содержание экологического образования должно быть не в статусе «сумма предметных составляющих», а в статусе «аспектного»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транспредметного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содержания.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Аспектное содержание – это образовательный вектор, который идет не из предмета, а извне, из философских концепций, особенностей понимания обществом гуманизма, своего будущего и т.д.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27584" y="969109"/>
            <a:ext cx="78123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допредметном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содержании образования отражаются идеи философского характера (о материальности мира, формах движения материи, детерминизме, законах сохранения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методологические идеи (специфика познания взаимодействий природы, общества и экономики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фундаментальные научные идеи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универсального эволюционизма, экологического императива, устойчивого развития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перечень ценностей (биосфера, жизнь, человек, здоровье, моральные ценности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Далее, по идее авторов культурологической теории содержания,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допредметное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содержание должно конкретизироваться на уровне концепций учебных предметов, затем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уровне учебного материала, то есть, конкретного учебного содержания. Однако, как показали наши исследования, между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допредметным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предметно-концептуальным уровнем содержания должен быть введен еще один уровень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аксиоматизации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допредметного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содержания с помощью когнитивных метафор и использования инструментов семиотики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языка, символов, знаков, которые понятны на языках всех учебных предметов и используются ими. Только в этом случае встраивание аспектного содержания в предметное будет идти не путем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него нового материала, а путем придания имеющемуся материалу новых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значений и смыслов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разработана методическая система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4056" y="1471424"/>
            <a:ext cx="8100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«Зеленая аксиома»,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формулированная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распредмеченном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виде, на языке, понятном для всех учебных предметов, содержит в себе ключ для 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опредмечивания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в содержании учебных предметов значений устойчивого развития,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выступает инструментом выявления в содержании любых учебных предметом скрытых значений экологического императива и осознанной формулировки обучающимися нравственных императивов как личного руководства к действиям.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Разрабатывая «зеленые аксиомы», важно было «спустить» научные идеи на уровень житейских понятий, образов, метафор, символов. То есть, необходимо было связать научно обоснованные идеи устойчивого развития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архетипическими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базовыми культурными концептами, отражающими культурные коды поведения человека в окружающей его среде, создать на их основе новые образы, символы, метафоры, отражающие ценности устойчивого развития и вытесняющие те, которые породило общество потребления и которые подсознательно могут тормозить принятие человеком ценностей устойчивого развития.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04056" y="967368"/>
            <a:ext cx="8100392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Архетипы взаимодействия человека с окружающей его средой – спрессованный результат предшествующего опыта поколений, коллективные идеи, образы, представления, базирующиеся на мифологемах и содержащие сакральные смыслы, в том числе, Природы. Это коллективное бессознательное, духовное наследие человечества, его общая душа, которая является фундаментом формирования индивидуальной психики и поведения. Архетипы выступают мощным источником обеспечения связи формируемых ценностно-смысловых установок и поведенческих образцов гармонизации человека и природы [3]. 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Будучи коллективной культурной памятью, архетипы отражаются в языке, ценностях, верованиях народа и его культурных традициях. Большую педагогическую ценность для образования представляют культурные традиции, выражающие связанность развития космоса, земли, биосферы и человека, меру в хозяйственной деятельности человека, несущие в себе смыслы универсального (глобального) эволюционизма и современной научной картины мира.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48072" y="350654"/>
            <a:ext cx="8244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Конструирование показателей экологической культуры впервые становится не умозрительным, а научно обоснованным процессом.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Впервые экологическая культура обучающегося стала рассматриваться не как результат суммирования предметных результатов общего образования (которые порой даже трудно сопоставимы не только с точки зрения экологического знания, но и с точки зрения ценностно-мировоззренческих оснований), а как ДЕКОМПОЗИЦИЯ КОНЕЧНОГО РЕЗУЛЬТАТА отражение структуры конечного результата – экологической культуры, как результат формирования ее инвариантных компонентов.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76064" y="404664"/>
            <a:ext cx="7956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Разработаны этапы преемственности и непрерывности формирования базовых основ (инвариантов) экологической культуры обучающихся по уровням общего 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32048" y="674693"/>
            <a:ext cx="7524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модернизация системы подготовки и дополнительного профессионального образования педагогических работников и специалистов в области общего экологического образования, обеспечивающей обновление системы экологического образования и условий формирования экологической культуры обучающихся.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5807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Предусмотренный Конституцией РФ (ст.114), ключевой практико-ориентированный  результат экологического образования –  экологическая культура обучающихся – </a:t>
            </a:r>
          </a:p>
          <a:p>
            <a:pPr algn="ctr">
              <a:lnSpc>
                <a:spcPct val="90000"/>
              </a:lnSpc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может быть достигнут при условии УПРАВЛЕНЧЕСКИХ ДЕЙСТВИЙ ПО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СИСТЕМНОМУ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включению планируемых результатов, механизмов, показателей во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обязательные федеральные документы/требования  общего образования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645024"/>
            <a:ext cx="7440563" cy="27515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Методические рекомендации </a:t>
            </a:r>
            <a:r>
              <a:rPr lang="ru-RU" sz="2400" dirty="0" smtClean="0"/>
              <a:t>для руководителей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общеобразовательных организаций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по реализации концепции</a:t>
            </a:r>
          </a:p>
          <a:p>
            <a:pPr algn="ctr">
              <a:lnSpc>
                <a:spcPct val="90000"/>
              </a:lnSpc>
            </a:pPr>
            <a:endParaRPr lang="ru-RU" sz="2400" dirty="0" smtClean="0"/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Методические материалы </a:t>
            </a:r>
            <a:r>
              <a:rPr lang="ru-RU" sz="2400" dirty="0" smtClean="0"/>
              <a:t>для руководителей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органами управления образованием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/>
              <a:t>по реализации концепции</a:t>
            </a:r>
          </a:p>
          <a:p>
            <a:pPr algn="ctr"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931942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263525">
              <a:buFont typeface="Wingdings" pitchFamily="2" charset="2"/>
              <a:buChar char="v"/>
            </a:pPr>
            <a:r>
              <a:rPr lang="ru-RU" dirty="0" smtClean="0"/>
              <a:t>связывать экологические </a:t>
            </a:r>
            <a:r>
              <a:rPr lang="ru-RU" i="1" dirty="0" smtClean="0"/>
              <a:t>отношения</a:t>
            </a:r>
            <a:r>
              <a:rPr lang="ru-RU" dirty="0" smtClean="0"/>
              <a:t>, </a:t>
            </a:r>
            <a:r>
              <a:rPr lang="ru-RU" i="1" dirty="0" smtClean="0"/>
              <a:t>знания, умения </a:t>
            </a:r>
            <a:r>
              <a:rPr lang="ru-RU" dirty="0" smtClean="0"/>
              <a:t>решения проблем и разъяснение ценностей с каждым возрастом, но с особым акцентом на связи с собственным сообществом учащегося в раннем возрасте;</a:t>
            </a:r>
          </a:p>
          <a:p>
            <a:pPr indent="263525">
              <a:buFont typeface="Wingdings" pitchFamily="2" charset="2"/>
              <a:buChar char="v"/>
            </a:pPr>
            <a:endParaRPr lang="ru-RU" dirty="0" smtClean="0"/>
          </a:p>
          <a:p>
            <a:pPr indent="263525">
              <a:buFont typeface="Wingdings" pitchFamily="2" charset="2"/>
              <a:buChar char="v"/>
            </a:pPr>
            <a:r>
              <a:rPr lang="ru-RU" dirty="0" smtClean="0"/>
              <a:t>помочь учащимся обнаруживать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симптомы и реальные причины экологических проблем;</a:t>
            </a:r>
          </a:p>
          <a:p>
            <a:pPr indent="263525">
              <a:buFont typeface="Wingdings" pitchFamily="2" charset="2"/>
              <a:buChar char="v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63525" algn="just">
              <a:buFont typeface="Wingdings" pitchFamily="2" charset="2"/>
              <a:buChar char="v"/>
            </a:pPr>
            <a:r>
              <a:rPr lang="ru-RU" dirty="0" smtClean="0"/>
              <a:t>подчеркивать сложность экологических проблем и, следовательно, необходимость развития критического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мышления и навыков решения проблем;</a:t>
            </a:r>
          </a:p>
          <a:p>
            <a:pPr indent="263525" algn="just">
              <a:buFont typeface="Wingdings" pitchFamily="2" charset="2"/>
              <a:buChar char="v"/>
            </a:pPr>
            <a:endParaRPr lang="ru-RU" dirty="0" smtClean="0"/>
          </a:p>
          <a:p>
            <a:pPr indent="263525" algn="just">
              <a:buFont typeface="Wingdings" pitchFamily="2" charset="2"/>
              <a:buChar char="v"/>
            </a:pPr>
            <a:r>
              <a:rPr lang="ru-RU" dirty="0" smtClean="0"/>
              <a:t>использовать разнообразную учебную среду и широкий спектр образовательных подходов к преподаванию, изучению и освоению окружающей среды с </a:t>
            </a:r>
            <a:r>
              <a:rPr lang="ru-RU" dirty="0" err="1" smtClean="0"/>
              <a:t>уделением</a:t>
            </a:r>
            <a:r>
              <a:rPr lang="ru-RU" dirty="0" smtClean="0"/>
              <a:t> должного внимания практической деятельности и непосредственному опыту.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47667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ТБИЛИСИ, 1977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57697"/>
            <a:ext cx="7920880" cy="4829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создает условия для культурной самоидентификации обучающихся, присвоения ими традиционных российских духовно-нравственных ценностей  (жизнь, природа, Родина, семья, …), понимания вклада российской культуры и отечественной науки в становление и развитие науки о биосфере и устойчивом развитии, планетарной роли России по поддержанию равновесия биосферы в качестве экологического донора планеты, воспитания моральной ответственности за личный вклад в сбережение эколого-культурного и природного наследия народов России, сохранение окружающей природной среды, обеспечение безопасности и здоровья человека; освоение новых культурных универсалий (устойчивого развития); распространения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идей, норм, принципов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современной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экологической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культуры, направленной на цели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устойчивого развития;   </a:t>
            </a:r>
            <a:endParaRPr lang="ru-RU" sz="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7504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6678488" cy="336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(3)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формирует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 обучающихся естественнонаучно-гуманитарную картину мира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его целостности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основе теории универсального эволюционизма;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понимания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всеобщности связей и взаимозависимостей в глобальном мире ограниченных ресурсов;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иерархической системы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ценностей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осмысленной внутренней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позицию личности,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отражающих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результаты экологического, патриотического, гражданского и нравственного воспитания  обучающихся.</a:t>
            </a:r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371" y="447055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18143</TotalTime>
  <Words>5848</Words>
  <Application>Microsoft Office PowerPoint</Application>
  <PresentationFormat>Экран (4:3)</PresentationFormat>
  <Paragraphs>678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 Николаевна</cp:lastModifiedBy>
  <cp:revision>140</cp:revision>
  <dcterms:created xsi:type="dcterms:W3CDTF">2017-10-26T19:10:02Z</dcterms:created>
  <dcterms:modified xsi:type="dcterms:W3CDTF">2022-11-01T06:06:37Z</dcterms:modified>
</cp:coreProperties>
</file>