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539" r:id="rId2"/>
    <p:sldId id="551" r:id="rId3"/>
    <p:sldId id="553" r:id="rId4"/>
    <p:sldId id="558" r:id="rId5"/>
    <p:sldId id="559" r:id="rId6"/>
    <p:sldId id="554" r:id="rId7"/>
    <p:sldId id="556" r:id="rId8"/>
    <p:sldId id="540" r:id="rId9"/>
    <p:sldId id="548" r:id="rId10"/>
    <p:sldId id="536" r:id="rId11"/>
    <p:sldId id="537" r:id="rId12"/>
    <p:sldId id="336" r:id="rId13"/>
    <p:sldId id="560" r:id="rId14"/>
    <p:sldId id="561" r:id="rId15"/>
    <p:sldId id="56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537477"/>
    <a:srgbClr val="545676"/>
    <a:srgbClr val="CCFFCC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56684" autoAdjust="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A625B-2CBB-4FED-8885-13DC0D36A6F5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46C4F-6B00-4870-802E-9A009B5DF4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3285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61D9-E07A-4A1B-9016-F283440EB906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C552F35-56DC-45FF-B2CA-04A4AF88B8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61D9-E07A-4A1B-9016-F283440EB906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2F35-56DC-45FF-B2CA-04A4AF88B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61D9-E07A-4A1B-9016-F283440EB906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2F35-56DC-45FF-B2CA-04A4AF88B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61D9-E07A-4A1B-9016-F283440EB906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2F35-56DC-45FF-B2CA-04A4AF88B8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61D9-E07A-4A1B-9016-F283440EB906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C552F35-56DC-45FF-B2CA-04A4AF88B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61D9-E07A-4A1B-9016-F283440EB906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2F35-56DC-45FF-B2CA-04A4AF88B8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61D9-E07A-4A1B-9016-F283440EB906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2F35-56DC-45FF-B2CA-04A4AF88B8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61D9-E07A-4A1B-9016-F283440EB906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2F35-56DC-45FF-B2CA-04A4AF88B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61D9-E07A-4A1B-9016-F283440EB906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2F35-56DC-45FF-B2CA-04A4AF88B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61D9-E07A-4A1B-9016-F283440EB906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2F35-56DC-45FF-B2CA-04A4AF88B8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61D9-E07A-4A1B-9016-F283440EB906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C552F35-56DC-45FF-B2CA-04A4AF88B8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1F61D9-E07A-4A1B-9016-F283440EB906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C552F35-56DC-45FF-B2CA-04A4AF88B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artner-unitwin.net/" TargetMode="External"/><Relationship Id="rId2" Type="http://schemas.openxmlformats.org/officeDocument/2006/relationships/hyperlink" Target="mailto:dziatkov@mail.r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ocs.edu.gov.ru/document/3da3f2dbd81de632a44729cf4fc40ea9/?ysclid=l7rekrr47k569964819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747" y="1484784"/>
            <a:ext cx="84254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КОНЦЕПЦИЯ ЭКОЛОГИЧЕСКОГО ОБРАЗОВАНИЯ </a:t>
            </a:r>
          </a:p>
          <a:p>
            <a:pPr algn="ctr"/>
            <a:r>
              <a:rPr lang="ru-RU" sz="2800" b="1" dirty="0" smtClean="0"/>
              <a:t>(в системе общего образования)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76464" y="4926067"/>
            <a:ext cx="50760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Е.Н. </a:t>
            </a:r>
            <a:r>
              <a:rPr lang="ru-RU" b="1" dirty="0" err="1"/>
              <a:t>Дзятковская</a:t>
            </a:r>
            <a:endParaRPr lang="ru-RU" dirty="0"/>
          </a:p>
          <a:p>
            <a:r>
              <a:rPr lang="ru-RU" dirty="0"/>
              <a:t>д.б.н., профессор,</a:t>
            </a:r>
          </a:p>
          <a:p>
            <a:r>
              <a:rPr lang="ru-RU" dirty="0"/>
              <a:t>ведущий научный сотрудник ФГБНУ «Институт стратегии развития образования Российской академии образования</a:t>
            </a:r>
            <a:r>
              <a:rPr lang="ru-RU" dirty="0" smtClean="0"/>
              <a:t>»</a:t>
            </a:r>
          </a:p>
          <a:p>
            <a:r>
              <a:rPr lang="en-US" dirty="0" smtClean="0">
                <a:hlinkClick r:id="rId2"/>
              </a:rPr>
              <a:t>dziatkov@mail.ru</a:t>
            </a:r>
            <a:r>
              <a:rPr lang="en-US" dirty="0" smtClean="0"/>
              <a:t>       </a:t>
            </a:r>
            <a:r>
              <a:rPr lang="en-US" dirty="0" smtClean="0">
                <a:hlinkClick r:id="rId3"/>
              </a:rPr>
              <a:t>http://partner-unitwin.net/</a:t>
            </a:r>
            <a:r>
              <a:rPr lang="en-US" dirty="0" smtClean="0"/>
              <a:t>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07896" y="3284984"/>
            <a:ext cx="7780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4"/>
              </a:rPr>
              <a:t>https://docs.edu.gov.ru/document/3da3f2dbd81de632a44729cf4fc40ea9/?ysclid=l7rekrr47k569964819</a:t>
            </a:r>
            <a:endParaRPr lang="ru-RU" sz="1400" dirty="0" smtClean="0"/>
          </a:p>
          <a:p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347864" y="3789040"/>
            <a:ext cx="2150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ФУМО, 29.04.2022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640996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32290" t="24407" r="15134" b="16532"/>
          <a:stretch>
            <a:fillRect/>
          </a:stretch>
        </p:blipFill>
        <p:spPr bwMode="auto">
          <a:xfrm>
            <a:off x="239688" y="1063820"/>
            <a:ext cx="8724800" cy="5029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943560"/>
            <a:ext cx="8580784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НЕОБХОДИМОСТЬ</a:t>
            </a:r>
          </a:p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УПРАВЛЕНЧЕСКИХ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ДЕЙСТВИЙ ПО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СИСТЕМНОМУ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включению планируемых результатов, механизмов, показателей во  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все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обязательные федеральные документы/требования  общего образования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3053742"/>
            <a:ext cx="7440563" cy="275152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 smtClean="0"/>
              <a:t>Методические рекомендации </a:t>
            </a:r>
            <a:r>
              <a:rPr lang="ru-RU" sz="2400" dirty="0" smtClean="0"/>
              <a:t>для руководителей </a:t>
            </a:r>
          </a:p>
          <a:p>
            <a:pPr algn="ctr">
              <a:lnSpc>
                <a:spcPct val="90000"/>
              </a:lnSpc>
            </a:pPr>
            <a:r>
              <a:rPr lang="ru-RU" sz="2400" dirty="0" smtClean="0"/>
              <a:t>общеобразовательных организаций</a:t>
            </a:r>
          </a:p>
          <a:p>
            <a:pPr algn="ctr">
              <a:lnSpc>
                <a:spcPct val="90000"/>
              </a:lnSpc>
            </a:pPr>
            <a:r>
              <a:rPr lang="ru-RU" sz="2400" dirty="0" smtClean="0"/>
              <a:t>по реализации концепции</a:t>
            </a:r>
          </a:p>
          <a:p>
            <a:pPr algn="ctr">
              <a:lnSpc>
                <a:spcPct val="90000"/>
              </a:lnSpc>
            </a:pPr>
            <a:endParaRPr lang="ru-RU" sz="2400" dirty="0" smtClean="0"/>
          </a:p>
          <a:p>
            <a:pPr algn="ctr">
              <a:lnSpc>
                <a:spcPct val="90000"/>
              </a:lnSpc>
            </a:pPr>
            <a:r>
              <a:rPr lang="ru-RU" sz="2400" b="1" dirty="0" smtClean="0"/>
              <a:t>Методические материалы </a:t>
            </a:r>
            <a:r>
              <a:rPr lang="ru-RU" sz="2400" dirty="0" smtClean="0"/>
              <a:t>для руководителей </a:t>
            </a:r>
          </a:p>
          <a:p>
            <a:pPr algn="ctr">
              <a:lnSpc>
                <a:spcPct val="90000"/>
              </a:lnSpc>
            </a:pPr>
            <a:r>
              <a:rPr lang="ru-RU" sz="2400" dirty="0" smtClean="0"/>
              <a:t>органами управления образованием </a:t>
            </a:r>
          </a:p>
          <a:p>
            <a:pPr algn="ctr">
              <a:lnSpc>
                <a:spcPct val="90000"/>
              </a:lnSpc>
            </a:pPr>
            <a:r>
              <a:rPr lang="ru-RU" sz="2400" dirty="0" smtClean="0"/>
              <a:t>по реализации концепции</a:t>
            </a:r>
          </a:p>
          <a:p>
            <a:pPr algn="ctr">
              <a:lnSpc>
                <a:spcPct val="90000"/>
              </a:lnSpc>
            </a:pP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28360" y="179348"/>
            <a:ext cx="397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(ГЗ министерства Просвещения РФ)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3454" y="2967335"/>
            <a:ext cx="7677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9343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76064" y="532993"/>
            <a:ext cx="810039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ЭКОЛОГИЧЕСКОЕ ОБРАЗОВАНИЕ направлено на формирование современной экологической культуры личности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выполняет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в системе общего образования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интегрирующую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(1),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культуротворческую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(2) 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мировоззренческую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(3) роль: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выходит за рамки изучения только основ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биоэкологии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, географии и вопросов охраны природы, устанавливает связи всех учебных предметов и видов деятельности обучающихся, как естественнонаучной, так и социально-гуманитарной (история культуры, литература, этика, эстетика, обществознание), и технологической  направленности, на основе понимания, интерпретации и осмысления их содержания с позиции  экологического императива и принципов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биосферосовместимого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образа жизнью;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3832" y="404664"/>
            <a:ext cx="76145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2) создает условия для культурной самоидентификации обучающихся, присвоения ими традиционных российских духовно-нравственных ценностей  (жизнь, природа, Родина, семья, </a:t>
            </a:r>
            <a:r>
              <a:rPr lang="ru-RU" sz="2400" dirty="0" smtClean="0"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4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), понимания вклада российской культуры и отечественной науки в становление и развитие науки о биосфере и устойчивом развитии, планетарной роли России по поддержанию равновесия биосферы в качестве экологического донора планеты, воспитания моральной ответственности за личный вклад в сбережение эколого-культурного и природного наследия народов России, сохранение окружающей природной среды, обеспечение безопасности и здоровья человека; </a:t>
            </a:r>
            <a:r>
              <a:rPr lang="ru-RU" sz="2400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освоение новых культурных универсалий</a:t>
            </a:r>
            <a:r>
              <a:rPr lang="ru-RU" sz="24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(устойчивого развития); распространения современной экологической культуры в интересах устойчивого развития;  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836712"/>
            <a:ext cx="76145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(3)</a:t>
            </a:r>
            <a:r>
              <a:rPr lang="ru-RU" sz="2400" b="1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формирует</a:t>
            </a:r>
            <a:r>
              <a:rPr lang="ru-RU" sz="2400" b="1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у обучающихся естественнонаучно-гуманитарную картину мира в его целостности на основе теории универсального эволюционизма;  понимание всеобщности связей и взаимозависимостей в глобальном мире ограниченных ресурсов; иерархическую систему ценностей и осмысленную внутреннюю позицию личности, отражающие результаты экологического, патриотического, гражданского и нравственного воспитания</a:t>
            </a:r>
            <a:r>
              <a:rPr lang="ru-RU" sz="2400" b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обучающихся.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476672"/>
            <a:ext cx="5748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ХАРАКТЕРИСТИКИ КОНЦЕПЦИИ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496" y="1179904"/>
            <a:ext cx="9072676" cy="52014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/>
            <a:r>
              <a:rPr lang="ru-RU" sz="2400" b="1" dirty="0" smtClean="0">
                <a:solidFill>
                  <a:srgbClr val="006600"/>
                </a:solidFill>
              </a:rPr>
              <a:t>Подготовлена</a:t>
            </a:r>
            <a:r>
              <a:rPr lang="ru-RU" sz="2400" dirty="0" smtClean="0"/>
              <a:t> </a:t>
            </a:r>
            <a:r>
              <a:rPr lang="ru-RU" sz="2400" dirty="0" smtClean="0"/>
              <a:t>Институтом стратегии развития образования </a:t>
            </a:r>
            <a:endParaRPr lang="ru-RU" sz="2400" dirty="0" smtClean="0"/>
          </a:p>
          <a:p>
            <a:pPr marL="342900" indent="-342900" algn="ctr"/>
            <a:r>
              <a:rPr lang="ru-RU" sz="2400" dirty="0" smtClean="0"/>
              <a:t> </a:t>
            </a:r>
            <a:r>
              <a:rPr lang="ru-RU" sz="2400" dirty="0" smtClean="0"/>
              <a:t>      Российской </a:t>
            </a:r>
            <a:r>
              <a:rPr lang="ru-RU" sz="2400" dirty="0" smtClean="0"/>
              <a:t>академии </a:t>
            </a:r>
            <a:r>
              <a:rPr lang="ru-RU" sz="2400" dirty="0" smtClean="0"/>
              <a:t>образования</a:t>
            </a:r>
          </a:p>
          <a:p>
            <a:pPr marL="342900" indent="-342900" algn="ctr">
              <a:buFont typeface="+mj-lt"/>
              <a:buAutoNum type="arabicPeriod"/>
            </a:pPr>
            <a:endParaRPr lang="ru-RU" sz="2400" dirty="0" smtClean="0"/>
          </a:p>
          <a:p>
            <a:pPr marL="342900" indent="-342900" algn="ctr"/>
            <a:r>
              <a:rPr lang="ru-RU" sz="2400" b="1" dirty="0" smtClean="0">
                <a:solidFill>
                  <a:srgbClr val="006600"/>
                </a:solidFill>
              </a:rPr>
              <a:t>Результат</a:t>
            </a:r>
            <a:r>
              <a:rPr lang="ru-RU" sz="2400" dirty="0" smtClean="0"/>
              <a:t> опытно-экспериментальных исследований в </a:t>
            </a:r>
          </a:p>
          <a:p>
            <a:pPr marL="342900" indent="-342900" algn="ctr"/>
            <a:r>
              <a:rPr lang="ru-RU" sz="2400" dirty="0" smtClean="0"/>
              <a:t>модельных территориях с 2008 года, в 18 регионах страны.</a:t>
            </a:r>
          </a:p>
          <a:p>
            <a:pPr marL="342900" indent="-342900" algn="ctr">
              <a:buFont typeface="+mj-lt"/>
              <a:buAutoNum type="arabicPeriod"/>
            </a:pPr>
            <a:endParaRPr lang="ru-RU" sz="2000" dirty="0" smtClean="0"/>
          </a:p>
          <a:p>
            <a:pPr marL="342900" indent="-342900" algn="ctr"/>
            <a:r>
              <a:rPr lang="ru-RU" sz="2000" dirty="0" smtClean="0"/>
              <a:t> </a:t>
            </a:r>
            <a:r>
              <a:rPr lang="ru-RU" sz="2000" dirty="0" smtClean="0"/>
              <a:t>       </a:t>
            </a:r>
            <a:r>
              <a:rPr lang="ru-RU" sz="2400" dirty="0" smtClean="0"/>
              <a:t>Роль </a:t>
            </a:r>
            <a:r>
              <a:rPr lang="ru-RU" sz="2400" dirty="0" smtClean="0">
                <a:latin typeface="Times New Roman"/>
                <a:ea typeface="Calibri"/>
              </a:rPr>
              <a:t>российского сетевого партнерства </a:t>
            </a:r>
            <a:r>
              <a:rPr lang="ru-RU" sz="2400" dirty="0" smtClean="0">
                <a:latin typeface="Times New Roman"/>
                <a:ea typeface="Calibri"/>
              </a:rPr>
              <a:t>педагогов </a:t>
            </a:r>
            <a:r>
              <a:rPr lang="ru-RU" sz="2400" dirty="0" smtClean="0">
                <a:latin typeface="Times New Roman"/>
                <a:ea typeface="Calibri"/>
              </a:rPr>
              <a:t> </a:t>
            </a:r>
          </a:p>
          <a:p>
            <a:pPr marL="342900" indent="-342900" algn="ctr"/>
            <a:r>
              <a:rPr lang="ru-RU" sz="2400" dirty="0" smtClean="0">
                <a:latin typeface="Times New Roman"/>
                <a:ea typeface="Calibri"/>
              </a:rPr>
              <a:t>«Учимся жить устойчиво в глобальном мире: </a:t>
            </a:r>
          </a:p>
          <a:p>
            <a:pPr marL="342900" indent="-342900" algn="ctr"/>
            <a:r>
              <a:rPr lang="ru-RU" sz="2400" dirty="0" smtClean="0">
                <a:latin typeface="Times New Roman"/>
                <a:ea typeface="Calibri"/>
              </a:rPr>
              <a:t>Экология. Здоровье. Безопасность» </a:t>
            </a:r>
          </a:p>
          <a:p>
            <a:pPr marL="342900" indent="-342900" algn="ctr"/>
            <a:r>
              <a:rPr lang="ru-RU" sz="2400" dirty="0" smtClean="0">
                <a:latin typeface="Times New Roman"/>
                <a:ea typeface="Calibri"/>
              </a:rPr>
              <a:t>       (Департамент образования г. </a:t>
            </a:r>
            <a:r>
              <a:rPr lang="ru-RU" sz="2400" dirty="0" smtClean="0"/>
              <a:t>Томска, </a:t>
            </a:r>
          </a:p>
          <a:p>
            <a:pPr marL="342900" indent="-342900" algn="ctr"/>
            <a:r>
              <a:rPr lang="ru-RU" sz="2400" dirty="0" smtClean="0"/>
              <a:t>кафедра ЮНЕСКО по изучению</a:t>
            </a:r>
          </a:p>
          <a:p>
            <a:pPr marL="342900" indent="-342900" algn="ctr"/>
            <a:r>
              <a:rPr lang="ru-RU" sz="2400" dirty="0" smtClean="0"/>
              <a:t> </a:t>
            </a:r>
            <a:r>
              <a:rPr lang="ru-RU" sz="2400" dirty="0" smtClean="0"/>
              <a:t>       глобальных проблем Факультета глобальных процессов </a:t>
            </a:r>
          </a:p>
          <a:p>
            <a:pPr marL="342900" indent="-342900" algn="ctr"/>
            <a:r>
              <a:rPr lang="ru-RU" sz="2400" dirty="0" smtClean="0"/>
              <a:t>МГУ им. М.В. Ломоносова, </a:t>
            </a:r>
          </a:p>
          <a:p>
            <a:pPr marL="342900" indent="-342900" algn="ctr"/>
            <a:r>
              <a:rPr lang="ru-RU" sz="2400" dirty="0" smtClean="0"/>
              <a:t>Институт стратегии развития образования РАО</a:t>
            </a:r>
            <a:r>
              <a:rPr lang="ru-RU" sz="2000" dirty="0" smtClean="0"/>
              <a:t>)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605581"/>
            <a:ext cx="9001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2400" b="1" dirty="0" smtClean="0">
                <a:solidFill>
                  <a:srgbClr val="006600"/>
                </a:solidFill>
              </a:rPr>
              <a:t>ЕДИНСТВЕННАЯ НЕПРЕДМЕТНАЯ КОНЦЕПЦИЯ </a:t>
            </a:r>
          </a:p>
          <a:p>
            <a:pPr marL="342900" indent="-342900" algn="ctr"/>
            <a:r>
              <a:rPr lang="ru-RU" sz="2400" b="1" dirty="0" smtClean="0"/>
              <a:t>в</a:t>
            </a:r>
            <a:r>
              <a:rPr lang="ru-RU" sz="2400" b="1" dirty="0" smtClean="0"/>
              <a:t> системе общего образования</a:t>
            </a:r>
          </a:p>
          <a:p>
            <a:pPr marL="342900" indent="-342900" algn="ctr"/>
            <a:r>
              <a:rPr lang="ru-RU" sz="2400" dirty="0" smtClean="0"/>
              <a:t>(особая </a:t>
            </a:r>
            <a:r>
              <a:rPr lang="ru-RU" sz="2400" dirty="0" smtClean="0"/>
              <a:t>значимость </a:t>
            </a:r>
            <a:r>
              <a:rPr lang="ru-RU" sz="2400" dirty="0" smtClean="0"/>
              <a:t>общего экологического образования,</a:t>
            </a:r>
          </a:p>
          <a:p>
            <a:pPr marL="342900" indent="-342900" algn="ctr"/>
            <a:r>
              <a:rPr lang="ru-RU" sz="2400" dirty="0" smtClean="0"/>
              <a:t>с</a:t>
            </a:r>
            <a:r>
              <a:rPr lang="ru-RU" sz="2400" dirty="0" smtClean="0"/>
              <a:t>пецифика  дидактики общего образования)</a:t>
            </a:r>
          </a:p>
          <a:p>
            <a:pPr marL="342900" indent="-342900" algn="ctr"/>
            <a:endParaRPr lang="ru-RU" sz="2000" dirty="0" smtClean="0"/>
          </a:p>
          <a:p>
            <a:pPr marL="342900" indent="-342900" algn="ctr"/>
            <a:r>
              <a:rPr lang="ru-RU" sz="2400" b="1" dirty="0" smtClean="0"/>
              <a:t>КОНЦЕПЦИЯ </a:t>
            </a:r>
            <a:r>
              <a:rPr lang="ru-RU" sz="2400" b="1" dirty="0" smtClean="0"/>
              <a:t>отражает тенденции развития и </a:t>
            </a:r>
          </a:p>
          <a:p>
            <a:pPr marL="342900" indent="-342900" algn="ctr"/>
            <a:r>
              <a:rPr lang="ru-RU" sz="2400" b="1" dirty="0" smtClean="0"/>
              <a:t>процессы обновления </a:t>
            </a:r>
            <a:r>
              <a:rPr lang="ru-RU" sz="2400" b="1" i="1" dirty="0" smtClean="0">
                <a:solidFill>
                  <a:srgbClr val="006600"/>
                </a:solidFill>
              </a:rPr>
              <a:t>всей</a:t>
            </a:r>
            <a:r>
              <a:rPr lang="ru-RU" sz="2400" b="1" dirty="0" smtClean="0">
                <a:solidFill>
                  <a:srgbClr val="006600"/>
                </a:solidFill>
              </a:rPr>
              <a:t> системы </a:t>
            </a:r>
            <a:r>
              <a:rPr lang="ru-RU" sz="2400" b="1" dirty="0" smtClean="0">
                <a:solidFill>
                  <a:srgbClr val="006600"/>
                </a:solidFill>
              </a:rPr>
              <a:t>общего образования</a:t>
            </a:r>
          </a:p>
          <a:p>
            <a:pPr marL="342900" indent="-342900" algn="ctr"/>
            <a:r>
              <a:rPr lang="ru-RU" sz="2400" dirty="0" smtClean="0"/>
              <a:t>(новые ФГОС,</a:t>
            </a:r>
            <a:r>
              <a:rPr lang="ru-RU" sz="2400" b="1" dirty="0" smtClean="0"/>
              <a:t> </a:t>
            </a:r>
            <a:r>
              <a:rPr lang="ru-RU" sz="2400" dirty="0" smtClean="0"/>
              <a:t>разработка единых федеральных образовательных программ общего образования)</a:t>
            </a:r>
          </a:p>
          <a:p>
            <a:pPr marL="342900" indent="-342900" algn="ctr"/>
            <a:endParaRPr lang="ru-RU" sz="2000" dirty="0" smtClean="0"/>
          </a:p>
          <a:p>
            <a:pPr marL="342900" indent="-342900" algn="ctr"/>
            <a:r>
              <a:rPr lang="ru-RU" sz="2400" b="1" dirty="0" smtClean="0">
                <a:solidFill>
                  <a:srgbClr val="C00000"/>
                </a:solidFill>
              </a:rPr>
              <a:t>ЦЕЛЬ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ЭКОЛОГИЧЕСКОГО ОБРАЗОВАНИЯ</a:t>
            </a:r>
            <a:r>
              <a:rPr lang="ru-RU" sz="2400" dirty="0" smtClean="0"/>
              <a:t> - формирование </a:t>
            </a:r>
            <a:r>
              <a:rPr lang="ru-RU" sz="2400" b="1" dirty="0" smtClean="0"/>
              <a:t>СОВРЕМЕННОЙ</a:t>
            </a:r>
            <a:r>
              <a:rPr lang="ru-RU" sz="2400" dirty="0" smtClean="0"/>
              <a:t> </a:t>
            </a:r>
            <a:r>
              <a:rPr lang="ru-RU" sz="2400" b="1" dirty="0" smtClean="0"/>
              <a:t>ЭКОЛОГИЧЕСКОЙ КУЛЬТУРЫ</a:t>
            </a:r>
            <a:r>
              <a:rPr lang="ru-RU" sz="2400" dirty="0" smtClean="0"/>
              <a:t> (</a:t>
            </a:r>
            <a:r>
              <a:rPr lang="ru-RU" sz="2000" b="1" dirty="0" smtClean="0">
                <a:solidFill>
                  <a:srgbClr val="006600"/>
                </a:solidFill>
              </a:rPr>
              <a:t>ЭКОЛОГИЧЕСКОЙ КУЛЬТУРЫ ДЛЯ УСТОЙЧИВОГО РАЗВИТИЯ</a:t>
            </a:r>
            <a:r>
              <a:rPr lang="ru-RU" sz="2400" dirty="0" smtClean="0"/>
              <a:t>)</a:t>
            </a:r>
          </a:p>
          <a:p>
            <a:pPr marL="342900" indent="-342900" algn="ctr"/>
            <a:r>
              <a:rPr lang="ru-RU" sz="2400" dirty="0" smtClean="0"/>
              <a:t>(реализация 172-ФЗ «О стратегическом планировании в Российской Федерации», ст.3, пп.1,24</a:t>
            </a:r>
            <a:r>
              <a:rPr lang="ru-RU" sz="2400" dirty="0" smtClean="0"/>
              <a:t>)</a:t>
            </a:r>
          </a:p>
          <a:p>
            <a:pPr marL="342900" indent="-342900" algn="ctr"/>
            <a:endParaRPr lang="ru-RU" sz="24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124744"/>
            <a:ext cx="7848872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6600"/>
                </a:solidFill>
              </a:rPr>
              <a:t>ЭВОЛЮЦИЯ </a:t>
            </a:r>
            <a:r>
              <a:rPr lang="ru-RU" sz="2400" b="1" dirty="0" smtClean="0">
                <a:solidFill>
                  <a:srgbClr val="006600"/>
                </a:solidFill>
              </a:rPr>
              <a:t>ЦЕЛЕЙ</a:t>
            </a:r>
            <a:endParaRPr lang="ru-RU" sz="2400" b="1" dirty="0" smtClean="0">
              <a:solidFill>
                <a:srgbClr val="006600"/>
              </a:solidFill>
            </a:endParaRPr>
          </a:p>
          <a:p>
            <a:endParaRPr lang="ru-RU" sz="11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Природоохранное образование – любовь и бережное отношение к природе</a:t>
            </a:r>
          </a:p>
          <a:p>
            <a:pPr algn="ctr"/>
            <a:endParaRPr lang="ru-RU" sz="6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Охрана окружающей среды</a:t>
            </a:r>
          </a:p>
          <a:p>
            <a:pPr algn="ctr"/>
            <a:endParaRPr lang="ru-RU" sz="6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Изучение основ науки экология</a:t>
            </a:r>
          </a:p>
          <a:p>
            <a:pPr algn="ctr"/>
            <a:endParaRPr lang="ru-RU" sz="6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Ответственное отношение к охране окружающей среды</a:t>
            </a:r>
          </a:p>
          <a:p>
            <a:pPr algn="ctr"/>
            <a:endParaRPr lang="ru-RU" sz="2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Функциональная грамотность, компетенции </a:t>
            </a:r>
          </a:p>
          <a:p>
            <a:pPr algn="ctr"/>
            <a:endParaRPr lang="ru-RU" sz="5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Экологическая культура обучающихся</a:t>
            </a:r>
            <a:endParaRPr lang="ru-RU" sz="20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24136" y="5253007"/>
            <a:ext cx="72362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традиции отечественного экологического образования не утрачивают своей значимости, но переосмысливаются в условиях новой реальности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404664"/>
            <a:ext cx="6980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КОНЦЕПЦИИ  1982, 1991, 2010, 2022  </a:t>
            </a:r>
            <a:r>
              <a:rPr lang="ru-RU" sz="2800" b="1" dirty="0" err="1" smtClean="0">
                <a:solidFill>
                  <a:srgbClr val="C00000"/>
                </a:solidFill>
              </a:rPr>
              <a:t>гг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8072" y="52164"/>
            <a:ext cx="7956376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«…Экологическое образование как изучение основ науки экологии рассматривается как необходимое, но недостаточное условие формирования экологической культуры. </a:t>
            </a:r>
            <a:r>
              <a:rPr kumimoji="0" lang="ru-RU" sz="2200" b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Его содержание дополняется источниками из области философии, литературы, искусства, права, этики, народного творчества, исторического и краеведческого материала. Возрастает мировоззренческая функция экологического образования</a:t>
            </a:r>
            <a:r>
              <a:rPr kumimoji="0" lang="ru-RU" sz="2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Экологическое образование становится платформой образования в интересах устойчивого развития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генеральной гуманитарной стратегии человечества в XXI веке.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Расширяются представления об экологической культуре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необходимом условии перехода нашей страны к экологически безопасному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социальноэкономическому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развитию на основе изменения мировоззрения и поведения людей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».</a:t>
            </a:r>
          </a:p>
          <a:p>
            <a:pPr indent="45085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ыполняет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системе общего образования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интегрирующую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(1), </a:t>
            </a:r>
            <a:r>
              <a:rPr lang="ru-RU" sz="2400" b="1" dirty="0" err="1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культуротворческую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(2) и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мировоззренческую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(3)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роли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820472" cy="878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2400" dirty="0" smtClean="0">
                <a:solidFill>
                  <a:srgbClr val="C00000"/>
                </a:solidFill>
              </a:rPr>
              <a:t>ЭКОЛОГИЧЕСКАЯ КУЛЬТУРА ДЛЯ УСТОЙЧИВОГО РАЗВИТИЯ </a:t>
            </a:r>
            <a:r>
              <a:rPr lang="ru-RU" sz="2800" dirty="0" smtClean="0">
                <a:solidFill>
                  <a:srgbClr val="C00000"/>
                </a:solidFill>
              </a:rPr>
              <a:t>–</a:t>
            </a:r>
          </a:p>
          <a:p>
            <a:pPr marL="342900" indent="-342900" algn="ctr"/>
            <a:r>
              <a:rPr lang="ru-RU" sz="2400" b="1" dirty="0" smtClean="0">
                <a:solidFill>
                  <a:srgbClr val="C00000"/>
                </a:solidFill>
              </a:rPr>
              <a:t>ИНТЕГРАЛЬНЫЙ РЕЗУЛЬТАТ </a:t>
            </a:r>
            <a:r>
              <a:rPr lang="ru-RU" sz="2400" dirty="0" smtClean="0">
                <a:solidFill>
                  <a:srgbClr val="C00000"/>
                </a:solidFill>
              </a:rPr>
              <a:t>ВСЕГО </a:t>
            </a:r>
          </a:p>
          <a:p>
            <a:pPr marL="342900" indent="-342900" algn="ctr"/>
            <a:r>
              <a:rPr lang="ru-RU" sz="2400" dirty="0" smtClean="0">
                <a:solidFill>
                  <a:srgbClr val="C00000"/>
                </a:solidFill>
              </a:rPr>
              <a:t>ОБЩЕГО </a:t>
            </a:r>
            <a:r>
              <a:rPr lang="ru-RU" sz="2400" dirty="0" smtClean="0">
                <a:solidFill>
                  <a:srgbClr val="C00000"/>
                </a:solidFill>
              </a:rPr>
              <a:t>ОБРАЗОВАНИЯ</a:t>
            </a:r>
          </a:p>
          <a:p>
            <a:pPr marL="342900" indent="-342900" algn="ctr"/>
            <a:endParaRPr lang="ru-RU" sz="1000" dirty="0" smtClean="0"/>
          </a:p>
          <a:p>
            <a:pPr marL="342900" indent="-342900" algn="ctr"/>
            <a:r>
              <a:rPr lang="ru-RU" sz="2800" b="1" dirty="0" smtClean="0"/>
              <a:t>Недостаточность</a:t>
            </a:r>
            <a:r>
              <a:rPr lang="ru-RU" b="1" dirty="0" smtClean="0"/>
              <a:t> </a:t>
            </a:r>
          </a:p>
          <a:p>
            <a:pPr marL="342900" indent="-342900" algn="ctr"/>
            <a:r>
              <a:rPr lang="ru-RU" b="1" dirty="0" smtClean="0"/>
              <a:t>КОНСТРУИРОВАНИЯ ЭКОЛОГИЧЕСКОГО ОБРАЗОВАНИЯ</a:t>
            </a:r>
          </a:p>
          <a:p>
            <a:pPr marL="342900" indent="-342900" algn="ctr"/>
            <a:r>
              <a:rPr lang="ru-RU" b="1" dirty="0" smtClean="0"/>
              <a:t>В РАМКАХ ПРЕДМЕТНОЙ ДИДАКТИКИ</a:t>
            </a:r>
          </a:p>
          <a:p>
            <a:pPr marL="342900" indent="-342900" algn="ctr"/>
            <a:endParaRPr lang="ru-RU" sz="1050" b="1" dirty="0" smtClean="0"/>
          </a:p>
          <a:p>
            <a:pPr marL="263525" indent="-263525" algn="ctr">
              <a:buFont typeface="Wingdings" pitchFamily="2" charset="2"/>
              <a:buChar char="Ø"/>
            </a:pPr>
            <a:r>
              <a:rPr lang="ru-RU" sz="2400" dirty="0" smtClean="0"/>
              <a:t>  Ограниченность  </a:t>
            </a:r>
            <a:r>
              <a:rPr lang="ru-RU" sz="2400" dirty="0" err="1" smtClean="0"/>
              <a:t>экологизации</a:t>
            </a:r>
            <a:r>
              <a:rPr lang="ru-RU" sz="2400" dirty="0" smtClean="0"/>
              <a:t> предметными границами </a:t>
            </a:r>
            <a:endParaRPr lang="ru-RU" sz="2400" dirty="0" smtClean="0"/>
          </a:p>
          <a:p>
            <a:pPr marL="263525" indent="-263525" algn="ctr"/>
            <a:r>
              <a:rPr lang="ru-RU" sz="2400" dirty="0" smtClean="0"/>
              <a:t>Мировоззренческий </a:t>
            </a:r>
            <a:r>
              <a:rPr lang="ru-RU" sz="2400" dirty="0" smtClean="0"/>
              <a:t>пробел. </a:t>
            </a:r>
            <a:r>
              <a:rPr lang="ru-RU" sz="2400" dirty="0" err="1" smtClean="0"/>
              <a:t>Редукционизм</a:t>
            </a:r>
            <a:r>
              <a:rPr lang="ru-RU" sz="2400" dirty="0" smtClean="0"/>
              <a:t>. </a:t>
            </a:r>
            <a:r>
              <a:rPr lang="ru-RU" sz="2400" dirty="0" smtClean="0"/>
              <a:t>Фрагментарность</a:t>
            </a:r>
            <a:r>
              <a:rPr lang="ru-RU" sz="2400" dirty="0" smtClean="0"/>
              <a:t>.</a:t>
            </a:r>
          </a:p>
          <a:p>
            <a:pPr marL="263525" indent="-263525" algn="ctr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dirty="0" smtClean="0"/>
              <a:t>  Приоритет функциональной грамотности и компетенций. Забыта </a:t>
            </a:r>
            <a:r>
              <a:rPr lang="ru-RU" sz="2400" dirty="0" smtClean="0"/>
              <a:t>категория «образованности» </a:t>
            </a:r>
            <a:endParaRPr lang="ru-RU" sz="2400" dirty="0" smtClean="0"/>
          </a:p>
          <a:p>
            <a:pPr marL="263525" indent="-263525" algn="ctr">
              <a:lnSpc>
                <a:spcPct val="90000"/>
              </a:lnSpc>
            </a:pPr>
            <a:r>
              <a:rPr lang="ru-RU" sz="2400" dirty="0" smtClean="0"/>
              <a:t>(</a:t>
            </a:r>
            <a:r>
              <a:rPr lang="ru-RU" sz="2400" dirty="0" smtClean="0"/>
              <a:t>образование – </a:t>
            </a:r>
            <a:r>
              <a:rPr lang="ru-RU" sz="2400" dirty="0" smtClean="0"/>
              <a:t>сумма специальных  </a:t>
            </a:r>
            <a:r>
              <a:rPr lang="ru-RU" sz="2400" dirty="0" smtClean="0"/>
              <a:t>знаний, образованность – просвещенность</a:t>
            </a:r>
            <a:r>
              <a:rPr lang="ru-RU" sz="2400" dirty="0" smtClean="0"/>
              <a:t>, культура</a:t>
            </a:r>
            <a:r>
              <a:rPr lang="ru-RU" sz="2400" dirty="0" smtClean="0"/>
              <a:t>) </a:t>
            </a:r>
          </a:p>
          <a:p>
            <a:pPr marL="263525" indent="-263525" algn="ctr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dirty="0" smtClean="0"/>
              <a:t>      Экологическое </a:t>
            </a:r>
            <a:r>
              <a:rPr lang="ru-RU" sz="2400" dirty="0" smtClean="0"/>
              <a:t>воспитание оторвано от </a:t>
            </a:r>
            <a:r>
              <a:rPr lang="ru-RU" sz="2400" dirty="0" smtClean="0"/>
              <a:t>патриотического</a:t>
            </a:r>
            <a:r>
              <a:rPr lang="ru-RU" sz="2400" dirty="0" smtClean="0"/>
              <a:t>, гражданского, </a:t>
            </a:r>
            <a:r>
              <a:rPr lang="ru-RU" sz="2400" dirty="0" smtClean="0"/>
              <a:t>нравственного</a:t>
            </a:r>
            <a:endParaRPr lang="ru-RU" sz="2400" dirty="0" smtClean="0"/>
          </a:p>
          <a:p>
            <a:pPr marL="263525" indent="-263525" algn="ctr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dirty="0" smtClean="0"/>
              <a:t>     Нет </a:t>
            </a:r>
            <a:r>
              <a:rPr lang="ru-RU" sz="2400" dirty="0" smtClean="0"/>
              <a:t>достоверных инструментов контроля </a:t>
            </a:r>
            <a:r>
              <a:rPr lang="ru-RU" sz="2400" dirty="0" smtClean="0"/>
              <a:t>результатов (эмпиричность)</a:t>
            </a:r>
            <a:endParaRPr lang="ru-RU" sz="2400" dirty="0" smtClean="0"/>
          </a:p>
          <a:p>
            <a:pPr marL="342900" indent="-342900" algn="ctr"/>
            <a:r>
              <a:rPr lang="ru-RU" sz="2400" b="1" dirty="0" smtClean="0"/>
              <a:t> </a:t>
            </a:r>
            <a:endParaRPr lang="ru-RU" b="1" dirty="0" smtClean="0"/>
          </a:p>
          <a:p>
            <a:pPr marL="342900" indent="-342900" algn="ctr"/>
            <a:endParaRPr lang="ru-RU" b="1" dirty="0" smtClean="0"/>
          </a:p>
          <a:p>
            <a:pPr marL="342900" indent="-342900" algn="ctr"/>
            <a:endParaRPr lang="ru-RU" b="1" dirty="0" smtClean="0"/>
          </a:p>
          <a:p>
            <a:pPr marL="342900" indent="-342900" algn="ctr"/>
            <a:endParaRPr lang="ru-RU" b="1" dirty="0" smtClean="0"/>
          </a:p>
          <a:p>
            <a:pPr marL="342900" indent="-342900" algn="ctr"/>
            <a:r>
              <a:rPr lang="ru-RU" b="1" dirty="0" smtClean="0"/>
              <a:t> </a:t>
            </a:r>
          </a:p>
          <a:p>
            <a:pPr marL="342900" indent="-342900" algn="ctr"/>
            <a:endParaRPr lang="ru-RU" b="1" dirty="0" smtClean="0"/>
          </a:p>
          <a:p>
            <a:pPr marL="342900" indent="-342900" algn="ctr"/>
            <a:endParaRPr lang="ru-RU" dirty="0" smtClean="0"/>
          </a:p>
          <a:p>
            <a:pPr marL="342900" indent="-342900" algn="ctr"/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563757"/>
            <a:ext cx="8496944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2400" b="1" dirty="0" smtClean="0">
                <a:cs typeface="Arial" pitchFamily="34" charset="0"/>
              </a:rPr>
              <a:t>ВОСТРЕБУЕТСЯ:</a:t>
            </a:r>
          </a:p>
          <a:p>
            <a:pPr algn="ctr"/>
            <a:endParaRPr lang="ru-RU" b="1" dirty="0" smtClean="0"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6600"/>
                </a:solidFill>
                <a:cs typeface="Arial" pitchFamily="34" charset="0"/>
              </a:rPr>
              <a:t>КУЛЬТУРОЛОГИЧЕСКАЯ ТЕОРИЯ </a:t>
            </a:r>
            <a:r>
              <a:rPr lang="ru-RU" sz="2400" dirty="0" smtClean="0">
                <a:cs typeface="Arial" pitchFamily="34" charset="0"/>
              </a:rPr>
              <a:t>СОДЕРЖАНИЯ</a:t>
            </a:r>
          </a:p>
          <a:p>
            <a:pPr algn="ctr"/>
            <a:endParaRPr lang="ru-RU" sz="1400" dirty="0" smtClean="0"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6600"/>
                </a:solidFill>
                <a:cs typeface="Arial" pitchFamily="34" charset="0"/>
              </a:rPr>
              <a:t>ДИДАКТИКА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6600"/>
                </a:solidFill>
                <a:cs typeface="Arial" pitchFamily="34" charset="0"/>
              </a:rPr>
              <a:t>СКВОЗНОГО </a:t>
            </a:r>
            <a:r>
              <a:rPr lang="ru-RU" sz="2400" b="1" dirty="0" smtClean="0">
                <a:solidFill>
                  <a:srgbClr val="006600"/>
                </a:solidFill>
                <a:cs typeface="Arial" pitchFamily="34" charset="0"/>
              </a:rPr>
              <a:t>(ТРАНСПРЕДМЕТНОГО) </a:t>
            </a:r>
            <a:r>
              <a:rPr lang="ru-RU" sz="2400" b="1" dirty="0" smtClean="0">
                <a:solidFill>
                  <a:srgbClr val="006600"/>
                </a:solidFill>
                <a:cs typeface="Arial" pitchFamily="34" charset="0"/>
              </a:rPr>
              <a:t>СОДЕРЖАНИЯ</a:t>
            </a:r>
            <a:r>
              <a:rPr lang="ru-RU" sz="2400" dirty="0" smtClean="0">
                <a:cs typeface="Arial" pitchFamily="34" charset="0"/>
              </a:rPr>
              <a:t>,</a:t>
            </a:r>
          </a:p>
          <a:p>
            <a:pPr algn="ctr"/>
            <a:r>
              <a:rPr lang="ru-RU" sz="2400" dirty="0" smtClean="0">
                <a:cs typeface="Arial" pitchFamily="34" charset="0"/>
              </a:rPr>
              <a:t>СТРУКТУРА КОТОРОГО ОТЛИЧАЕТСЯ ОТ ПРЕДМЕТНОГО</a:t>
            </a:r>
            <a:endParaRPr lang="ru-RU" sz="2400" dirty="0" smtClean="0"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8635" y="445080"/>
            <a:ext cx="6338658" cy="12557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dirty="0" smtClean="0">
                <a:solidFill>
                  <a:srgbClr val="C00000"/>
                </a:solidFill>
              </a:rPr>
              <a:t>ОСОБЕННОСТИ </a:t>
            </a:r>
            <a:r>
              <a:rPr lang="ru-RU" sz="2800" b="1" dirty="0" smtClean="0">
                <a:solidFill>
                  <a:srgbClr val="C00000"/>
                </a:solidFill>
              </a:rPr>
              <a:t>ДИДАКТИКИ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ru-RU" sz="2800" dirty="0" smtClean="0">
                <a:solidFill>
                  <a:srgbClr val="C00000"/>
                </a:solidFill>
              </a:rPr>
              <a:t>ЭКОЛОГИЧЕСКОГО ОБРАЗОВАНИЯ </a:t>
            </a:r>
          </a:p>
          <a:p>
            <a:pPr algn="ctr">
              <a:lnSpc>
                <a:spcPct val="90000"/>
              </a:lnSpc>
            </a:pPr>
            <a:r>
              <a:rPr lang="ru-RU" sz="2800" b="1" dirty="0" smtClean="0">
                <a:solidFill>
                  <a:srgbClr val="C00000"/>
                </a:solidFill>
              </a:rPr>
              <a:t>В СИСТЕМЕ ОБЩЕГО ОБРАЗОВАНИЯ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4941168"/>
            <a:ext cx="8779263" cy="150810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ОБЩЕЕ  ЭКОЛОГИЧЕСКОЕ ОБРАЗОВАНИЕ </a:t>
            </a:r>
            <a:r>
              <a:rPr lang="ru-RU" sz="2400" dirty="0" smtClean="0"/>
              <a:t>– </a:t>
            </a:r>
          </a:p>
          <a:p>
            <a:pPr algn="ctr"/>
            <a:r>
              <a:rPr lang="ru-RU" sz="2400" dirty="0" smtClean="0"/>
              <a:t>интегрированная естественнонаучно-гуманитарная </a:t>
            </a:r>
            <a:r>
              <a:rPr lang="ru-RU" sz="2400" dirty="0" smtClean="0"/>
              <a:t>область </a:t>
            </a:r>
            <a:endParaRPr lang="ru-RU" sz="2400" dirty="0" smtClean="0"/>
          </a:p>
          <a:p>
            <a:pPr algn="ctr"/>
            <a:r>
              <a:rPr lang="ru-RU" sz="2400" dirty="0" smtClean="0"/>
              <a:t>фундаментальных </a:t>
            </a:r>
            <a:r>
              <a:rPr lang="ru-RU" sz="2400" dirty="0" smtClean="0"/>
              <a:t>и прикладных экологических </a:t>
            </a:r>
            <a:r>
              <a:rPr lang="ru-RU" sz="2400" dirty="0" smtClean="0"/>
              <a:t>знаний</a:t>
            </a:r>
          </a:p>
          <a:p>
            <a:pPr algn="ctr"/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4495" y="476672"/>
            <a:ext cx="8346900" cy="60324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КОНЦЕПЦИЯ ЭКОЛОГИЧЕСКОГО ОБРАЗОВАНИЯ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(в системе общего образования – 2022)</a:t>
            </a:r>
          </a:p>
          <a:p>
            <a:pPr algn="ctr"/>
            <a:endParaRPr lang="ru-RU" sz="16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2800" dirty="0" smtClean="0"/>
              <a:t> </a:t>
            </a:r>
            <a:r>
              <a:rPr lang="ru-RU" sz="2800" b="1" dirty="0" err="1" smtClean="0">
                <a:solidFill>
                  <a:srgbClr val="006600"/>
                </a:solidFill>
              </a:rPr>
              <a:t>междисциплинарность</a:t>
            </a:r>
            <a:endParaRPr lang="ru-RU" sz="2800" b="1" dirty="0" smtClean="0">
              <a:solidFill>
                <a:srgbClr val="006600"/>
              </a:solidFill>
            </a:endParaRPr>
          </a:p>
          <a:p>
            <a:pPr algn="ctr"/>
            <a:r>
              <a:rPr lang="ru-RU" sz="2800" dirty="0" smtClean="0"/>
              <a:t>(</a:t>
            </a:r>
            <a:r>
              <a:rPr lang="ru-RU" sz="2800" i="1" dirty="0" smtClean="0"/>
              <a:t>педагогика, психология, </a:t>
            </a:r>
            <a:r>
              <a:rPr lang="ru-RU" sz="2800" i="1" dirty="0" err="1" smtClean="0"/>
              <a:t>культурология</a:t>
            </a:r>
            <a:r>
              <a:rPr lang="ru-RU" sz="2800" i="1" dirty="0" smtClean="0"/>
              <a:t>,</a:t>
            </a:r>
          </a:p>
          <a:p>
            <a:pPr algn="ctr"/>
            <a:r>
              <a:rPr lang="ru-RU" sz="2800" i="1" dirty="0" smtClean="0"/>
              <a:t>семиотика и герменевтика)</a:t>
            </a:r>
          </a:p>
          <a:p>
            <a:pPr algn="ctr"/>
            <a:endParaRPr lang="ru-RU" sz="16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2800" dirty="0" smtClean="0"/>
              <a:t>  дидактика </a:t>
            </a:r>
            <a:r>
              <a:rPr lang="ru-RU" sz="2800" b="1" dirty="0" err="1" smtClean="0">
                <a:solidFill>
                  <a:srgbClr val="006600"/>
                </a:solidFill>
              </a:rPr>
              <a:t>транспредметности</a:t>
            </a:r>
            <a:endParaRPr lang="ru-RU" sz="2800" b="1" dirty="0" smtClean="0">
              <a:solidFill>
                <a:srgbClr val="006600"/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ru-RU" sz="16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2800" dirty="0" smtClean="0"/>
              <a:t>  </a:t>
            </a:r>
            <a:r>
              <a:rPr lang="ru-RU" sz="2800" b="1" dirty="0" smtClean="0">
                <a:solidFill>
                  <a:srgbClr val="006600"/>
                </a:solidFill>
              </a:rPr>
              <a:t>базовая модель экологической культуры </a:t>
            </a:r>
            <a:endParaRPr lang="ru-RU" sz="2800" b="1" dirty="0" smtClean="0">
              <a:solidFill>
                <a:srgbClr val="006600"/>
              </a:solidFill>
            </a:endParaRPr>
          </a:p>
          <a:p>
            <a:pPr algn="ctr"/>
            <a:r>
              <a:rPr lang="ru-RU" sz="2800" dirty="0" smtClean="0"/>
              <a:t>личности</a:t>
            </a:r>
            <a:r>
              <a:rPr lang="ru-RU" sz="2800" dirty="0" smtClean="0"/>
              <a:t>, </a:t>
            </a:r>
            <a:r>
              <a:rPr lang="ru-RU" sz="2800" dirty="0" smtClean="0"/>
              <a:t>как  интегрального  </a:t>
            </a:r>
            <a:r>
              <a:rPr lang="ru-RU" sz="2800" dirty="0" smtClean="0"/>
              <a:t>результата </a:t>
            </a:r>
          </a:p>
          <a:p>
            <a:pPr algn="ctr"/>
            <a:r>
              <a:rPr lang="ru-RU" sz="2800" dirty="0" smtClean="0"/>
              <a:t>всего общего образования</a:t>
            </a:r>
          </a:p>
          <a:p>
            <a:pPr algn="ctr">
              <a:buFont typeface="Wingdings" pitchFamily="2" charset="2"/>
              <a:buChar char="Ø"/>
            </a:pPr>
            <a:endParaRPr lang="ru-RU" sz="14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2800" dirty="0" smtClean="0"/>
              <a:t>  </a:t>
            </a:r>
            <a:r>
              <a:rPr lang="ru-RU" sz="2800" b="1" dirty="0" smtClean="0">
                <a:solidFill>
                  <a:srgbClr val="006600"/>
                </a:solidFill>
              </a:rPr>
              <a:t>способы</a:t>
            </a:r>
            <a:r>
              <a:rPr lang="ru-RU" sz="2800" dirty="0" smtClean="0"/>
              <a:t> ее формирования </a:t>
            </a:r>
            <a:endParaRPr lang="ru-RU" sz="16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1600" dirty="0" smtClean="0"/>
              <a:t> </a:t>
            </a:r>
            <a:endParaRPr lang="ru-RU" sz="28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2800" dirty="0" smtClean="0"/>
              <a:t>  </a:t>
            </a:r>
            <a:r>
              <a:rPr lang="ru-RU" sz="2800" b="1" dirty="0" smtClean="0"/>
              <a:t>критерии и показатели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0929" y="332656"/>
            <a:ext cx="761663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ИЗМЕНЕНИЕ ПРЕДСТАВЛЕНИЙ О ПОДХОДАХ К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ФОРМИРОВАНИЮ ЭКОЛОГИЧЕСКОЙ КУЛЬТУРЫ,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как интегрированного результата всего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общего образования 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</a:rPr>
              <a:t>(ГЗ министерства Просвещения РФ)</a:t>
            </a:r>
            <a:endParaRPr lang="ru-RU" sz="2000" i="1" dirty="0">
              <a:solidFill>
                <a:srgbClr val="00206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3568" y="1941215"/>
            <a:ext cx="8136904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метаязык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базовая модель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экологической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культуры личности,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культурологические критерии</a:t>
            </a:r>
            <a:r>
              <a:rPr lang="ru-RU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педагогических показателей,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система педагогических показателей</a:t>
            </a:r>
            <a:r>
              <a:rPr lang="ru-RU" sz="2400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экологической культуры;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модель </a:t>
            </a:r>
            <a:r>
              <a:rPr lang="ru-RU" sz="2400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мониторинга</a:t>
            </a:r>
            <a:r>
              <a:rPr lang="ru-RU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; </a:t>
            </a:r>
            <a:endParaRPr lang="ru-RU" sz="24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теория</a:t>
            </a:r>
            <a:r>
              <a:rPr lang="ru-RU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общепредметной</a:t>
            </a:r>
            <a:r>
              <a:rPr lang="ru-RU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экологизации</a:t>
            </a:r>
            <a:r>
              <a:rPr lang="ru-RU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м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одели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(варианты)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обще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предметной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экологизации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indent="1081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(ситуационная – </a:t>
            </a:r>
            <a:r>
              <a:rPr lang="ru-RU" sz="20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И.М.Осмоловская</a:t>
            </a:r>
            <a:r>
              <a:rPr lang="ru-RU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</a:p>
          <a:p>
            <a:pPr marR="0" lvl="0" indent="1081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технологическая – </a:t>
            </a:r>
            <a:r>
              <a:rPr lang="ru-RU" sz="20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Е.Н.Дзятковская</a:t>
            </a:r>
            <a:r>
              <a:rPr lang="ru-RU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 В.В.Пустовалова;</a:t>
            </a:r>
          </a:p>
          <a:p>
            <a:pPr marR="0" lvl="0" indent="1081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м</a:t>
            </a:r>
            <a:r>
              <a:rPr lang="ru-RU" sz="20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отивационно-установочная</a:t>
            </a:r>
            <a:r>
              <a:rPr lang="ru-RU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– Е.Н. </a:t>
            </a:r>
            <a:r>
              <a:rPr lang="ru-RU" sz="20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Дзятковская</a:t>
            </a:r>
            <a:r>
              <a:rPr lang="ru-RU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13169</TotalTime>
  <Words>883</Words>
  <Application>Microsoft Office PowerPoint</Application>
  <PresentationFormat>Экран (4:3)</PresentationFormat>
  <Paragraphs>133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Елена Николаевна</cp:lastModifiedBy>
  <cp:revision>128</cp:revision>
  <dcterms:created xsi:type="dcterms:W3CDTF">2017-10-26T19:10:02Z</dcterms:created>
  <dcterms:modified xsi:type="dcterms:W3CDTF">2022-10-31T11:33:30Z</dcterms:modified>
</cp:coreProperties>
</file>