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78" r:id="rId5"/>
    <p:sldId id="295" r:id="rId6"/>
    <p:sldId id="296" r:id="rId7"/>
    <p:sldId id="297" r:id="rId8"/>
    <p:sldId id="298" r:id="rId9"/>
    <p:sldId id="279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9" r:id="rId20"/>
    <p:sldId id="277" r:id="rId21"/>
    <p:sldId id="276" r:id="rId22"/>
    <p:sldId id="300" r:id="rId23"/>
    <p:sldId id="291" r:id="rId24"/>
    <p:sldId id="292" r:id="rId25"/>
    <p:sldId id="301" r:id="rId26"/>
    <p:sldId id="302" r:id="rId27"/>
    <p:sldId id="293" r:id="rId28"/>
    <p:sldId id="303" r:id="rId29"/>
    <p:sldId id="294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5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1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4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307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76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6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7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3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9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3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8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1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9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8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5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youtu.be/RXgDzsFRgrw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youtu.be/-8vnU57h3R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youtu.be/-gws247sx_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3;&#1088;&#1072;&#1090;&#1089;&#1082;101.&#1076;&#1089;&#1072;&#1076;.&#1088;&#1092;/" TargetMode="External"/><Relationship Id="rId7" Type="http://schemas.openxmlformats.org/officeDocument/2006/relationships/image" Target="../media/image41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hyperlink" Target="https://vk.com/club212099683" TargetMode="External"/><Relationship Id="rId4" Type="http://schemas.openxmlformats.org/officeDocument/2006/relationships/hyperlink" Target="mailto:t.me/@wwwsunshan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284984"/>
            <a:ext cx="8190120" cy="334602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ИДЕИ УСТОЙЧИВОГО РАЗВИТИЯ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В МУЛЬТФИЛЬМАХ»</a:t>
            </a:r>
          </a:p>
          <a:p>
            <a:pPr algn="ctr"/>
            <a:endParaRPr lang="ru-RU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Cambria" panose="02040503050406030204" pitchFamily="18" charset="0"/>
              </a:rPr>
              <a:t>Красавина Кристина Владимировна,</a:t>
            </a: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Cambria" panose="02040503050406030204" pitchFamily="18" charset="0"/>
              </a:rPr>
              <a:t> старший воспитатель </a:t>
            </a: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Cambria" panose="02040503050406030204" pitchFamily="18" charset="0"/>
              </a:rPr>
              <a:t>Хороших Наталья Петровна, воспитатель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16632"/>
            <a:ext cx="6317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Cambria" panose="02040503050406030204" pitchFamily="18" charset="0"/>
              </a:rPr>
              <a:t>Российская Федерация Иркутская область</a:t>
            </a:r>
            <a:endParaRPr lang="ru-RU" sz="1200" dirty="0">
              <a:latin typeface="Cambria" panose="02040503050406030204" pitchFamily="18" charset="0"/>
            </a:endParaRPr>
          </a:p>
          <a:p>
            <a:pPr algn="ctr"/>
            <a:r>
              <a:rPr lang="ru-RU" sz="1200" b="1" dirty="0">
                <a:latin typeface="Cambria" panose="02040503050406030204" pitchFamily="18" charset="0"/>
              </a:rPr>
              <a:t>Муниципальное  бюджетное дошкольное образовательное учреждение </a:t>
            </a:r>
            <a:endParaRPr lang="ru-RU" sz="1200" dirty="0">
              <a:latin typeface="Cambria" panose="02040503050406030204" pitchFamily="18" charset="0"/>
            </a:endParaRPr>
          </a:p>
          <a:p>
            <a:pPr algn="ctr"/>
            <a:r>
              <a:rPr lang="ru-RU" sz="1200" b="1" dirty="0">
                <a:latin typeface="Cambria" panose="02040503050406030204" pitchFamily="18" charset="0"/>
              </a:rPr>
              <a:t>«Детский сад общеразвивающего вида № 101»</a:t>
            </a:r>
            <a:endParaRPr lang="ru-RU" sz="1200" dirty="0">
              <a:latin typeface="Cambria" panose="02040503050406030204" pitchFamily="18" charset="0"/>
            </a:endParaRPr>
          </a:p>
          <a:p>
            <a:pPr algn="ctr"/>
            <a:r>
              <a:rPr lang="ru-RU" sz="1200" b="1" dirty="0">
                <a:latin typeface="Cambria" panose="02040503050406030204" pitchFamily="18" charset="0"/>
              </a:rPr>
              <a:t>муниципального образования города Братска</a:t>
            </a:r>
            <a:endParaRPr lang="ru-RU" sz="1200" dirty="0">
              <a:latin typeface="Cambria" panose="02040503050406030204" pitchFamily="18" charset="0"/>
            </a:endParaRPr>
          </a:p>
          <a:p>
            <a:pPr algn="ctr"/>
            <a:r>
              <a:rPr lang="ru-RU" dirty="0">
                <a:latin typeface="Cambria" panose="02040503050406030204" pitchFamily="18" charset="0"/>
              </a:rPr>
              <a:t>______________________________________________________________________</a:t>
            </a:r>
          </a:p>
          <a:p>
            <a:pPr algn="ctr"/>
            <a:r>
              <a:rPr lang="ru-RU" baseline="-25000" dirty="0">
                <a:latin typeface="Cambria" panose="02040503050406030204" pitchFamily="18" charset="0"/>
              </a:rPr>
              <a:t>665709, Иркутская область, г. Братск, ул. Погодаева 6-а, телефон (3953) 33-43-67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2162442" cy="1442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C6ED0C-7BEE-4AFB-9D8D-816AEB0B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28800"/>
            <a:ext cx="1661931" cy="16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4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1E8FCE-7711-856E-F986-5CB13305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48" y="332656"/>
            <a:ext cx="8210873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Проблемно-творческая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группа педагогов «МБДОУ «ДСОВ № 101»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 descr="G:\ФОТО\НАШ КОЛЛЕКТИВ\юнеско\S1160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5391" r="4392" b="12146"/>
          <a:stretch/>
        </p:blipFill>
        <p:spPr bwMode="auto">
          <a:xfrm>
            <a:off x="323528" y="1988840"/>
            <a:ext cx="8505514" cy="43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34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0134BB-4EC5-4DB2-9EBD-4FFFD55E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7778825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Официальный сайт 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МБДОУ «ДСОВ № 101»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13502" r="5285" b="10029"/>
          <a:stretch/>
        </p:blipFill>
        <p:spPr>
          <a:xfrm>
            <a:off x="193482" y="1700808"/>
            <a:ext cx="8946535" cy="4176464"/>
          </a:xfrm>
        </p:spPr>
      </p:pic>
      <p:sp>
        <p:nvSpPr>
          <p:cNvPr id="4" name="Овал 3"/>
          <p:cNvSpPr/>
          <p:nvPr/>
        </p:nvSpPr>
        <p:spPr>
          <a:xfrm>
            <a:off x="611560" y="4005064"/>
            <a:ext cx="237626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51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47BD0A3-281F-76A3-4C0A-E6DCC8C08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1" t="5382" r="4365" b="7068"/>
          <a:stretch/>
        </p:blipFill>
        <p:spPr>
          <a:xfrm>
            <a:off x="-12946" y="764704"/>
            <a:ext cx="9169891" cy="489654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798026" y="5157192"/>
            <a:ext cx="237626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1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84914F0-1399-7FBD-A924-52207B810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6996" r="8833" b="5499"/>
          <a:stretch/>
        </p:blipFill>
        <p:spPr>
          <a:xfrm>
            <a:off x="24747" y="620688"/>
            <a:ext cx="8983979" cy="5256584"/>
          </a:xfrm>
        </p:spPr>
      </p:pic>
    </p:spTree>
    <p:extLst>
      <p:ext uri="{BB962C8B-B14F-4D97-AF65-F5344CB8AC3E}">
        <p14:creationId xmlns:p14="http://schemas.microsoft.com/office/powerpoint/2010/main" val="370623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3871036-F4A1-03E3-D664-BF9377432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14951" r="25255" b="11863"/>
          <a:stretch/>
        </p:blipFill>
        <p:spPr>
          <a:xfrm>
            <a:off x="120497" y="764704"/>
            <a:ext cx="9040136" cy="5544617"/>
          </a:xfrm>
        </p:spPr>
      </p:pic>
    </p:spTree>
    <p:extLst>
      <p:ext uri="{BB962C8B-B14F-4D97-AF65-F5344CB8AC3E}">
        <p14:creationId xmlns:p14="http://schemas.microsoft.com/office/powerpoint/2010/main" val="1990769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3AA17F4-CA23-15A9-E580-CBBDB8164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11769" r="24942" b="7090"/>
          <a:stretch/>
        </p:blipFill>
        <p:spPr>
          <a:xfrm>
            <a:off x="438264" y="200855"/>
            <a:ext cx="8267472" cy="6456289"/>
          </a:xfrm>
        </p:spPr>
      </p:pic>
    </p:spTree>
    <p:extLst>
      <p:ext uri="{BB962C8B-B14F-4D97-AF65-F5344CB8AC3E}">
        <p14:creationId xmlns:p14="http://schemas.microsoft.com/office/powerpoint/2010/main" val="266798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5F3301E-98DA-AA92-DAF0-B0AF17811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0178" r="18677" b="5498"/>
          <a:stretch/>
        </p:blipFill>
        <p:spPr>
          <a:xfrm>
            <a:off x="467544" y="193335"/>
            <a:ext cx="8424936" cy="6471330"/>
          </a:xfrm>
        </p:spPr>
      </p:pic>
    </p:spTree>
    <p:extLst>
      <p:ext uri="{BB962C8B-B14F-4D97-AF65-F5344CB8AC3E}">
        <p14:creationId xmlns:p14="http://schemas.microsoft.com/office/powerpoint/2010/main" val="271234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DDC6BDA-27FE-B12B-3B56-C3BC42817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10179" r="18677" b="5499"/>
          <a:stretch/>
        </p:blipFill>
        <p:spPr>
          <a:xfrm>
            <a:off x="210466" y="290470"/>
            <a:ext cx="8682013" cy="6306882"/>
          </a:xfrm>
        </p:spPr>
      </p:pic>
    </p:spTree>
    <p:extLst>
      <p:ext uri="{BB962C8B-B14F-4D97-AF65-F5344CB8AC3E}">
        <p14:creationId xmlns:p14="http://schemas.microsoft.com/office/powerpoint/2010/main" val="205485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53CDB37-97B9-4BE1-8532-271F524D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9" t="11769" r="24208" b="5498"/>
          <a:stretch/>
        </p:blipFill>
        <p:spPr>
          <a:xfrm>
            <a:off x="539552" y="332657"/>
            <a:ext cx="8229600" cy="6231092"/>
          </a:xfrm>
        </p:spPr>
      </p:pic>
    </p:spTree>
    <p:extLst>
      <p:ext uri="{BB962C8B-B14F-4D97-AF65-F5344CB8AC3E}">
        <p14:creationId xmlns:p14="http://schemas.microsoft.com/office/powerpoint/2010/main" val="1825973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4091"/>
          <a:stretch/>
        </p:blipFill>
        <p:spPr bwMode="auto">
          <a:xfrm>
            <a:off x="133631" y="531594"/>
            <a:ext cx="8978080" cy="548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9144000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Соглашение об участии в пилотном проекте по образованию для устойчивого развития «Межрегиональное сетевое партнерство: Учимся жить устойчиво в глобальном мире: Экология. Здоровье. Безопасность» (программа УНИТВИН ЮНЕСКО) в качестве ассоциированной инновационной</a:t>
            </a:r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образовательной организации Сетевой кафедры ЮНЕСКО «Экологическое образование для устойчивого развития в глобальном мире» (далее – Сетевая кафедра), функционирующей на базе ФГБНУ «Институт стратегии развития образования Российской академии образования» (ФГБНУ «ИСРО РАО») от 16 ноября 2016г; пролонгирование соглашения от 31.07.2020 г. на срок до 31 июля 2024 года.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11471"/>
          <a:stretch/>
        </p:blipFill>
        <p:spPr>
          <a:xfrm>
            <a:off x="220978" y="2996952"/>
            <a:ext cx="8846060" cy="3744416"/>
          </a:xfrm>
        </p:spPr>
      </p:pic>
      <p:sp>
        <p:nvSpPr>
          <p:cNvPr id="6" name="4-конечная звезда 5"/>
          <p:cNvSpPr/>
          <p:nvPr/>
        </p:nvSpPr>
        <p:spPr>
          <a:xfrm>
            <a:off x="4783748" y="4866901"/>
            <a:ext cx="648072" cy="648072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31820" y="4684494"/>
            <a:ext cx="95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Братск</a:t>
            </a:r>
          </a:p>
        </p:txBody>
      </p:sp>
    </p:spTree>
    <p:extLst>
      <p:ext uri="{BB962C8B-B14F-4D97-AF65-F5344CB8AC3E}">
        <p14:creationId xmlns:p14="http://schemas.microsoft.com/office/powerpoint/2010/main" val="1531079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13" y="332656"/>
            <a:ext cx="8784977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Метафора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– это педагогический инструментарий, понятный на языке дошкольников - сказки, пословицы, поговорки, художественное полотно, художественные тексты, музыкальные произведения и др.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14" y="2817964"/>
            <a:ext cx="2629005" cy="3645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17964"/>
            <a:ext cx="2804024" cy="3802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8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9643" y="4616030"/>
            <a:ext cx="5745631" cy="20882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>
                <a:latin typeface="Cambria" panose="02040503050406030204" pitchFamily="18" charset="0"/>
              </a:rPr>
              <a:t>Ссылка на видеоролик «Сказка старого дуба»:  </a:t>
            </a:r>
          </a:p>
          <a:p>
            <a:r>
              <a:rPr lang="ru-RU" sz="1800" u="sng" dirty="0">
                <a:latin typeface="Cambria" panose="02040503050406030204" pitchFamily="18" charset="0"/>
                <a:hlinkClick r:id="rId2"/>
              </a:rPr>
              <a:t>https://youtu.be/-8vnU57h3R4</a:t>
            </a:r>
            <a:r>
              <a:rPr lang="ru-RU" sz="1800" u="sng" dirty="0">
                <a:latin typeface="Cambria" panose="02040503050406030204" pitchFamily="18" charset="0"/>
              </a:rPr>
              <a:t>  , </a:t>
            </a:r>
            <a:r>
              <a:rPr lang="ru-RU" sz="1800" dirty="0">
                <a:latin typeface="Cambria" panose="02040503050406030204" pitchFamily="18" charset="0"/>
              </a:rPr>
              <a:t>диплом 1 место </a:t>
            </a:r>
          </a:p>
          <a:p>
            <a:r>
              <a:rPr lang="ru-RU" sz="1800" dirty="0">
                <a:latin typeface="Cambria" panose="02040503050406030204" pitchFamily="18" charset="0"/>
              </a:rPr>
              <a:t>Ссылка на видеоролик «Крокодил Гена»: </a:t>
            </a:r>
          </a:p>
          <a:p>
            <a:r>
              <a:rPr lang="ru-RU" sz="1800" u="sng" dirty="0">
                <a:latin typeface="Cambria" panose="02040503050406030204" pitchFamily="18" charset="0"/>
                <a:hlinkClick r:id="rId3"/>
              </a:rPr>
              <a:t>https://youtu.be/RXgDzsFRgrw</a:t>
            </a:r>
            <a:r>
              <a:rPr lang="ru-RU" sz="1800" u="sng" dirty="0">
                <a:latin typeface="Cambria" panose="02040503050406030204" pitchFamily="18" charset="0"/>
              </a:rPr>
              <a:t> , </a:t>
            </a:r>
            <a:r>
              <a:rPr lang="ru-RU" sz="1800" dirty="0">
                <a:latin typeface="Cambria" panose="02040503050406030204" pitchFamily="18" charset="0"/>
              </a:rPr>
              <a:t>диплом 2 место </a:t>
            </a:r>
          </a:p>
          <a:p>
            <a:r>
              <a:rPr lang="ru-RU" sz="1800" dirty="0">
                <a:latin typeface="Cambria" panose="02040503050406030204" pitchFamily="18" charset="0"/>
              </a:rPr>
              <a:t>Ссылка на видеоролик «</a:t>
            </a:r>
            <a:r>
              <a:rPr lang="ru-RU" sz="1800" dirty="0" err="1">
                <a:latin typeface="Cambria" panose="02040503050406030204" pitchFamily="18" charset="0"/>
              </a:rPr>
              <a:t>Маугли</a:t>
            </a:r>
            <a:r>
              <a:rPr lang="ru-RU" sz="1800" dirty="0">
                <a:latin typeface="Cambria" panose="02040503050406030204" pitchFamily="18" charset="0"/>
              </a:rPr>
              <a:t>»</a:t>
            </a:r>
          </a:p>
          <a:p>
            <a:r>
              <a:rPr lang="ru-RU" sz="1800" dirty="0">
                <a:latin typeface="Cambria" panose="02040503050406030204" pitchFamily="18" charset="0"/>
              </a:rPr>
              <a:t> </a:t>
            </a:r>
            <a:r>
              <a:rPr lang="ru-RU" sz="1800" u="sng" dirty="0">
                <a:latin typeface="Cambria" panose="02040503050406030204" pitchFamily="18" charset="0"/>
                <a:hlinkClick r:id="rId4"/>
              </a:rPr>
              <a:t>https://youtu.be/-gws247sx_k</a:t>
            </a:r>
            <a:r>
              <a:rPr lang="ru-RU" sz="1800" u="sng" dirty="0">
                <a:latin typeface="Cambria" panose="02040503050406030204" pitchFamily="18" charset="0"/>
              </a:rPr>
              <a:t>, </a:t>
            </a:r>
            <a:r>
              <a:rPr lang="ru-RU" sz="1800" dirty="0">
                <a:latin typeface="Cambria" panose="02040503050406030204" pitchFamily="18" charset="0"/>
              </a:rPr>
              <a:t>диплом 3 место</a:t>
            </a:r>
          </a:p>
          <a:p>
            <a:pPr marL="0" indent="0">
              <a:buNone/>
            </a:pP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32079" r="34546" b="40972"/>
          <a:stretch/>
        </p:blipFill>
        <p:spPr>
          <a:xfrm>
            <a:off x="725748" y="21021"/>
            <a:ext cx="7524328" cy="2220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68" y="2104647"/>
            <a:ext cx="2541575" cy="245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67" y="2133653"/>
            <a:ext cx="3249325" cy="24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5" y="3068960"/>
            <a:ext cx="24006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05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00F1B1-F45E-440A-A0F0-5BCE667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63" y="94538"/>
            <a:ext cx="8900237" cy="13255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egoe UI Black" panose="020B0A02040204020203" pitchFamily="34" charset="0"/>
              </a:rPr>
              <a:t>ТЕХНОЛОГИИ, МЕТОДИКИ И ИНСТРУМЕНТАРИЙ ПО ФОРМИРОВАНИЮ ЦЕННОСТНЫХ ОРИЕНТИРОВ УСТОЙЧИВОГО РАЗВИТИЯ У ДЕТЕЙ ДОШКОЛЬНОГО ВОЗРАСТА</a:t>
            </a:r>
            <a:endParaRPr lang="ru-RU" sz="2400" dirty="0">
              <a:solidFill>
                <a:schemeClr val="tx1"/>
              </a:solidFill>
              <a:latin typeface="Cambria" panose="02040503050406030204" pitchFamily="18" charset="0"/>
              <a:ea typeface="Segoe UI Black" panose="020B0A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B0DBF9-E9FE-4DC7-86E7-B38981021525}"/>
              </a:ext>
            </a:extLst>
          </p:cNvPr>
          <p:cNvSpPr txBox="1"/>
          <p:nvPr/>
        </p:nvSpPr>
        <p:spPr>
          <a:xfrm>
            <a:off x="300442" y="1208718"/>
            <a:ext cx="246305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Segoe UI Black" panose="020B0A02040204020203" pitchFamily="34" charset="0"/>
              </a:rPr>
              <a:t>СОВРЕМЕННЫЕ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Segoe UI Black" panose="020B0A02040204020203" pitchFamily="34" charset="0"/>
              </a:rPr>
              <a:t>ПЕДАГОГИЧЕСКИЕ </a:t>
            </a:r>
            <a:endParaRPr lang="ru-RU" dirty="0" smtClean="0">
              <a:solidFill>
                <a:schemeClr val="tx1"/>
              </a:solidFill>
              <a:latin typeface="Cambria" panose="02040503050406030204" pitchFamily="18" charset="0"/>
              <a:ea typeface="Segoe UI Black" panose="020B0A02040204020203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  <a:ea typeface="Segoe UI Black" panose="020B0A02040204020203" pitchFamily="34" charset="0"/>
              </a:rPr>
              <a:t>ТЕХНОЛОГИИ</a:t>
            </a:r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040141-1F47-4C40-9A45-57248034BD6B}"/>
              </a:ext>
            </a:extLst>
          </p:cNvPr>
          <p:cNvSpPr txBox="1"/>
          <p:nvPr/>
        </p:nvSpPr>
        <p:spPr>
          <a:xfrm>
            <a:off x="243762" y="2182264"/>
            <a:ext cx="2576415" cy="378565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Личностно-ориентированная технология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Игровая технология</a:t>
            </a:r>
            <a:endParaRPr lang="ru-RU" sz="1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Социо-игровая технология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Проектные технологии</a:t>
            </a:r>
            <a:r>
              <a:rPr lang="ru-RU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Информационно-коммуникационные технологии</a:t>
            </a:r>
            <a:r>
              <a:rPr lang="ru-RU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Технология исследовательской деятельности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ТРИЗ и др.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C72875-FC2E-446F-80B7-85A4F044CF52}"/>
              </a:ext>
            </a:extLst>
          </p:cNvPr>
          <p:cNvSpPr txBox="1"/>
          <p:nvPr/>
        </p:nvSpPr>
        <p:spPr>
          <a:xfrm>
            <a:off x="3563888" y="1428378"/>
            <a:ext cx="174098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Segoe UI Black" panose="020B0A02040204020203" pitchFamily="34" charset="0"/>
              </a:rPr>
              <a:t>МЕТАФОРА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xmlns="" id="{C0D36F21-0149-49A1-BFAD-0B2198F0CB53}"/>
              </a:ext>
            </a:extLst>
          </p:cNvPr>
          <p:cNvSpPr txBox="1"/>
          <p:nvPr/>
        </p:nvSpPr>
        <p:spPr>
          <a:xfrm>
            <a:off x="3104599" y="1902395"/>
            <a:ext cx="2565977" cy="28007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Сказки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Пословицы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оговорки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Песни</a:t>
            </a:r>
            <a:endParaRPr lang="ru-RU" sz="1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удожественное полотно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r>
              <a:rPr lang="ru-RU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удожественные тексты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Мультфильмы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Музыкальные произведения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842482-15C6-41F2-8614-6A05AF19D7A7}"/>
              </a:ext>
            </a:extLst>
          </p:cNvPr>
          <p:cNvSpPr txBox="1"/>
          <p:nvPr/>
        </p:nvSpPr>
        <p:spPr>
          <a:xfrm>
            <a:off x="6333153" y="1254733"/>
            <a:ext cx="255544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Segoe UI Black" panose="020B0A02040204020203" pitchFamily="34" charset="0"/>
              </a:rPr>
              <a:t>ФОРМЫ РАБОТЫ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EBCFB1-B27C-4F17-A02B-362699DCF7B4}"/>
              </a:ext>
            </a:extLst>
          </p:cNvPr>
          <p:cNvSpPr txBox="1"/>
          <p:nvPr/>
        </p:nvSpPr>
        <p:spPr>
          <a:xfrm>
            <a:off x="2912503" y="4869160"/>
            <a:ext cx="272974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egoe UI Black" panose="020B0A02040204020203" pitchFamily="34" charset="0"/>
              </a:rPr>
              <a:t>Предметно - пространственная развивающая образовательная среда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  <a:ea typeface="Segoe UI Black" panose="020B0A02040204020203" pitchFamily="34" charset="0"/>
            </a:endParaRP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xmlns="" id="{94E39A46-E6F9-49B6-B259-A49D70156175}"/>
              </a:ext>
            </a:extLst>
          </p:cNvPr>
          <p:cNvSpPr txBox="1"/>
          <p:nvPr/>
        </p:nvSpPr>
        <p:spPr>
          <a:xfrm>
            <a:off x="5858315" y="1747175"/>
            <a:ext cx="3155750" cy="50424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Наблюдение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</a:rPr>
              <a:t>Опыты и эксперименты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ознавательные экологические занятия с элементами игры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Игры - беседы (диалоги).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соревновательные игры (игры - конкурсы, игры - состязания, викторины, КВН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гры – путешествия, квесты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 - предположения (диспуты). сюжетно-ролевые игры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идактические игры экологического содержания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 в природе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литературы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Экологическая тропа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Экологические праздники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43" y="6196662"/>
            <a:ext cx="525611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ИНТЕГРАЦИЯ ОБРАЗОВАТЕЛЬНЫХ ОБЛАСТЕЙ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16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52FD2B-37E2-2523-F9DB-9C097BFA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70713" cy="80317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Алгоритм работы с идеей УР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6989C5-627B-3D98-25EA-185C7BB23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280920" cy="475252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Cambria" panose="02040503050406030204" pitchFamily="18" charset="0"/>
              </a:rPr>
              <a:t>Понимание основного понятия в формулировке идеи УР</a:t>
            </a:r>
          </a:p>
          <a:p>
            <a:pPr algn="just"/>
            <a:r>
              <a:rPr lang="ru-RU" sz="2400" b="1" dirty="0" smtClean="0">
                <a:latin typeface="Cambria" panose="02040503050406030204" pitchFamily="18" charset="0"/>
              </a:rPr>
              <a:t>Работа над с</a:t>
            </a:r>
            <a:r>
              <a:rPr lang="ru-RU" sz="2400" b="1" dirty="0" smtClean="0">
                <a:latin typeface="Cambria" panose="02040503050406030204" pitchFamily="18" charset="0"/>
              </a:rPr>
              <a:t>одержанием понятия через интеграцию  образовательных областей и разные виды детской деятельности</a:t>
            </a:r>
            <a:endParaRPr lang="ru-RU" sz="2400" b="1" dirty="0">
              <a:latin typeface="Cambria" panose="02040503050406030204" pitchFamily="18" charset="0"/>
            </a:endParaRPr>
          </a:p>
          <a:p>
            <a:pPr algn="just"/>
            <a:r>
              <a:rPr lang="ru-RU" sz="2400" b="1" dirty="0" smtClean="0">
                <a:latin typeface="Cambria" panose="02040503050406030204" pitchFamily="18" charset="0"/>
              </a:rPr>
              <a:t>Подбор </a:t>
            </a:r>
            <a:r>
              <a:rPr lang="ru-RU" sz="2400" b="1" dirty="0" smtClean="0">
                <a:latin typeface="Cambria" panose="02040503050406030204" pitchFamily="18" charset="0"/>
              </a:rPr>
              <a:t>мультфильма</a:t>
            </a:r>
            <a:r>
              <a:rPr lang="ru-RU" sz="2400" b="1" dirty="0">
                <a:latin typeface="Cambria" panose="02040503050406030204" pitchFamily="18" charset="0"/>
              </a:rPr>
              <a:t>, отражающего суть идеи УР</a:t>
            </a:r>
          </a:p>
          <a:p>
            <a:pPr algn="just"/>
            <a:r>
              <a:rPr lang="ru-RU" sz="2400" b="1" dirty="0">
                <a:latin typeface="Cambria" panose="02040503050406030204" pitchFamily="18" charset="0"/>
              </a:rPr>
              <a:t>Применение метода аналогии </a:t>
            </a:r>
          </a:p>
          <a:p>
            <a:pPr algn="just"/>
            <a:r>
              <a:rPr lang="ru-RU" sz="2400" b="1" dirty="0">
                <a:latin typeface="Cambria" panose="02040503050406030204" pitchFamily="18" charset="0"/>
              </a:rPr>
              <a:t>Отражение идеи УР в повседневных жизненных ситуациях</a:t>
            </a:r>
          </a:p>
        </p:txBody>
      </p:sp>
    </p:spTree>
    <p:extLst>
      <p:ext uri="{BB962C8B-B14F-4D97-AF65-F5344CB8AC3E}">
        <p14:creationId xmlns:p14="http://schemas.microsoft.com/office/powerpoint/2010/main" val="64659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55276"/>
            <a:ext cx="3024336" cy="436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5400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ЗЕЛЕНАЯ АКСИОМА :</a:t>
            </a:r>
          </a:p>
          <a:p>
            <a:pPr algn="ctr"/>
            <a:endParaRPr lang="ru-RU" sz="24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«Общая </a:t>
            </a:r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среда, общая судьба и общая </a:t>
            </a:r>
            <a:r>
              <a:rPr lang="ru-RU" sz="24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ответственность»</a:t>
            </a:r>
          </a:p>
          <a:p>
            <a:pPr algn="ctr"/>
            <a:endParaRPr lang="ru-RU" sz="2400" b="1" dirty="0">
              <a:latin typeface="Cambria" panose="02040503050406030204" pitchFamily="18" charset="0"/>
            </a:endParaRPr>
          </a:p>
          <a:p>
            <a:pPr algn="ctr"/>
            <a:r>
              <a:rPr lang="ru-RU" sz="2400" b="1" dirty="0">
                <a:latin typeface="Cambria" panose="02040503050406030204" pitchFamily="18" charset="0"/>
              </a:rPr>
              <a:t>Экологический императив «..Оглядывайся на свой экологический след</a:t>
            </a:r>
            <a:r>
              <a:rPr lang="ru-RU" sz="2400" b="1" dirty="0" smtClean="0">
                <a:latin typeface="Cambria" panose="02040503050406030204" pitchFamily="18" charset="0"/>
              </a:rPr>
              <a:t>»</a:t>
            </a:r>
          </a:p>
          <a:p>
            <a:pPr algn="ctr"/>
            <a:endParaRPr lang="ru-RU" sz="2400" b="1" dirty="0">
              <a:latin typeface="Cambria" panose="02040503050406030204" pitchFamily="18" charset="0"/>
            </a:endParaRPr>
          </a:p>
          <a:p>
            <a:pPr algn="ctr"/>
            <a:r>
              <a:rPr lang="ru-RU" sz="2400" b="1" dirty="0">
                <a:latin typeface="Cambria" panose="02040503050406030204" pitchFamily="18" charset="0"/>
              </a:rPr>
              <a:t>Педагогически адаптированная форма предъявления экологического императива – </a:t>
            </a:r>
            <a:r>
              <a:rPr lang="ru-RU" sz="2400" b="1" dirty="0" smtClean="0">
                <a:latin typeface="Cambria" panose="02040503050406030204" pitchFamily="18" charset="0"/>
              </a:rPr>
              <a:t>мультфильм</a:t>
            </a:r>
          </a:p>
          <a:p>
            <a:pPr algn="ctr"/>
            <a:endParaRPr lang="ru-RU" sz="2400" b="1" dirty="0"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Метод аналогии: прямая, личная и символическая аналогия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40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CA2769-E939-4C7A-BEFC-605622C3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066857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  АНАЛОГИЙ</a:t>
            </a:r>
            <a:b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(примеры вопросов к детям)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2BEAA1-0F6D-464E-8C58-CBA6E67B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5" y="1825625"/>
            <a:ext cx="8691465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Какие события и почему произошли?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как делают герои мультфильма?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 чему привели, к каким последствиям?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изменилось и после чего?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Что поняли наши герои?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Сформулируйте  правило пингвина (что поняли они)?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Где применимо это правило?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Это правило применяют люди?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658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B43C7A-A212-4D4B-BD82-7F5DDC06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68" y="153034"/>
            <a:ext cx="6347713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Символическая аналогия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EC0593-5F56-4F5A-9E96-0399DE294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1" y="1098244"/>
            <a:ext cx="2673815" cy="21737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9C6D3C-79AB-4C7F-A622-4A0AE786D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62" y="1098244"/>
            <a:ext cx="1995462" cy="21737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393F23-8BE2-4C8A-8896-D14A11B9B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58" y="153034"/>
            <a:ext cx="1724936" cy="3231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E67158A-B3EC-4EDB-85A0-C4124EDF0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8" y="3709210"/>
            <a:ext cx="2238681" cy="2579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6907169-1359-4307-854E-EE7B60D69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65" y="3750434"/>
            <a:ext cx="1949523" cy="25383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29BAA8C-A0D7-4CA2-B314-5E9CE6892D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46" y="1103201"/>
            <a:ext cx="1693935" cy="29508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F44ABF9-4260-40D5-8399-E2A0D4979F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40" y="3891711"/>
            <a:ext cx="1800554" cy="25090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02C9872-ECF6-4D0F-8790-89370BCA3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12" y="4198304"/>
            <a:ext cx="1954403" cy="25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4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DD6940-1087-E179-47BA-25F94310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650"/>
            <a:ext cx="8712968" cy="6010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Подбор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мультфильмов по определенной идее УР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419065"/>
              </p:ext>
            </p:extLst>
          </p:nvPr>
        </p:nvGraphicFramePr>
        <p:xfrm>
          <a:off x="107504" y="836713"/>
          <a:ext cx="8928992" cy="5950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7165"/>
                <a:gridCol w="2975124"/>
                <a:gridCol w="2876703"/>
              </a:tblGrid>
              <a:tr h="1800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Общая среда, общая судьба и общая ответственность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 marL="15255" marR="15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Мера изменения окружающей среды и учета дефицитных ресурсов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15255" marR="15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Принципиальная возможность гармонии природы и общества на основе знания экологического императива и готовности учиться мудрости у природы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15255" marR="15255" marT="0" marB="0"/>
                </a:tc>
              </a:tr>
              <a:tr h="3918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«На лесной тропе» (1975)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«Сказка о белой льдинке» (1974) 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«Приключения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пингвинёнка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Лоло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 (1987) 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КОАПП — серия «SOS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КОАППу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!» (1989)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Это совсем не про это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1984)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Про всех на свете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1984)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Клад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1984)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15255" marR="1525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«Чудо-мельница»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(1950 )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«Золотая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антилопа (1954) 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«Два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жадных медвежонка (1954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«Палка-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выручалка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(1956)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«Аист»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(1956)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«Клубок»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(1968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«Жадный Кузя»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(1969) 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«Мешок яблок»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(1974)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«Сказка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жадности»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(1976)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«Мы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делили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апельсин»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(1976)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«Сладкий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родник (1982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«Чьи в лесу шишки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»(1965)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«За щелчок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 (1977)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«Икар и мудрецы» (1976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«Золотая рыбка» (1950)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15255" marR="152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«Сказка старого дуба» (1949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«Паровозик из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Ромашково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(1967)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«Как козлик землю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держал»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1974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Бабочка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1972)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«Рыжая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кошка»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1985)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«Трое из Простоквашино»,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(1978)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15255" marR="1525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865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Детское СМИ</a:t>
            </a:r>
            <a:b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«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TV-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студия 101» и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Экологический журнал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«Солнышко»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12338" r="21435" b="23589"/>
          <a:stretch/>
        </p:blipFill>
        <p:spPr bwMode="auto">
          <a:xfrm>
            <a:off x="3674713" y="3284984"/>
            <a:ext cx="5469287" cy="3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3214" r="22424" b="15101"/>
          <a:stretch/>
        </p:blipFill>
        <p:spPr>
          <a:xfrm>
            <a:off x="179512" y="1556792"/>
            <a:ext cx="510282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3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A17911-A2DD-6A48-55B0-85C73161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12879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Перспективы дальнейшего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роста и развития в направлении ЭО УР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081562-5353-41DA-3581-C7325700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470059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latin typeface="Cambria" panose="02040503050406030204" pitchFamily="18" charset="0"/>
              </a:rPr>
              <a:t>повышение экологической культуры всех участников образовательных отношений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создание </a:t>
            </a:r>
            <a:r>
              <a:rPr lang="ru-RU" b="1" dirty="0">
                <a:latin typeface="Cambria" panose="02040503050406030204" pitchFamily="18" charset="0"/>
              </a:rPr>
              <a:t>информационно-методического банка  по экологическому образованию в ДОУ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повышение </a:t>
            </a:r>
            <a:r>
              <a:rPr lang="ru-RU" b="1" dirty="0">
                <a:latin typeface="Cambria" panose="02040503050406030204" pitchFamily="18" charset="0"/>
              </a:rPr>
              <a:t>педагогической компетентности в области экологического образования, а так же в умении ставить экологические задачи во всех видах детской деятельности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экологизация</a:t>
            </a:r>
            <a:r>
              <a:rPr lang="ru-RU" b="1" dirty="0">
                <a:latin typeface="Cambria" panose="02040503050406030204" pitchFamily="18" charset="0"/>
              </a:rPr>
              <a:t>, трансформация и модификация развивающей предметно-пространственной среды и игрового пространства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latin typeface="Cambria" panose="02040503050406030204" pitchFamily="18" charset="0"/>
              </a:rPr>
              <a:t>распространение опыта среди педагогической общественности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установление </a:t>
            </a:r>
            <a:r>
              <a:rPr lang="ru-RU" b="1" dirty="0">
                <a:latin typeface="Cambria" panose="02040503050406030204" pitchFamily="18" charset="0"/>
              </a:rPr>
              <a:t>новых связей в партнёрстве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обновление </a:t>
            </a:r>
            <a:r>
              <a:rPr lang="ru-RU" b="1" dirty="0">
                <a:latin typeface="Cambria" panose="02040503050406030204" pitchFamily="18" charset="0"/>
              </a:rPr>
              <a:t>содержания материала по образовательным областям в ООП ДО и дополнительных программах ДОУ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активное </a:t>
            </a:r>
            <a:r>
              <a:rPr lang="ru-RU" b="1" dirty="0">
                <a:latin typeface="Cambria" panose="02040503050406030204" pitchFamily="18" charset="0"/>
              </a:rPr>
              <a:t>включение родительской общественности в социально значимые проекты ДОУ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благоустройство </a:t>
            </a:r>
            <a:r>
              <a:rPr lang="ru-RU" b="1" dirty="0">
                <a:latin typeface="Cambria" panose="02040503050406030204" pitchFamily="18" charset="0"/>
              </a:rPr>
              <a:t>территории ДОУ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0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274769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Cambria" panose="02040503050406030204" pitchFamily="18" charset="0"/>
              </a:rPr>
              <a:t>ТЕМА: «Зеленые аксиомы в детском саду и дома»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7544" y="1844824"/>
            <a:ext cx="8568952" cy="4355883"/>
          </a:xfrm>
        </p:spPr>
      </p:pic>
    </p:spTree>
    <p:extLst>
      <p:ext uri="{BB962C8B-B14F-4D97-AF65-F5344CB8AC3E}">
        <p14:creationId xmlns:p14="http://schemas.microsoft.com/office/powerpoint/2010/main" val="3257710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12571-4392-962E-B5D8-DFDCDD8F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КОНТАКТЫ: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DB6C85-2ED8-BB55-3010-D63ABABA5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" y="2125073"/>
            <a:ext cx="1945771" cy="19457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6F9E6F-5803-B168-3C8A-BBCB79CC3182}"/>
              </a:ext>
            </a:extLst>
          </p:cNvPr>
          <p:cNvSpPr txBox="1"/>
          <p:nvPr/>
        </p:nvSpPr>
        <p:spPr>
          <a:xfrm>
            <a:off x="449897" y="924744"/>
            <a:ext cx="8198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Муниципальное </a:t>
            </a: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бюджетное дошкольное образовательное учреждение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«Детский сад общеразвивающего вида № 101»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муниципального образования города Братска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ECEBF7-BED0-1875-17CA-82397D8DEC4C}"/>
              </a:ext>
            </a:extLst>
          </p:cNvPr>
          <p:cNvSpPr txBox="1"/>
          <p:nvPr/>
        </p:nvSpPr>
        <p:spPr>
          <a:xfrm>
            <a:off x="2124910" y="2708920"/>
            <a:ext cx="4894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Официальный сайт МБДОУ «ДСОВ № 101»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://братск101.дсад.рф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Страница в социальных сетях:</a:t>
            </a:r>
          </a:p>
          <a:p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Телеграм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t.me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/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@wwwsunshane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Контакте: </a:t>
            </a:r>
            <a:r>
              <a:rPr lang="en-US" b="1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https://vk.com/club212099683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Адрес: Иркутская область город Братск 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улица Погодаева 6А (основной корпус)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Телефон: (3953) 33-43-67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4EC40E-1E5B-F5E3-EF14-E853E68DEC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6062" r="13600" b="42246"/>
          <a:stretch/>
        </p:blipFill>
        <p:spPr>
          <a:xfrm>
            <a:off x="319132" y="4077072"/>
            <a:ext cx="1440161" cy="22156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D5DD4D-2B55-25B4-7135-A5814F5C2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4492" r="10800" b="28031"/>
          <a:stretch/>
        </p:blipFill>
        <p:spPr>
          <a:xfrm>
            <a:off x="6879213" y="3845148"/>
            <a:ext cx="1945655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4ED680-C2B9-0D96-1B20-A4074DDC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07" y="188640"/>
            <a:ext cx="7418785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Иркутская область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город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Братск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72066" cy="578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32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0937" cy="52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71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12876"/>
          <a:stretch/>
        </p:blipFill>
        <p:spPr bwMode="auto">
          <a:xfrm>
            <a:off x="179512" y="980728"/>
            <a:ext cx="88682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9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7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1919"/>
            <a:ext cx="8784976" cy="60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7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AD4414-085F-9DAE-9BDD-2C7BF08B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22" y="332656"/>
            <a:ext cx="871296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п. Большое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Голоустное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Иркутская область)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Летняя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экологическая школа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для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педагогов 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-3600" b="-1"/>
          <a:stretch/>
        </p:blipFill>
        <p:spPr>
          <a:xfrm>
            <a:off x="251520" y="2660072"/>
            <a:ext cx="4098567" cy="3477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60072"/>
            <a:ext cx="4612592" cy="34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27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</TotalTime>
  <Words>710</Words>
  <Application>Microsoft Office PowerPoint</Application>
  <PresentationFormat>Экран (4:3)</PresentationFormat>
  <Paragraphs>141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Презентация PowerPoint</vt:lpstr>
      <vt:lpstr>Соглашение об участии в пилотном проекте по образованию для устойчивого развития «Межрегиональное сетевое партнерство: Учимся жить устойчиво в глобальном мире: Экология. Здоровье. Безопасность» (программа УНИТВИН ЮНЕСКО) в качестве ассоциированной инновационной образовательной организации Сетевой кафедры ЮНЕСКО «Экологическое образование для устойчивого развития в глобальном мире» (далее – Сетевая кафедра), функционирующей на базе ФГБНУ «Институт стратегии развития образования Российской академии образования» (ФГБНУ «ИСРО РАО») от 16 ноября 2016г; пролонгирование соглашения от 31.07.2020 г. на срок до 31 июля 2024 года.</vt:lpstr>
      <vt:lpstr>ТЕМА: «Зеленые аксиомы в детском саду и дома»</vt:lpstr>
      <vt:lpstr>Иркутская область город Братск</vt:lpstr>
      <vt:lpstr>Презентация PowerPoint</vt:lpstr>
      <vt:lpstr>Презентация PowerPoint</vt:lpstr>
      <vt:lpstr>Презентация PowerPoint</vt:lpstr>
      <vt:lpstr>Презентация PowerPoint</vt:lpstr>
      <vt:lpstr>п. Большое Голоустное  (Иркутская область)  Летняя экологическая школа  для педагогов </vt:lpstr>
      <vt:lpstr>Проблемно-творческая группа педагогов «МБДОУ «ДСОВ № 101»</vt:lpstr>
      <vt:lpstr>Официальный сайт  МБДОУ «ДСОВ № 101»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Метафора – это педагогический инструментарий, понятный на языке дошкольников - сказки, пословицы, поговорки, художественное полотно, художественные тексты, музыкальные произведения и др. </vt:lpstr>
      <vt:lpstr>Презентация PowerPoint</vt:lpstr>
      <vt:lpstr>ТЕХНОЛОГИИ, МЕТОДИКИ И ИНСТРУМЕНТАРИЙ ПО ФОРМИРОВАНИЮ ЦЕННОСТНЫХ ОРИЕНТИРОВ УСТОЙЧИВОГО РАЗВИТИЯ У ДЕТЕЙ ДОШКОЛЬНОГО ВОЗРАСТА</vt:lpstr>
      <vt:lpstr>Алгоритм работы с идеей УР</vt:lpstr>
      <vt:lpstr>Презентация PowerPoint</vt:lpstr>
      <vt:lpstr>МЕТОД  АНАЛОГИЙ (примеры вопросов к детям)</vt:lpstr>
      <vt:lpstr>Символическая аналогия </vt:lpstr>
      <vt:lpstr>Подбор мультфильмов по определенной идее УР</vt:lpstr>
      <vt:lpstr>Детское СМИ «TV-студия 101» и Экологический журнал «Солнышко» </vt:lpstr>
      <vt:lpstr>Перспективы дальнейшего роста и развития в направлении ЭО УР</vt:lpstr>
      <vt:lpstr>НАШИ КОНТАКТЫ: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mbdou101</dc:creator>
  <cp:lastModifiedBy>mbdou101</cp:lastModifiedBy>
  <cp:revision>22</cp:revision>
  <dcterms:created xsi:type="dcterms:W3CDTF">2022-06-08T02:50:03Z</dcterms:created>
  <dcterms:modified xsi:type="dcterms:W3CDTF">2022-06-14T07:45:54Z</dcterms:modified>
</cp:coreProperties>
</file>