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325" r:id="rId3"/>
    <p:sldId id="312" r:id="rId4"/>
    <p:sldId id="313" r:id="rId5"/>
    <p:sldId id="314" r:id="rId6"/>
    <p:sldId id="315" r:id="rId7"/>
    <p:sldId id="327" r:id="rId8"/>
    <p:sldId id="317" r:id="rId9"/>
    <p:sldId id="331" r:id="rId10"/>
    <p:sldId id="320" r:id="rId11"/>
    <p:sldId id="326" r:id="rId12"/>
    <p:sldId id="322" r:id="rId13"/>
    <p:sldId id="323" r:id="rId14"/>
    <p:sldId id="324" r:id="rId15"/>
    <p:sldId id="330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A7F5F9"/>
    <a:srgbClr val="B4FE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3" autoAdjust="0"/>
    <p:restoredTop sz="94660"/>
  </p:normalViewPr>
  <p:slideViewPr>
    <p:cSldViewPr>
      <p:cViewPr varScale="1">
        <p:scale>
          <a:sx n="110" d="100"/>
          <a:sy n="110" d="100"/>
        </p:scale>
        <p:origin x="-19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25721-FDFA-4C7A-889D-5845CA417567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9821A-F266-4ABB-8323-7C1A3FFA51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7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821A-F266-4ABB-8323-7C1A3FFA51E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AED898-23B1-4A54-A467-6F911C775836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821A-F266-4ABB-8323-7C1A3FFA51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821A-F266-4ABB-8323-7C1A3FFA51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06FzinLxEo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" TargetMode="External"/><Relationship Id="rId2" Type="http://schemas.openxmlformats.org/officeDocument/2006/relationships/hyperlink" Target="http://www.wri.org/env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b="1" dirty="0" err="1" smtClean="0">
                <a:solidFill>
                  <a:srgbClr val="002060"/>
                </a:solidFill>
              </a:rPr>
              <a:t>ПеРВЫЕ</a:t>
            </a:r>
            <a:r>
              <a:rPr lang="ru-RU" sz="2200" b="1" dirty="0" smtClean="0">
                <a:solidFill>
                  <a:srgbClr val="002060"/>
                </a:solidFill>
              </a:rPr>
              <a:t> ШАГИ ПО СТАНОВЛЕНИЮ ЭКОСИСТЕМЫ  ЭКОЛОГИЧЕСКОГО ОБРАЗОВАНИЯ В ИНТЕРЕСАХ УСТОЙЧИВОГО РАЗВИТИЯ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Алексеев С.В., д.п.н., профессор, СПб АППО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ASV\Desktop\фотографии\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132651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5955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8. Изучение </a:t>
            </a:r>
            <a:r>
              <a:rPr lang="ru-RU" sz="2000" dirty="0" err="1" smtClean="0">
                <a:solidFill>
                  <a:srgbClr val="002060"/>
                </a:solidFill>
              </a:rPr>
              <a:t>экоосведомленности</a:t>
            </a:r>
            <a:r>
              <a:rPr lang="ru-RU" sz="2000" dirty="0" smtClean="0">
                <a:solidFill>
                  <a:srgbClr val="002060"/>
                </a:solidFill>
              </a:rPr>
              <a:t> ( информированности. грамотности, культуры): российско-финский </a:t>
            </a:r>
            <a:r>
              <a:rPr lang="ru-RU" sz="2000" dirty="0" smtClean="0">
                <a:solidFill>
                  <a:srgbClr val="002060"/>
                </a:solidFill>
              </a:rPr>
              <a:t>проект 2021-2022гг.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 smtClean="0"/>
          </a:p>
          <a:p>
            <a:pPr algn="just"/>
            <a:r>
              <a:rPr lang="ru-RU" sz="1800" dirty="0" err="1" smtClean="0"/>
              <a:t>Гугл-анкета</a:t>
            </a:r>
            <a:r>
              <a:rPr lang="ru-RU" sz="1800" dirty="0" smtClean="0"/>
              <a:t> на трех языках : русском, английском, финском.</a:t>
            </a:r>
          </a:p>
          <a:p>
            <a:pPr algn="just"/>
            <a:r>
              <a:rPr lang="ru-RU" sz="1800" dirty="0" smtClean="0"/>
              <a:t>Ядро- 21 вопрос –для всех; 9 вопросов – по категориям респондентов : работающее население, обучающееся население, </a:t>
            </a:r>
            <a:r>
              <a:rPr lang="ru-RU" sz="1800" dirty="0" smtClean="0"/>
              <a:t>неработающие </a:t>
            </a:r>
            <a:r>
              <a:rPr lang="ru-RU" sz="1800" dirty="0" smtClean="0"/>
              <a:t>и </a:t>
            </a:r>
            <a:r>
              <a:rPr lang="ru-RU" sz="1800" dirty="0" err="1" smtClean="0"/>
              <a:t>необучающееся</a:t>
            </a:r>
            <a:r>
              <a:rPr lang="ru-RU" sz="1800" dirty="0" smtClean="0"/>
              <a:t>. Итого :30 вопросов.</a:t>
            </a:r>
          </a:p>
          <a:p>
            <a:endParaRPr lang="ru-RU" sz="18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8541" t="18803" r="30893" b="8832"/>
          <a:stretch>
            <a:fillRect/>
          </a:stretch>
        </p:blipFill>
        <p:spPr bwMode="auto">
          <a:xfrm>
            <a:off x="5004048" y="3068960"/>
            <a:ext cx="4032448" cy="292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9.Экологический диктант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200" dirty="0" smtClean="0"/>
          </a:p>
          <a:p>
            <a:r>
              <a:rPr lang="ru-RU" sz="1200" dirty="0" smtClean="0"/>
              <a:t>Анкета 1 (12-17лет)</a:t>
            </a:r>
          </a:p>
          <a:p>
            <a:r>
              <a:rPr lang="ru-RU" sz="1200" dirty="0" smtClean="0"/>
              <a:t>Анкета 2 ( старше 18 лет без специального образования)</a:t>
            </a:r>
          </a:p>
          <a:p>
            <a:r>
              <a:rPr lang="ru-RU" sz="1200" dirty="0" smtClean="0"/>
              <a:t>Анкета 3 (эксперты, студенты, специалисты)</a:t>
            </a:r>
          </a:p>
          <a:p>
            <a:r>
              <a:rPr lang="ru-RU" sz="1200" dirty="0" smtClean="0"/>
              <a:t>Анкета 4 (сотрудники организации)</a:t>
            </a:r>
          </a:p>
          <a:p>
            <a:pPr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Анализ содержания 25 вопросов анкет  приводит к обозначению следующих блоков тестовых заданий 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1200" dirty="0" smtClean="0"/>
              <a:t>1.Естественнонаучные аспекты проблем (физические, химические, биологические, географические)</a:t>
            </a:r>
          </a:p>
          <a:p>
            <a:pPr>
              <a:buNone/>
            </a:pPr>
            <a:r>
              <a:rPr lang="ru-RU" sz="1200" dirty="0" smtClean="0"/>
              <a:t>2.Экологические аспекты проблем</a:t>
            </a:r>
          </a:p>
          <a:p>
            <a:pPr>
              <a:buNone/>
            </a:pPr>
            <a:r>
              <a:rPr lang="ru-RU" sz="1200" dirty="0" smtClean="0"/>
              <a:t>3.Вопросы природопользования и охраны окружающей среды</a:t>
            </a:r>
          </a:p>
          <a:p>
            <a:pPr>
              <a:buNone/>
            </a:pPr>
            <a:r>
              <a:rPr lang="ru-RU" sz="1200" dirty="0" smtClean="0"/>
              <a:t>4.Проблема отходов</a:t>
            </a:r>
          </a:p>
          <a:p>
            <a:pPr>
              <a:buNone/>
            </a:pPr>
            <a:r>
              <a:rPr lang="ru-RU" sz="1200" dirty="0" smtClean="0"/>
              <a:t>5.Проблема ООПТ</a:t>
            </a:r>
          </a:p>
          <a:p>
            <a:pPr>
              <a:buNone/>
            </a:pPr>
            <a:r>
              <a:rPr lang="ru-RU" sz="1100" i="1" dirty="0" smtClean="0"/>
              <a:t>Несколько вопросов касались истории природоохранного движения, </a:t>
            </a:r>
          </a:p>
          <a:p>
            <a:pPr>
              <a:buNone/>
            </a:pPr>
            <a:r>
              <a:rPr lang="ru-RU" sz="1100" i="1" dirty="0" smtClean="0"/>
              <a:t>экологического законодательства и др.</a:t>
            </a:r>
          </a:p>
          <a:p>
            <a:pPr>
              <a:buNone/>
            </a:pP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5638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523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10. Проект  конкурса «УЧИТЕЛЬ ЭКОЛОГИИ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Содержимое 3" descr="https://ekogradmoscow.ru/images/%D1%88%D0%BA_1234/1%D0%B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4096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7200"/>
            <a:ext cx="8308032" cy="5235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11. Объединяемся ( учителя здоровья, экологии, ОБЖ)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Экологические советы, службы здоровья, клубы безопасности…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https://gorod48.ru/upload/iblock/c75/c75d20d9bc4e6fd7ac1e2e9e58ffba6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50405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5235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12. Международный журнал «ЭКОПОЭЗИС: </a:t>
            </a:r>
            <a:r>
              <a:rPr lang="ru-RU" sz="2000" dirty="0" err="1" smtClean="0">
                <a:solidFill>
                  <a:srgbClr val="002060"/>
                </a:solidFill>
              </a:rPr>
              <a:t>экогуманитарные</a:t>
            </a:r>
            <a:r>
              <a:rPr lang="ru-RU" sz="2000" dirty="0" smtClean="0">
                <a:solidFill>
                  <a:srgbClr val="002060"/>
                </a:solidFill>
              </a:rPr>
              <a:t> теория и практики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t="9412" r="840" b="7059"/>
          <a:stretch>
            <a:fillRect/>
          </a:stretch>
        </p:blipFill>
        <p:spPr bwMode="auto">
          <a:xfrm>
            <a:off x="0" y="1759107"/>
            <a:ext cx="9144000" cy="426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Ассоциация школ ЮНЕСКО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600" dirty="0" smtClean="0"/>
          </a:p>
          <a:p>
            <a:r>
              <a:rPr lang="ru-RU" sz="1600" dirty="0" smtClean="0"/>
              <a:t>30 апреля 2021 года Конференция   учащихся и  педагогов  ассоциированных школ ЮНЕСКО </a:t>
            </a:r>
            <a:r>
              <a:rPr lang="ru-RU" sz="1600" dirty="0" smtClean="0">
                <a:solidFill>
                  <a:srgbClr val="7030A0"/>
                </a:solidFill>
              </a:rPr>
              <a:t>« Образование, которое мы хотим: диалог поколений».</a:t>
            </a:r>
          </a:p>
          <a:p>
            <a:r>
              <a:rPr lang="ru-RU" sz="1600" dirty="0" smtClean="0"/>
              <a:t>Совпадение : счастливые люди (и дети , и педагоги)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радость и юмор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труд и учеба с удовольствием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безопасность и </a:t>
            </a:r>
            <a:r>
              <a:rPr lang="ru-RU" sz="1600" dirty="0" err="1" smtClean="0"/>
              <a:t>здоровьесбережение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комфортное по объему, темпу, месту обучения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мечта и фантазии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                    активность на уроках и вне уроков и др.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7030A0"/>
                </a:solidFill>
              </a:rPr>
              <a:t>Это составляющие индекса детского  благополучия  ( 10-летие Детства)   , индекс качества жизни  детей и подростков в школе.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41499" t="15589" r="27484" b="8507"/>
          <a:stretch>
            <a:fillRect/>
          </a:stretch>
        </p:blipFill>
        <p:spPr bwMode="auto">
          <a:xfrm>
            <a:off x="0" y="2708920"/>
            <a:ext cx="18415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41712" t="18631" r="26415" b="8745"/>
          <a:stretch>
            <a:fillRect/>
          </a:stretch>
        </p:blipFill>
        <p:spPr bwMode="auto">
          <a:xfrm>
            <a:off x="6695728" y="2276872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47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за внимание 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s://yage.ru/images/1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29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     ЮНЕСКО, 17-19 мая 2021г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200" dirty="0" smtClean="0"/>
              <a:t>Согласно новому докладу, опубликованному ЮНЕСКО накануне Всемирной конференции по образованию в интересах устойчивого развития, которая проходит в режиме </a:t>
            </a:r>
            <a:r>
              <a:rPr lang="ru-RU" sz="1200" dirty="0" err="1" smtClean="0"/>
              <a:t>онлайн</a:t>
            </a:r>
            <a:r>
              <a:rPr lang="ru-RU" sz="1200" dirty="0" smtClean="0"/>
              <a:t> из Берлина (Германия) с 17 по 19 мая (</a:t>
            </a:r>
            <a:r>
              <a:rPr lang="ru-RU" sz="1200" u="sng" dirty="0" smtClean="0">
                <a:hlinkClick r:id="rId2"/>
              </a:rPr>
              <a:t>https://www.youtube.com/watch?v=06FzinLxEo0</a:t>
            </a:r>
            <a:r>
              <a:rPr lang="ru-RU" sz="1200" dirty="0" smtClean="0"/>
              <a:t>  ссылка на конференцию 18.05.21.), образование не готовит учащихся в достаточной степени к адаптации, принятию мер и реагированию по отношению к изменению климата и экологическим кризисам.</a:t>
            </a:r>
          </a:p>
          <a:p>
            <a:pPr algn="just"/>
            <a:r>
              <a:rPr lang="ru-RU" sz="1200" i="1" dirty="0" smtClean="0">
                <a:solidFill>
                  <a:srgbClr val="7030A0"/>
                </a:solidFill>
              </a:rPr>
              <a:t>«Образование должно готовить учащихся к пониманию текущего кризиса и формированию будущего мира. Ради спасения нашей планеты мы должны изменить наш образ жизни, способы производства, потребления и взаимодействия с природой. Включение образования в интересах устойчивого развития во все учебные программы должно повсеместно стать основополагающим элементом».</a:t>
            </a:r>
            <a:endParaRPr lang="ru-RU" sz="1200" dirty="0" smtClean="0">
              <a:solidFill>
                <a:srgbClr val="7030A0"/>
              </a:solidFill>
            </a:endParaRPr>
          </a:p>
          <a:p>
            <a:pPr algn="just"/>
            <a:r>
              <a:rPr lang="ru-RU" sz="1200" dirty="0" err="1" smtClean="0"/>
              <a:t>Одрэ</a:t>
            </a:r>
            <a:r>
              <a:rPr lang="ru-RU" sz="1200" dirty="0" smtClean="0"/>
              <a:t> </a:t>
            </a:r>
            <a:r>
              <a:rPr lang="ru-RU" sz="1200" dirty="0" err="1" smtClean="0"/>
              <a:t>Азуле</a:t>
            </a:r>
            <a:r>
              <a:rPr lang="ru-RU" sz="1200" dirty="0" smtClean="0"/>
              <a:t>, Генеральный директор ЮНЕСКО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 descr="https://ru.unesco.org/sites/default/files/dg_webbanner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51125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36412" t="13688" r="21743" b="5997"/>
          <a:stretch>
            <a:fillRect/>
          </a:stretch>
        </p:blipFill>
        <p:spPr bwMode="auto">
          <a:xfrm>
            <a:off x="6876256" y="3717032"/>
            <a:ext cx="205172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6675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1.Образовательная экосистема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1800" dirty="0" smtClean="0">
                <a:solidFill>
                  <a:srgbClr val="FF0000"/>
                </a:solidFill>
              </a:rPr>
              <a:t>Экосистема</a:t>
            </a:r>
            <a:r>
              <a:rPr lang="ru-RU" sz="1800" dirty="0" smtClean="0"/>
              <a:t> как </a:t>
            </a:r>
            <a:r>
              <a:rPr lang="ru-RU" sz="1800" b="1" dirty="0" smtClean="0"/>
              <a:t>экологическая система  </a:t>
            </a:r>
            <a:r>
              <a:rPr lang="ru-RU" sz="1800" dirty="0" smtClean="0"/>
              <a:t>(«озеленение» программ, формирование экологического стиля жизни, «зеленые индикаторы» образовательной среды</a:t>
            </a:r>
            <a:r>
              <a:rPr lang="ru-RU" sz="1800" i="1" dirty="0" smtClean="0"/>
              <a:t>, инновационные технологии</a:t>
            </a:r>
            <a:r>
              <a:rPr lang="ru-RU" sz="1800" dirty="0" smtClean="0"/>
              <a:t>  и др. );</a:t>
            </a:r>
          </a:p>
          <a:p>
            <a:pPr algn="just"/>
            <a:r>
              <a:rPr lang="ru-RU" sz="1800" dirty="0" smtClean="0">
                <a:solidFill>
                  <a:srgbClr val="FF0000"/>
                </a:solidFill>
              </a:rPr>
              <a:t>Экосистема</a:t>
            </a:r>
            <a:r>
              <a:rPr lang="ru-RU" sz="1800" dirty="0" smtClean="0"/>
              <a:t> как </a:t>
            </a:r>
            <a:r>
              <a:rPr lang="ru-RU" sz="1800" b="1" dirty="0" smtClean="0"/>
              <a:t>экономическая система</a:t>
            </a:r>
            <a:r>
              <a:rPr lang="ru-RU" sz="1800" dirty="0" smtClean="0"/>
              <a:t> (: зеленая экономика, экономика знаний, инновационный характер управления, венчурный проекты в области развития образования, </a:t>
            </a:r>
            <a:r>
              <a:rPr lang="ru-RU" sz="1800" i="1" dirty="0" smtClean="0"/>
              <a:t>инновационные технологии</a:t>
            </a:r>
            <a:r>
              <a:rPr lang="ru-RU" sz="1800" dirty="0" smtClean="0"/>
              <a:t> и др.) ;</a:t>
            </a:r>
          </a:p>
          <a:p>
            <a:pPr lvl="0" algn="just"/>
            <a:r>
              <a:rPr lang="ru-RU" sz="1800" dirty="0" smtClean="0">
                <a:solidFill>
                  <a:srgbClr val="FF0000"/>
                </a:solidFill>
              </a:rPr>
              <a:t>Экосистема</a:t>
            </a:r>
            <a:r>
              <a:rPr lang="ru-RU" sz="1800" dirty="0" smtClean="0"/>
              <a:t> как </a:t>
            </a:r>
            <a:r>
              <a:rPr lang="ru-RU" sz="1800" b="1" dirty="0" smtClean="0"/>
              <a:t>социальная («домашняя») система (</a:t>
            </a:r>
            <a:r>
              <a:rPr lang="ru-RU" sz="1800" dirty="0" smtClean="0"/>
              <a:t>безопасный и </a:t>
            </a:r>
            <a:r>
              <a:rPr lang="ru-RU" sz="1800" dirty="0" err="1" smtClean="0"/>
              <a:t>здоровьесозидающий</a:t>
            </a:r>
            <a:r>
              <a:rPr lang="ru-RU" sz="1800" dirty="0" smtClean="0"/>
              <a:t> характер, комфортность условий, открытость и </a:t>
            </a:r>
            <a:r>
              <a:rPr lang="ru-RU" sz="1800" dirty="0" err="1" smtClean="0"/>
              <a:t>коммуникативность</a:t>
            </a:r>
            <a:r>
              <a:rPr lang="ru-RU" sz="1800" dirty="0" smtClean="0"/>
              <a:t>, корпоративность и </a:t>
            </a:r>
            <a:r>
              <a:rPr lang="ru-RU" sz="1800" dirty="0" err="1" smtClean="0"/>
              <a:t>персонализация</a:t>
            </a:r>
            <a:r>
              <a:rPr lang="ru-RU" sz="1800" dirty="0" smtClean="0"/>
              <a:t>, </a:t>
            </a:r>
            <a:r>
              <a:rPr lang="ru-RU" sz="1800" i="1" dirty="0" smtClean="0"/>
              <a:t>инновационные технологии</a:t>
            </a:r>
            <a:r>
              <a:rPr lang="ru-RU" sz="1800" dirty="0" smtClean="0"/>
              <a:t> и </a:t>
            </a:r>
            <a:r>
              <a:rPr lang="ru-RU" sz="1800" dirty="0" err="1" smtClean="0"/>
              <a:t>др</a:t>
            </a:r>
            <a:r>
              <a:rPr lang="ru-RU" sz="1800" dirty="0" smtClean="0"/>
              <a:t> .). </a:t>
            </a:r>
          </a:p>
          <a:p>
            <a:pPr algn="just"/>
            <a:r>
              <a:rPr lang="ru-RU" sz="1800" dirty="0" smtClean="0"/>
              <a:t>Таким образом, </a:t>
            </a:r>
            <a:r>
              <a:rPr lang="ru-RU" sz="1800" b="1" dirty="0" smtClean="0">
                <a:solidFill>
                  <a:srgbClr val="FF0000"/>
                </a:solidFill>
              </a:rPr>
              <a:t>образовательная экосистема – это система образования в интересах устойчивого развития !!!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595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2. ЭКОЛОГИЧЕСКАЯ </a:t>
            </a:r>
            <a:r>
              <a:rPr lang="ru-RU" sz="2400" dirty="0" smtClean="0">
                <a:solidFill>
                  <a:srgbClr val="002060"/>
                </a:solidFill>
              </a:rPr>
              <a:t>КУЛЬТУРА как цель и результат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Экологическая культура </a:t>
            </a:r>
            <a:r>
              <a:rPr lang="ru-RU" sz="2000" dirty="0" smtClean="0"/>
              <a:t>– это целостность , включающая следующие составляющие :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экологические знания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(естественнонаучные, </a:t>
            </a:r>
            <a:r>
              <a:rPr lang="ru-RU" sz="2000" dirty="0" err="1" smtClean="0"/>
              <a:t>социогуманитарные</a:t>
            </a:r>
            <a:r>
              <a:rPr lang="ru-RU" sz="2000" dirty="0" smtClean="0"/>
              <a:t>, технические и др.);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экологическое мышление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(способность установления причинно-следственных, вероятностных, прогностических и других видов связей);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экологическое сознание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( совокупность экологических и природоохранных представлений, мировоззренческих позиций и отношения к природе, стратегий практической деятельности, направленной на природные объекты (</a:t>
            </a:r>
            <a:r>
              <a:rPr lang="ru-RU" sz="2000" dirty="0" err="1" smtClean="0"/>
              <a:t>В.А.Ясвин</a:t>
            </a:r>
            <a:r>
              <a:rPr lang="ru-RU" sz="2000" dirty="0" smtClean="0"/>
              <a:t>);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экологически оправданное поведение</a:t>
            </a:r>
            <a:r>
              <a:rPr lang="ru-RU" sz="2000" dirty="0" smtClean="0">
                <a:solidFill>
                  <a:srgbClr val="C00000"/>
                </a:solidFill>
              </a:rPr>
              <a:t>, </a:t>
            </a:r>
            <a:r>
              <a:rPr lang="ru-RU" sz="2000" dirty="0" smtClean="0"/>
              <a:t>характеризуемое переходом экологических знаний, экологического  сознания и мышления в повседневную норму поступка;</a:t>
            </a:r>
          </a:p>
          <a:p>
            <a:r>
              <a:rPr lang="ru-RU" sz="2000" i="1" dirty="0" smtClean="0">
                <a:solidFill>
                  <a:srgbClr val="C00000"/>
                </a:solidFill>
              </a:rPr>
              <a:t>культура чувств- </a:t>
            </a:r>
            <a:r>
              <a:rPr lang="ru-RU" sz="2000" i="1" dirty="0" smtClean="0"/>
              <a:t>моральный «резонанс</a:t>
            </a:r>
            <a:r>
              <a:rPr lang="ru-RU" sz="2000" dirty="0" smtClean="0"/>
              <a:t>», сочувствие, переживание, благоговение перед жизнью (по </a:t>
            </a:r>
            <a:r>
              <a:rPr lang="ru-RU" sz="2000" dirty="0" err="1" smtClean="0"/>
              <a:t>А.Швейцеру</a:t>
            </a:r>
            <a:r>
              <a:rPr lang="ru-RU" sz="2000" dirty="0" smtClean="0"/>
              <a:t>).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595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3. ПРИОРИТЕТ ЭКОЛОГИЧЕСКОГО ОБРАЗОВАНИЯ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Приоритет формирования экологической культуры </a:t>
            </a:r>
            <a:r>
              <a:rPr lang="ru-RU" sz="1600" dirty="0" smtClean="0">
                <a:solidFill>
                  <a:srgbClr val="FF0000"/>
                </a:solidFill>
              </a:rPr>
              <a:t>-  внеурочная деятельность и дополнительное образование детей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217486" cy="1518618"/>
          </a:xfrm>
          <a:prstGeom prst="rect">
            <a:avLst/>
          </a:prstGeom>
          <a:noFill/>
          <a:ln w="5724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2412999" cy="1699421"/>
          </a:xfrm>
          <a:prstGeom prst="rect">
            <a:avLst/>
          </a:prstGeom>
          <a:noFill/>
          <a:ln w="57240" algn="ctr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2181533" cy="163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4005064"/>
            <a:ext cx="2393158" cy="1617167"/>
          </a:xfrm>
          <a:prstGeom prst="rect">
            <a:avLst/>
          </a:prstGeom>
        </p:spPr>
      </p:pic>
      <p:pic>
        <p:nvPicPr>
          <p:cNvPr id="8" name="Picture 8" descr="DSC_4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2247106" cy="149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MG_43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365104"/>
            <a:ext cx="2505670" cy="166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ЗБГ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861048"/>
            <a:ext cx="28082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595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4. «12 уроков для 21 века» – для всех педагогов (Алексеев С.В.)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400" dirty="0" smtClean="0"/>
              <a:t>Урок 1. От неустойчивого мира – к миру устойчивому : стратегия устойчивого развития</a:t>
            </a:r>
          </a:p>
          <a:p>
            <a:r>
              <a:rPr lang="ru-RU" sz="1400" dirty="0" smtClean="0"/>
              <a:t>Урок 2. Естественный и искусственный интеллект : результаты соревнования</a:t>
            </a:r>
          </a:p>
          <a:p>
            <a:r>
              <a:rPr lang="ru-RU" sz="1400" dirty="0" smtClean="0"/>
              <a:t>Урок 3. </a:t>
            </a:r>
            <a:r>
              <a:rPr lang="ru-RU" sz="1400" dirty="0" err="1" smtClean="0"/>
              <a:t>Цифровизация</a:t>
            </a:r>
            <a:r>
              <a:rPr lang="ru-RU" sz="1400" dirty="0" smtClean="0"/>
              <a:t>  жизни, общества и образования : возможности и риски</a:t>
            </a:r>
          </a:p>
          <a:p>
            <a:r>
              <a:rPr lang="ru-RU" sz="1400" dirty="0" smtClean="0"/>
              <a:t>Урок 4. Образовательная экосистема города, района, школы</a:t>
            </a:r>
          </a:p>
          <a:p>
            <a:r>
              <a:rPr lang="ru-RU" sz="1400" dirty="0" smtClean="0"/>
              <a:t>Урок 5. Эволюция идей в работах Римского Клуба</a:t>
            </a:r>
          </a:p>
          <a:p>
            <a:r>
              <a:rPr lang="ru-RU" sz="1400" dirty="0" smtClean="0"/>
              <a:t>Урок 6. Проектируем повестку устойчивого развития</a:t>
            </a:r>
          </a:p>
          <a:p>
            <a:r>
              <a:rPr lang="ru-RU" sz="1400" dirty="0" smtClean="0"/>
              <a:t>Урок 7. Будущее, которое мы хотим…</a:t>
            </a:r>
          </a:p>
          <a:p>
            <a:r>
              <a:rPr lang="ru-RU" sz="1400" dirty="0" smtClean="0"/>
              <a:t>Урок 8. Образование, которое мы хотим…</a:t>
            </a:r>
          </a:p>
          <a:p>
            <a:r>
              <a:rPr lang="ru-RU" sz="1400" dirty="0" smtClean="0"/>
              <a:t>Урок 9. Качество жизни и качество образования</a:t>
            </a:r>
          </a:p>
          <a:p>
            <a:r>
              <a:rPr lang="ru-RU" sz="1400" dirty="0" smtClean="0"/>
              <a:t>Урок 10. Инновационные модели современного образования</a:t>
            </a:r>
          </a:p>
          <a:p>
            <a:r>
              <a:rPr lang="ru-RU" sz="1400" dirty="0" smtClean="0"/>
              <a:t>Урок 11. Менеджмент качества образования</a:t>
            </a:r>
          </a:p>
          <a:p>
            <a:r>
              <a:rPr lang="ru-RU" sz="1400" dirty="0" smtClean="0"/>
              <a:t>Урок 12. Разработка и концептуальное обоснование проектов «Умный вуз» , «Умная школа», «Умный детсад», «Умный колледж»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524056" cy="5955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5. интеграция экологического образования и  экологического просвещения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ЭО = В + О + Р    </a:t>
            </a:r>
            <a:r>
              <a:rPr lang="ru-RU" sz="1600" dirty="0" smtClean="0">
                <a:solidFill>
                  <a:srgbClr val="FF0000"/>
                </a:solidFill>
              </a:rPr>
              <a:t>ОБРАЗОВАНИЕ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</a:t>
            </a:r>
            <a:r>
              <a:rPr lang="ru-RU" b="1" dirty="0" smtClean="0">
                <a:solidFill>
                  <a:srgbClr val="00B050"/>
                </a:solidFill>
              </a:rPr>
              <a:t>ЭП = В + И (И1+И2+И3) + Р  </a:t>
            </a:r>
            <a:r>
              <a:rPr lang="ru-RU" sz="1600" dirty="0" smtClean="0">
                <a:solidFill>
                  <a:srgbClr val="00B050"/>
                </a:solidFill>
              </a:rPr>
              <a:t>ПРОСВЕЩЕНИЕ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И1-состояние ОС;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И2-использование ресурсов;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И3-экозаконодательство</a:t>
            </a:r>
          </a:p>
          <a:p>
            <a:pPr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Воспитание  = Воспитание</a:t>
            </a:r>
          </a:p>
          <a:p>
            <a:pPr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Обучение  -------- Информирование</a:t>
            </a:r>
          </a:p>
          <a:p>
            <a:pPr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Развитие-------Распространение</a:t>
            </a:r>
          </a:p>
          <a:p>
            <a:pPr>
              <a:buFont typeface="Wingdings" pitchFamily="2" charset="2"/>
              <a:buAutoNum type="arabicPeriod"/>
            </a:pP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ЭФФЕКТ «ДВОЙНОГО ВОСПИТАНИЯ»</a:t>
            </a:r>
          </a:p>
        </p:txBody>
      </p:sp>
    </p:spTree>
    <p:extLst>
      <p:ext uri="{BB962C8B-B14F-4D97-AF65-F5344CB8AC3E}">
        <p14:creationId xmlns="" xmlns:p14="http://schemas.microsoft.com/office/powerpoint/2010/main" val="1753091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595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6. </a:t>
            </a:r>
            <a:r>
              <a:rPr lang="ru-RU" sz="2000" dirty="0" smtClean="0">
                <a:solidFill>
                  <a:srgbClr val="002060"/>
                </a:solidFill>
              </a:rPr>
              <a:t>Проект </a:t>
            </a:r>
            <a:r>
              <a:rPr lang="ru-RU" sz="2000" dirty="0" smtClean="0">
                <a:solidFill>
                  <a:srgbClr val="002060"/>
                </a:solidFill>
              </a:rPr>
              <a:t>« Экология в цифре» ,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/>
          </a:p>
          <a:p>
            <a:pPr lvl="0"/>
            <a:endParaRPr lang="ru-RU" sz="1200" dirty="0" smtClean="0"/>
          </a:p>
          <a:p>
            <a:pPr lvl="0"/>
            <a:r>
              <a:rPr lang="ru-RU" sz="1600" dirty="0" smtClean="0">
                <a:solidFill>
                  <a:srgbClr val="7030A0"/>
                </a:solidFill>
              </a:rPr>
              <a:t>Цифровая платформа (цифровой учебник) формирования экологической культуры : </a:t>
            </a:r>
            <a:endParaRPr lang="ru-RU" sz="1600" dirty="0" smtClean="0">
              <a:solidFill>
                <a:srgbClr val="7030A0"/>
              </a:solidFill>
            </a:endParaRPr>
          </a:p>
          <a:p>
            <a:pPr lvl="0"/>
            <a:r>
              <a:rPr lang="ru-RU" sz="1200" dirty="0" smtClean="0"/>
              <a:t>методический навигатор</a:t>
            </a:r>
          </a:p>
          <a:p>
            <a:pPr lvl="0"/>
            <a:r>
              <a:rPr lang="ru-RU" sz="1200" dirty="0" smtClean="0"/>
              <a:t>предметный </a:t>
            </a:r>
            <a:r>
              <a:rPr lang="ru-RU" sz="1200" dirty="0" smtClean="0"/>
              <a:t>цифровой кинозал</a:t>
            </a:r>
            <a:r>
              <a:rPr lang="ru-RU" sz="1200" dirty="0" smtClean="0"/>
              <a:t>,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dirty="0" smtClean="0"/>
              <a:t>предметная цифровая библиотека</a:t>
            </a:r>
            <a:r>
              <a:rPr lang="ru-RU" sz="1200" dirty="0" smtClean="0"/>
              <a:t>,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dirty="0" err="1" smtClean="0"/>
              <a:t>инфоуроки</a:t>
            </a:r>
            <a:r>
              <a:rPr lang="ru-RU" sz="1200" dirty="0" smtClean="0"/>
              <a:t>,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dirty="0" smtClean="0"/>
              <a:t>сайт экспертов</a:t>
            </a:r>
            <a:r>
              <a:rPr lang="ru-RU" sz="1200" dirty="0" smtClean="0"/>
              <a:t>,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dirty="0" smtClean="0"/>
              <a:t>цифровая игротека, </a:t>
            </a:r>
            <a:endParaRPr lang="ru-RU" sz="1200" dirty="0" smtClean="0"/>
          </a:p>
          <a:p>
            <a:pPr lvl="0"/>
            <a:r>
              <a:rPr lang="ru-RU" sz="1200" dirty="0" smtClean="0"/>
              <a:t>цифровая </a:t>
            </a:r>
            <a:r>
              <a:rPr lang="ru-RU" sz="1200" dirty="0" smtClean="0"/>
              <a:t>лаборатория</a:t>
            </a:r>
            <a:r>
              <a:rPr lang="ru-RU" sz="1200" dirty="0" smtClean="0"/>
              <a:t>,</a:t>
            </a:r>
          </a:p>
          <a:p>
            <a:pPr lvl="0"/>
            <a:r>
              <a:rPr lang="ru-RU" sz="1200" dirty="0" smtClean="0"/>
              <a:t> </a:t>
            </a:r>
            <a:r>
              <a:rPr lang="ru-RU" sz="1200" dirty="0" smtClean="0"/>
              <a:t>самооценка и др</a:t>
            </a:r>
            <a:r>
              <a:rPr lang="ru-RU" sz="1200" dirty="0" smtClean="0"/>
              <a:t>.</a:t>
            </a:r>
            <a:r>
              <a:rPr lang="ru-RU" sz="1200" dirty="0" smtClean="0"/>
              <a:t> </a:t>
            </a:r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r>
              <a:rPr lang="ru-RU" sz="1200" dirty="0" smtClean="0"/>
              <a:t>Образовательный </a:t>
            </a:r>
            <a:r>
              <a:rPr lang="ru-RU" sz="1200" dirty="0" smtClean="0"/>
              <a:t>центр Института мировых ресурсов:  </a:t>
            </a:r>
            <a:r>
              <a:rPr lang="ru-RU" sz="1200" u="sng" dirty="0" err="1" smtClean="0">
                <a:hlinkClick r:id="rId2"/>
              </a:rPr>
              <a:t>www.wri.org</a:t>
            </a:r>
            <a:r>
              <a:rPr lang="ru-RU" sz="1200" u="sng" dirty="0" smtClean="0">
                <a:hlinkClick r:id="rId2"/>
              </a:rPr>
              <a:t>/</a:t>
            </a:r>
            <a:r>
              <a:rPr lang="ru-RU" sz="1200" u="sng" dirty="0" err="1" smtClean="0">
                <a:hlinkClick r:id="rId2"/>
              </a:rPr>
              <a:t>enved</a:t>
            </a:r>
            <a:r>
              <a:rPr lang="ru-RU" sz="1200" dirty="0" smtClean="0"/>
              <a:t>. </a:t>
            </a:r>
          </a:p>
          <a:p>
            <a:pPr lvl="0"/>
            <a:r>
              <a:rPr lang="ru-RU" sz="1200" dirty="0" smtClean="0"/>
              <a:t>Образовательный центр института мировых ресурсов: </a:t>
            </a:r>
            <a:r>
              <a:rPr lang="ru-RU" sz="1200" u="sng" dirty="0" smtClean="0">
                <a:hlinkClick r:id="rId3"/>
              </a:rPr>
              <a:t>http://www.wri.org</a:t>
            </a:r>
            <a:r>
              <a:rPr lang="ru-RU" sz="1200" u="sng" dirty="0" smtClean="0"/>
              <a:t>. </a:t>
            </a:r>
            <a:endParaRPr lang="ru-RU" sz="1200" dirty="0" smtClean="0"/>
          </a:p>
          <a:p>
            <a:pPr lvl="0"/>
            <a:endParaRPr lang="ru-RU" sz="1200" dirty="0" smtClean="0"/>
          </a:p>
          <a:p>
            <a:endParaRPr lang="ru-RU" sz="1800" dirty="0"/>
          </a:p>
        </p:txBody>
      </p:sp>
      <p:pic>
        <p:nvPicPr>
          <p:cNvPr id="5" name="Рисунок 4" descr="https://vgtimes.ru/uploads/posts/2016-04/1460482984_cinemizer_learning_d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7696" t="20228" r="32175" b="16809"/>
          <a:stretch>
            <a:fillRect/>
          </a:stretch>
        </p:blipFill>
        <p:spPr bwMode="auto">
          <a:xfrm>
            <a:off x="395536" y="3933056"/>
            <a:ext cx="2736304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baltfriends.ru/sites/default/files/images/20141120_151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09" y="3480593"/>
            <a:ext cx="37067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63408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7. </a:t>
            </a:r>
            <a:r>
              <a:rPr lang="ru-RU" sz="2400" b="1" dirty="0" smtClean="0">
                <a:solidFill>
                  <a:srgbClr val="002060"/>
                </a:solidFill>
              </a:rPr>
              <a:t>ЭКОЛОГО-ОБРАЗОВАТЕЛЬНЫЕ ПРОЕКТЫ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1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G:\На прирду в любую погоду\DSC06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4016" y="5028803"/>
            <a:ext cx="2592288" cy="1944140"/>
          </a:xfrm>
          <a:prstGeom prst="rect">
            <a:avLst/>
          </a:prstGeom>
          <a:noFill/>
        </p:spPr>
      </p:pic>
      <p:pic>
        <p:nvPicPr>
          <p:cNvPr id="5" name="Picture 2" descr="D:\ЗЕЛЕНЫЙ_ФЛАГ\ЗЕЛ_ФЛАГ_19_09_2014\DSC0493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9140" y="1670248"/>
            <a:ext cx="2664296" cy="19974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39992" y="1670248"/>
            <a:ext cx="4759816" cy="5271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424840" y="1699517"/>
            <a:ext cx="4845928" cy="5472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- школе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(РАН)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Экосоветники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школах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(Друзья Балтики, Финляндия)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Энергосбережение «ШПИРЭ»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(европейский проект)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Международная программа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«Эко-школы / Зеленый флаг»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экологический сертификат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(Россия, Австрия)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природу в любую погоду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(Россия, Швеция)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экологической культуры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(Россия, Финляндия)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непрерывного экологического просвещения населения Санкт-Петербурга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(СПб.)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персонифицированного образования (курс ОБЖ)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(Фонд Сбербанка)  </a:t>
            </a:r>
          </a:p>
          <a:p>
            <a:pPr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93499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899</Words>
  <Application>Microsoft Office PowerPoint</Application>
  <PresentationFormat>Экран (4:3)</PresentationFormat>
  <Paragraphs>131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ПеРВЫЕ ШАГИ ПО СТАНОВЛЕНИЮ ЭКОСИСТЕМЫ  ЭКОЛОГИЧЕСКОГО ОБРАЗОВАНИЯ В ИНТЕРЕСАХ УСТОЙЧИВОГО РАЗВИТИЯ Алексеев С.В., д.п.н., профессор, СПб АППО  </vt:lpstr>
      <vt:lpstr>                ЮНЕСКО, 17-19 мая 2021г.</vt:lpstr>
      <vt:lpstr>1.Образовательная экосистема</vt:lpstr>
      <vt:lpstr>2. ЭКОЛОГИЧЕСКАЯ КУЛЬТУРА как цель и результат</vt:lpstr>
      <vt:lpstr>3. ПРИОРИТЕТ ЭКОЛОГИЧЕСКОГО ОБРАЗОВАНИЯ </vt:lpstr>
      <vt:lpstr>4. «12 уроков для 21 века» – для всех педагогов (Алексеев С.В.)</vt:lpstr>
      <vt:lpstr> 5. интеграция экологического образования и  экологического просвещения</vt:lpstr>
      <vt:lpstr>6. Проект « Экология в цифре» , </vt:lpstr>
      <vt:lpstr>7. ЭКОЛОГО-ОБРАЗОВАТЕЛЬНЫЕ ПРОЕКТЫ  </vt:lpstr>
      <vt:lpstr>8. Изучение экоосведомленности ( информированности. грамотности, культуры): российско-финский проект 2021-2022гг.</vt:lpstr>
      <vt:lpstr>9.Экологический диктант</vt:lpstr>
      <vt:lpstr>10. Проект  конкурса «УЧИТЕЛЬ ЭКОЛОГИИ»</vt:lpstr>
      <vt:lpstr>11. Объединяемся ( учителя здоровья, экологии, ОБЖ)</vt:lpstr>
      <vt:lpstr>12. Международный журнал «ЭКОПОЭЗИС: экогуманитарные теория и практики»</vt:lpstr>
      <vt:lpstr>                Ассоциация школ ЮНЕСКО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SVA</cp:lastModifiedBy>
  <cp:revision>129</cp:revision>
  <dcterms:created xsi:type="dcterms:W3CDTF">2021-05-28T12:26:44Z</dcterms:created>
  <dcterms:modified xsi:type="dcterms:W3CDTF">2021-06-12T16:35:57Z</dcterms:modified>
</cp:coreProperties>
</file>