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9" r:id="rId10"/>
    <p:sldId id="270" r:id="rId11"/>
    <p:sldId id="264" r:id="rId12"/>
    <p:sldId id="265" r:id="rId13"/>
    <p:sldId id="262" r:id="rId14"/>
    <p:sldId id="271" r:id="rId15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Montserrat Classic" panose="020B0604020202020204" charset="0"/>
      <p:regular r:id="rId17"/>
    </p:embeddedFont>
    <p:embeddedFont>
      <p:font typeface="Open Sans" panose="020B0604020202020204" charset="0"/>
      <p:regular r:id="rId18"/>
    </p:embeddedFont>
    <p:embeddedFont>
      <p:font typeface="Montserrat Semi-Bold" panose="020B0604020202020204" charset="-5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</p:embeddedFont>
    <p:embeddedFont>
      <p:font typeface="Clear Sans Regular" panose="020B0604020202020204" charset="0"/>
      <p:regular r:id="rId25"/>
    </p:embeddedFont>
    <p:embeddedFont>
      <p:font typeface="Arimo Bold" panose="020B0604020202020204" charset="0"/>
      <p:regular r:id="rId26"/>
    </p:embeddedFont>
    <p:embeddedFont>
      <p:font typeface="Montserrat Semi-Bold Bold" panose="020B0604020202020204" charset="-52"/>
      <p:regular r:id="rId27"/>
    </p:embeddedFont>
    <p:embeddedFont>
      <p:font typeface="Montserrat Classic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30" autoAdjust="0"/>
    <p:restoredTop sz="94622" autoAdjust="0"/>
  </p:normalViewPr>
  <p:slideViewPr>
    <p:cSldViewPr>
      <p:cViewPr varScale="1">
        <p:scale>
          <a:sx n="26" d="100"/>
          <a:sy n="26" d="100"/>
        </p:scale>
        <p:origin x="132" y="14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7" Type="http://schemas.openxmlformats.org/officeDocument/2006/relationships/hyperlink" Target="mailto:boilingplacebsu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i.bsu@mail.ru" TargetMode="External"/><Relationship Id="rId5" Type="http://schemas.openxmlformats.org/officeDocument/2006/relationships/hyperlink" Target="http://www.bsu.ru/" TargetMode="Externa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8281967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" name="AutoShape 3"/>
          <p:cNvSpPr/>
          <p:nvPr/>
        </p:nvSpPr>
        <p:spPr>
          <a:xfrm>
            <a:off x="9144000" y="8319038"/>
            <a:ext cx="9144000" cy="2057400"/>
          </a:xfrm>
          <a:prstGeom prst="rect">
            <a:avLst/>
          </a:prstGeom>
          <a:solidFill>
            <a:srgbClr val="FF4343"/>
          </a:solidFill>
        </p:spPr>
      </p:sp>
      <p:grpSp>
        <p:nvGrpSpPr>
          <p:cNvPr id="4" name="Group 4"/>
          <p:cNvGrpSpPr/>
          <p:nvPr/>
        </p:nvGrpSpPr>
        <p:grpSpPr>
          <a:xfrm>
            <a:off x="-24658" y="0"/>
            <a:ext cx="2106717" cy="1952666"/>
            <a:chOff x="0" y="0"/>
            <a:chExt cx="2808955" cy="260355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808955" cy="2603555"/>
            </a:xfrm>
            <a:prstGeom prst="rect">
              <a:avLst/>
            </a:prstGeom>
            <a:solidFill>
              <a:srgbClr val="FF4343"/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0605" y="566506"/>
              <a:ext cx="1507746" cy="1470542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6009445" y="8281967"/>
            <a:ext cx="2278555" cy="2057400"/>
            <a:chOff x="0" y="0"/>
            <a:chExt cx="3038073" cy="2743200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FFBB00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657895" y="2400448"/>
            <a:ext cx="8041906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 smtClean="0">
                <a:solidFill>
                  <a:srgbClr val="FFFFFF"/>
                </a:solidFill>
                <a:latin typeface="Montserrat Semi-Bold Bold"/>
              </a:rPr>
              <a:t>ОУР</a:t>
            </a:r>
            <a:r>
              <a:rPr lang="en-US" sz="3600" dirty="0" smtClean="0">
                <a:solidFill>
                  <a:srgbClr val="FFFFFF"/>
                </a:solidFill>
                <a:latin typeface="Montserrat Semi-Bold Bold"/>
              </a:rPr>
              <a:t>: </a:t>
            </a:r>
            <a:r>
              <a:rPr lang="ru-RU" sz="3600" dirty="0" smtClean="0">
                <a:solidFill>
                  <a:srgbClr val="FFFFFF"/>
                </a:solidFill>
                <a:latin typeface="Montserrat Semi-Bold Bold"/>
              </a:rPr>
              <a:t>технологии развития </a:t>
            </a:r>
            <a:endParaRPr lang="en-US" sz="3600" dirty="0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3960"/>
              </a:lnSpc>
            </a:pPr>
            <a:r>
              <a:rPr lang="en-US" sz="3600" dirty="0" err="1" smtClean="0">
                <a:solidFill>
                  <a:srgbClr val="FFFFFF"/>
                </a:solidFill>
                <a:latin typeface="Arimo Bold"/>
              </a:rPr>
              <a:t>межкультурн</a:t>
            </a:r>
            <a:r>
              <a:rPr lang="ru-RU" sz="3600" dirty="0" smtClean="0">
                <a:solidFill>
                  <a:srgbClr val="FFFFFF"/>
                </a:solidFill>
                <a:latin typeface="Arimo Bold"/>
              </a:rPr>
              <a:t>ой</a:t>
            </a:r>
            <a:r>
              <a:rPr lang="en-US" sz="3600" dirty="0" smtClean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mo Bold"/>
              </a:rPr>
              <a:t>компетентност</a:t>
            </a:r>
            <a:r>
              <a:rPr lang="ru-RU" sz="3600" dirty="0" smtClean="0">
                <a:solidFill>
                  <a:srgbClr val="FFFFFF"/>
                </a:solidFill>
                <a:latin typeface="Arimo Bold"/>
              </a:rPr>
              <a:t>и</a:t>
            </a:r>
            <a:r>
              <a:rPr lang="en-US" sz="3600" dirty="0" smtClean="0">
                <a:solidFill>
                  <a:srgbClr val="FFFFFF"/>
                </a:solidFill>
                <a:latin typeface="Arimo Bold"/>
              </a:rPr>
              <a:t> </a:t>
            </a:r>
            <a:endParaRPr lang="ru-RU" sz="3600" dirty="0" smtClean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3960"/>
              </a:lnSpc>
            </a:pPr>
            <a:r>
              <a:rPr lang="en-US" sz="3600" dirty="0" smtClean="0">
                <a:solidFill>
                  <a:srgbClr val="FFFFFF"/>
                </a:solidFill>
                <a:latin typeface="Arimo Bold"/>
              </a:rPr>
              <a:t>и </a:t>
            </a:r>
            <a:r>
              <a:rPr lang="en-US" sz="3600" dirty="0" err="1" smtClean="0">
                <a:solidFill>
                  <a:srgbClr val="FFFFFF"/>
                </a:solidFill>
                <a:latin typeface="Arimo Bold"/>
              </a:rPr>
              <a:t>глобальн</a:t>
            </a:r>
            <a:r>
              <a:rPr lang="ru-RU" sz="3600" dirty="0" smtClean="0">
                <a:solidFill>
                  <a:srgbClr val="FFFFFF"/>
                </a:solidFill>
                <a:latin typeface="Arimo Bold"/>
              </a:rPr>
              <a:t>ой</a:t>
            </a:r>
            <a:r>
              <a:rPr lang="en-US" sz="3600" dirty="0" smtClean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mo Bold"/>
              </a:rPr>
              <a:t>гражданственност</a:t>
            </a:r>
            <a:r>
              <a:rPr lang="ru-RU" sz="3600" dirty="0" smtClean="0">
                <a:solidFill>
                  <a:srgbClr val="FFFFFF"/>
                </a:solidFill>
                <a:latin typeface="Arimo Bold"/>
              </a:rPr>
              <a:t>и</a:t>
            </a:r>
            <a:r>
              <a:rPr lang="en-US" sz="3600" dirty="0" smtClean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студенческой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молодежи</a:t>
            </a:r>
            <a:endParaRPr lang="en-US" sz="3600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3296" y="5753100"/>
            <a:ext cx="8375904" cy="3164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еждународная научно-практическая конференция «Образование </a:t>
            </a:r>
            <a:r>
              <a:rPr lang="ru-RU" sz="2400" b="1" dirty="0">
                <a:solidFill>
                  <a:srgbClr val="FF0000"/>
                </a:solidFill>
              </a:rPr>
              <a:t>– 2030. Дорожная карта</a:t>
            </a:r>
            <a:r>
              <a:rPr lang="ru-RU" sz="2400" b="1" dirty="0" smtClean="0">
                <a:solidFill>
                  <a:srgbClr val="FF0000"/>
                </a:solidFill>
              </a:rPr>
              <a:t>», июнь 2021 г.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ts val="2240"/>
              </a:lnSpc>
            </a:pPr>
            <a:r>
              <a:rPr lang="en-US" sz="2000" b="1" i="1" dirty="0" err="1" smtClean="0">
                <a:solidFill>
                  <a:srgbClr val="141414"/>
                </a:solidFill>
              </a:rPr>
              <a:t>Банзаракцаев</a:t>
            </a:r>
            <a:r>
              <a:rPr lang="en-US" sz="2000" b="1" i="1" dirty="0" smtClean="0">
                <a:solidFill>
                  <a:srgbClr val="141414"/>
                </a:solidFill>
              </a:rPr>
              <a:t> </a:t>
            </a:r>
            <a:r>
              <a:rPr lang="en-US" sz="2000" b="1" i="1" dirty="0" err="1">
                <a:solidFill>
                  <a:srgbClr val="141414"/>
                </a:solidFill>
              </a:rPr>
              <a:t>Баясхалан</a:t>
            </a:r>
            <a:r>
              <a:rPr lang="en-US" sz="2000" b="1" i="1" dirty="0">
                <a:solidFill>
                  <a:srgbClr val="141414"/>
                </a:solidFill>
              </a:rPr>
              <a:t> </a:t>
            </a:r>
            <a:r>
              <a:rPr lang="en-US" sz="2000" b="1" i="1" dirty="0" err="1">
                <a:solidFill>
                  <a:srgbClr val="141414"/>
                </a:solidFill>
              </a:rPr>
              <a:t>Цогтоевич</a:t>
            </a:r>
            <a:r>
              <a:rPr lang="en-US" sz="2000" i="1" dirty="0">
                <a:solidFill>
                  <a:srgbClr val="141414"/>
                </a:solidFill>
              </a:rPr>
              <a:t>, </a:t>
            </a:r>
            <a:r>
              <a:rPr lang="en-US" sz="2000" i="1" dirty="0" err="1">
                <a:solidFill>
                  <a:srgbClr val="141414"/>
                </a:solidFill>
              </a:rPr>
              <a:t>аспирант</a:t>
            </a:r>
            <a:r>
              <a:rPr lang="en-US" sz="2000" i="1" dirty="0">
                <a:solidFill>
                  <a:srgbClr val="141414"/>
                </a:solidFill>
              </a:rPr>
              <a:t> </a:t>
            </a:r>
            <a:r>
              <a:rPr lang="en-US" sz="2000" i="1" dirty="0" err="1">
                <a:solidFill>
                  <a:srgbClr val="141414"/>
                </a:solidFill>
              </a:rPr>
              <a:t>Бурятского</a:t>
            </a:r>
            <a:r>
              <a:rPr lang="en-US" sz="2000" i="1" dirty="0">
                <a:solidFill>
                  <a:srgbClr val="141414"/>
                </a:solidFill>
              </a:rPr>
              <a:t> </a:t>
            </a:r>
            <a:r>
              <a:rPr lang="en-US" sz="2000" i="1" dirty="0" err="1">
                <a:solidFill>
                  <a:srgbClr val="141414"/>
                </a:solidFill>
              </a:rPr>
              <a:t>госуниверситета</a:t>
            </a:r>
            <a:r>
              <a:rPr lang="en-US" sz="2000" i="1" dirty="0">
                <a:solidFill>
                  <a:srgbClr val="141414"/>
                </a:solidFill>
              </a:rPr>
              <a:t> </a:t>
            </a:r>
            <a:r>
              <a:rPr lang="en-US" sz="2000" i="1" dirty="0" err="1">
                <a:solidFill>
                  <a:srgbClr val="141414"/>
                </a:solidFill>
              </a:rPr>
              <a:t>им</a:t>
            </a:r>
            <a:r>
              <a:rPr lang="en-US" sz="2000" i="1" dirty="0">
                <a:solidFill>
                  <a:srgbClr val="141414"/>
                </a:solidFill>
              </a:rPr>
              <a:t>. </a:t>
            </a:r>
            <a:r>
              <a:rPr lang="en-US" sz="2000" i="1" dirty="0" err="1">
                <a:solidFill>
                  <a:srgbClr val="141414"/>
                </a:solidFill>
              </a:rPr>
              <a:t>Д.Банзарова</a:t>
            </a:r>
            <a:r>
              <a:rPr lang="en-US" sz="2000" i="1" dirty="0">
                <a:solidFill>
                  <a:srgbClr val="141414"/>
                </a:solidFill>
              </a:rPr>
              <a:t> </a:t>
            </a:r>
          </a:p>
          <a:p>
            <a:pPr>
              <a:lnSpc>
                <a:spcPts val="2240"/>
              </a:lnSpc>
            </a:pPr>
            <a:r>
              <a:rPr lang="en-US" sz="2000" b="1" i="1" dirty="0" err="1">
                <a:solidFill>
                  <a:srgbClr val="141414"/>
                </a:solidFill>
              </a:rPr>
              <a:t>Дагбаева</a:t>
            </a:r>
            <a:r>
              <a:rPr lang="en-US" sz="2000" b="1" i="1" dirty="0">
                <a:solidFill>
                  <a:srgbClr val="141414"/>
                </a:solidFill>
              </a:rPr>
              <a:t> </a:t>
            </a:r>
            <a:r>
              <a:rPr lang="en-US" sz="2000" b="1" i="1" dirty="0" err="1">
                <a:solidFill>
                  <a:srgbClr val="141414"/>
                </a:solidFill>
              </a:rPr>
              <a:t>Нина</a:t>
            </a:r>
            <a:r>
              <a:rPr lang="en-US" sz="2000" b="1" i="1" dirty="0">
                <a:solidFill>
                  <a:srgbClr val="141414"/>
                </a:solidFill>
              </a:rPr>
              <a:t> </a:t>
            </a:r>
            <a:r>
              <a:rPr lang="en-US" sz="2000" b="1" i="1" dirty="0" err="1">
                <a:solidFill>
                  <a:srgbClr val="141414"/>
                </a:solidFill>
              </a:rPr>
              <a:t>Жамсуевна</a:t>
            </a:r>
            <a:r>
              <a:rPr lang="en-US" sz="2000" i="1" dirty="0">
                <a:solidFill>
                  <a:srgbClr val="141414"/>
                </a:solidFill>
              </a:rPr>
              <a:t>, </a:t>
            </a:r>
            <a:r>
              <a:rPr lang="en-US" sz="2000" i="1" dirty="0" err="1">
                <a:solidFill>
                  <a:srgbClr val="141414"/>
                </a:solidFill>
              </a:rPr>
              <a:t>профессор</a:t>
            </a:r>
            <a:r>
              <a:rPr lang="en-US" sz="2000" i="1" dirty="0">
                <a:solidFill>
                  <a:srgbClr val="141414"/>
                </a:solidFill>
              </a:rPr>
              <a:t> </a:t>
            </a:r>
            <a:r>
              <a:rPr lang="en-US" sz="2000" i="1" dirty="0" err="1">
                <a:solidFill>
                  <a:srgbClr val="141414"/>
                </a:solidFill>
              </a:rPr>
              <a:t>Бурятского</a:t>
            </a:r>
            <a:r>
              <a:rPr lang="en-US" sz="2000" i="1" dirty="0">
                <a:solidFill>
                  <a:srgbClr val="141414"/>
                </a:solidFill>
              </a:rPr>
              <a:t> </a:t>
            </a:r>
            <a:r>
              <a:rPr lang="en-US" sz="2000" i="1" dirty="0" err="1">
                <a:solidFill>
                  <a:srgbClr val="141414"/>
                </a:solidFill>
              </a:rPr>
              <a:t>госуниверситета</a:t>
            </a:r>
            <a:r>
              <a:rPr lang="en-US" sz="2000" i="1" dirty="0">
                <a:solidFill>
                  <a:srgbClr val="141414"/>
                </a:solidFill>
              </a:rPr>
              <a:t> </a:t>
            </a:r>
            <a:r>
              <a:rPr lang="en-US" sz="2000" i="1" dirty="0" err="1">
                <a:solidFill>
                  <a:srgbClr val="141414"/>
                </a:solidFill>
              </a:rPr>
              <a:t>им</a:t>
            </a:r>
            <a:r>
              <a:rPr lang="en-US" sz="2000" i="1" dirty="0">
                <a:solidFill>
                  <a:srgbClr val="141414"/>
                </a:solidFill>
              </a:rPr>
              <a:t>. </a:t>
            </a:r>
            <a:r>
              <a:rPr lang="en-US" sz="2000" i="1" dirty="0" err="1">
                <a:solidFill>
                  <a:srgbClr val="141414"/>
                </a:solidFill>
              </a:rPr>
              <a:t>Д.Банзарова</a:t>
            </a:r>
            <a:r>
              <a:rPr lang="en-US" sz="2000" i="1" dirty="0">
                <a:solidFill>
                  <a:srgbClr val="141414"/>
                </a:solidFill>
              </a:rPr>
              <a:t>, </a:t>
            </a:r>
            <a:r>
              <a:rPr lang="en-US" sz="2000" i="1" dirty="0" err="1">
                <a:solidFill>
                  <a:srgbClr val="141414"/>
                </a:solidFill>
              </a:rPr>
              <a:t>д.п.н</a:t>
            </a:r>
            <a:r>
              <a:rPr lang="en-US" sz="2000" i="1" dirty="0">
                <a:solidFill>
                  <a:srgbClr val="141414"/>
                </a:solidFill>
              </a:rPr>
              <a:t>. </a:t>
            </a:r>
          </a:p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endParaRPr lang="en-US" sz="923" dirty="0">
              <a:solidFill>
                <a:srgbClr val="141414"/>
              </a:solidFill>
              <a:latin typeface="Arimo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13581" r="13581"/>
          <a:stretch>
            <a:fillRect/>
          </a:stretch>
        </p:blipFill>
        <p:spPr>
          <a:xfrm>
            <a:off x="4650365" y="424879"/>
            <a:ext cx="3942505" cy="36062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530874"/>
            <a:ext cx="2670940" cy="40064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1717602" cy="466725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847649"/>
            <a:ext cx="8401988" cy="8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8"/>
              </a:lnSpc>
            </a:pPr>
            <a:r>
              <a:rPr lang="ru-RU" sz="4800" dirty="0" smtClean="0">
                <a:solidFill>
                  <a:srgbClr val="FFFFFF"/>
                </a:solidFill>
                <a:latin typeface="Montserrat Semi-Bold Bold"/>
              </a:rPr>
              <a:t>Ход исследования</a:t>
            </a:r>
            <a:r>
              <a:rPr lang="en-US" sz="4800" dirty="0" smtClean="0">
                <a:solidFill>
                  <a:srgbClr val="FFFFFF"/>
                </a:solidFill>
                <a:latin typeface="Montserrat Semi-Bold Bold"/>
              </a:rPr>
              <a:t>:</a:t>
            </a:r>
            <a:endParaRPr lang="en-US" sz="4800" dirty="0">
              <a:solidFill>
                <a:srgbClr val="FFFFFF"/>
              </a:solidFill>
              <a:latin typeface="Montserrat Semi-Bold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009445" y="8229600"/>
            <a:ext cx="2278555" cy="2057400"/>
            <a:chOff x="0" y="0"/>
            <a:chExt cx="3038073" cy="27432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38BF8E"/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914931"/>
              <a:ext cx="1335569" cy="1063598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0" y="4667250"/>
            <a:ext cx="11717602" cy="561975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1029" r="5659" b="31987"/>
          <a:stretch>
            <a:fillRect/>
          </a:stretch>
        </p:blipFill>
        <p:spPr>
          <a:xfrm>
            <a:off x="12174802" y="8972146"/>
            <a:ext cx="1747370" cy="68500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5539978"/>
            <a:ext cx="104299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шести различным сферам: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(гибкость, способность к сопереживанию, точность, смена перспективы)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готовность к обучению, целенаправленный сбор информации, обращение с критикой, готовность к применению иностранного языка)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социальное взаимодействие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(создание доверительного отношения, интеграция в группах, создание профессиональной сети, умение завязывать и поддерживать знакомства)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культурное самопознание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осознание собственной культурной идентичности, рефлексия собственной культуры),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синергии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(посредничество между различными интересами, способность к продуктивному сотрудничеству)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личный менеджмент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(стратегическое решение проблем, целевая направленность, управление стрессами).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08162" y="1060142"/>
            <a:ext cx="5040560" cy="33603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565" y="0"/>
            <a:ext cx="8519956" cy="5143500"/>
          </a:xfrm>
          <a:prstGeom prst="rect">
            <a:avLst/>
          </a:prstGeom>
          <a:solidFill>
            <a:srgbClr val="1A336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586" r="5586"/>
          <a:stretch>
            <a:fillRect/>
          </a:stretch>
        </p:blipFill>
        <p:spPr>
          <a:xfrm>
            <a:off x="-41376" y="5143500"/>
            <a:ext cx="8519956" cy="51435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499392" y="8229600"/>
            <a:ext cx="9768044" cy="2057400"/>
          </a:xfrm>
          <a:prstGeom prst="rect">
            <a:avLst/>
          </a:prstGeom>
          <a:solidFill>
            <a:srgbClr val="38BF8E"/>
          </a:solidFill>
        </p:spPr>
      </p:sp>
      <p:grpSp>
        <p:nvGrpSpPr>
          <p:cNvPr id="5" name="Group 5"/>
          <p:cNvGrpSpPr/>
          <p:nvPr/>
        </p:nvGrpSpPr>
        <p:grpSpPr>
          <a:xfrm>
            <a:off x="16009445" y="8229600"/>
            <a:ext cx="2278555" cy="2057400"/>
            <a:chOff x="0" y="0"/>
            <a:chExt cx="3038073" cy="27432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FFBB00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99392" y="1028700"/>
            <a:ext cx="9788608" cy="60583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66512" y="1564963"/>
            <a:ext cx="650418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рамках проекта было проведено анкетирование российских и иностранных студентов и апробирована адаптированная анкета, разработанная немецким исследователем </a:t>
            </a:r>
            <a:r>
              <a:rPr lang="ru-RU" dirty="0" err="1">
                <a:solidFill>
                  <a:schemeClr val="bg1"/>
                </a:solidFill>
              </a:rPr>
              <a:t>Деборой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Шнабель</a:t>
            </a:r>
            <a:r>
              <a:rPr lang="ru-RU" dirty="0">
                <a:solidFill>
                  <a:schemeClr val="bg1"/>
                </a:solidFill>
              </a:rPr>
              <a:t> «Измерение уровня межкультурной компетенции» (TMIK – </a:t>
            </a:r>
            <a:r>
              <a:rPr lang="ru-RU" dirty="0" err="1">
                <a:solidFill>
                  <a:schemeClr val="bg1"/>
                </a:solidFill>
              </a:rPr>
              <a:t>Test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zur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Messung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der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interkulturellen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Kompetenz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algn="ctr">
              <a:lnSpc>
                <a:spcPts val="2999"/>
              </a:lnSpc>
            </a:pPr>
            <a:endParaRPr lang="en-US" sz="2499" dirty="0">
              <a:solidFill>
                <a:srgbClr val="FFFFFF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1717602" cy="466725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642906"/>
            <a:ext cx="8401988" cy="85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8"/>
              </a:lnSpc>
            </a:pPr>
            <a:r>
              <a:rPr lang="ru-RU" sz="3600" dirty="0" smtClean="0">
                <a:solidFill>
                  <a:srgbClr val="FFFFFF"/>
                </a:solidFill>
                <a:latin typeface="Montserrat Semi-Bold Bold"/>
              </a:rPr>
              <a:t>Некоторые  выводы: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009445" y="8229600"/>
            <a:ext cx="2278555" cy="2057400"/>
            <a:chOff x="0" y="0"/>
            <a:chExt cx="3038073" cy="27432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38BF8E"/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914931"/>
              <a:ext cx="1335569" cy="1063598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0" y="2928922"/>
            <a:ext cx="11717602" cy="7358078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3714740"/>
            <a:ext cx="9653118" cy="480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87"/>
              </a:lnSpc>
            </a:pPr>
            <a:r>
              <a:rPr lang="ru-RU" b="1" dirty="0" smtClean="0"/>
              <a:t>Западающие блоки с уровнем МК ниже среднего: </a:t>
            </a:r>
          </a:p>
          <a:p>
            <a:pPr>
              <a:lnSpc>
                <a:spcPts val="2487"/>
              </a:lnSpc>
            </a:pPr>
            <a:r>
              <a:rPr lang="ru-RU" dirty="0" smtClean="0"/>
              <a:t>- в сфере </a:t>
            </a:r>
            <a:r>
              <a:rPr lang="ru-RU" b="1" dirty="0" smtClean="0"/>
              <a:t>«Создание синергии в международном контексте» </a:t>
            </a:r>
            <a:r>
              <a:rPr lang="ru-RU" dirty="0" smtClean="0"/>
              <a:t>блоке 5 «Создание условий для продуктивного сотрудничества» (способность распознать и устранить недопонимания, а также эффективная работа с различными подходами в командной работе); </a:t>
            </a:r>
          </a:p>
          <a:p>
            <a:pPr>
              <a:lnSpc>
                <a:spcPts val="2487"/>
              </a:lnSpc>
            </a:pPr>
            <a:r>
              <a:rPr lang="ru-RU" dirty="0" smtClean="0"/>
              <a:t>- в сфере </a:t>
            </a:r>
            <a:r>
              <a:rPr lang="ru-RU" b="1" dirty="0" smtClean="0"/>
              <a:t>«Обучение» </a:t>
            </a:r>
            <a:r>
              <a:rPr lang="ru-RU" dirty="0" smtClean="0"/>
              <a:t>в блоке 9 «Готовность к применению иностранного языка» (</a:t>
            </a:r>
            <a:r>
              <a:rPr lang="ru-RU" dirty="0" err="1" smtClean="0"/>
              <a:t>коммуникант</a:t>
            </a:r>
            <a:r>
              <a:rPr lang="ru-RU" dirty="0" smtClean="0"/>
              <a:t> в состоянии применить ИЯ и не стыдится говорить на нем, способность даже при скудном знании ИЯ овладеть ситуацией), </a:t>
            </a:r>
          </a:p>
          <a:p>
            <a:pPr>
              <a:lnSpc>
                <a:spcPts val="2487"/>
              </a:lnSpc>
            </a:pPr>
            <a:r>
              <a:rPr lang="ru-RU" dirty="0" smtClean="0"/>
              <a:t>- в сфере </a:t>
            </a:r>
            <a:r>
              <a:rPr lang="ru-RU" b="1" dirty="0" smtClean="0"/>
              <a:t>«Социальная интеракция» </a:t>
            </a:r>
            <a:r>
              <a:rPr lang="ru-RU" dirty="0" smtClean="0"/>
              <a:t>в блоке 14 «Построение профессиональных сетей» (способность сознательно строить сеть из людей с целью удовлетворения возникающих потребностей и достижения целей), блоке 15 «Создание доверительных отношений» (способность быстро выстраивать доверительные отношения с незнакомыми людьми), блоке 16 «Интеграция в группе» (легкое внедрение: способность легко интегрироваться в устоявшуюся группу и успешно взаимодействовать в различных системах) и блоке 17 «Создание и поддержание контактов» (способность завязывать контакты и поддерживать их). </a:t>
            </a:r>
          </a:p>
          <a:p>
            <a:pPr>
              <a:lnSpc>
                <a:spcPts val="2487"/>
              </a:lnSpc>
              <a:spcBef>
                <a:spcPct val="0"/>
              </a:spcBef>
            </a:pPr>
            <a:endParaRPr lang="en-US" sz="1423" spc="213" dirty="0">
              <a:solidFill>
                <a:srgbClr val="FFFFFF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1029" r="5659" b="31987"/>
          <a:stretch>
            <a:fillRect/>
          </a:stretch>
        </p:blipFill>
        <p:spPr>
          <a:xfrm>
            <a:off x="12174802" y="8972146"/>
            <a:ext cx="1747370" cy="685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312" y="1255068"/>
            <a:ext cx="5879046" cy="39193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0" r="4690"/>
          <a:stretch>
            <a:fillRect/>
          </a:stretch>
        </p:blipFill>
        <p:spPr>
          <a:xfrm>
            <a:off x="1500134" y="4071930"/>
            <a:ext cx="8274655" cy="513632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23900"/>
            <a:ext cx="10553210" cy="29718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490168"/>
            <a:ext cx="845820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Montserrat Semi-Bold Bold"/>
              </a:rPr>
              <a:t>Исследование </a:t>
            </a:r>
            <a:endParaRPr lang="en-US" sz="2800" dirty="0">
              <a:solidFill>
                <a:srgbClr val="FFFFFF"/>
              </a:solidFill>
              <a:latin typeface="Montserrat Semi-Bold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073354" y="8215334"/>
            <a:ext cx="1707051" cy="1714476"/>
            <a:chOff x="0" y="0"/>
            <a:chExt cx="3038073" cy="274320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38BF8E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1253550" y="506452"/>
            <a:ext cx="6675055" cy="855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1"/>
              </a:lnSpc>
            </a:pP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r>
              <a:rPr lang="ru-RU" sz="1644" spc="246" dirty="0" smtClean="0">
                <a:solidFill>
                  <a:srgbClr val="141414"/>
                </a:solidFill>
                <a:latin typeface="Arimo"/>
              </a:rPr>
              <a:t>.</a:t>
            </a:r>
            <a:endParaRPr lang="ru-RU" sz="1644" spc="246" dirty="0">
              <a:solidFill>
                <a:srgbClr val="141414"/>
              </a:solidFill>
              <a:latin typeface="Arimo"/>
            </a:endParaRPr>
          </a:p>
          <a:p>
            <a:pPr algn="ctr">
              <a:lnSpc>
                <a:spcPts val="2301"/>
              </a:lnSpc>
            </a:pPr>
            <a:r>
              <a:rPr lang="ru-RU" sz="1644" spc="246" dirty="0" smtClean="0">
                <a:solidFill>
                  <a:srgbClr val="141414"/>
                </a:solidFill>
                <a:latin typeface="Arimo"/>
              </a:rPr>
              <a:t>Технологии:</a:t>
            </a:r>
          </a:p>
          <a:p>
            <a:pPr algn="ctr">
              <a:lnSpc>
                <a:spcPts val="2301"/>
              </a:lnSpc>
            </a:pP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r>
              <a:rPr lang="ru-RU" dirty="0" smtClean="0"/>
              <a:t> -Тренинг-взаимодействие </a:t>
            </a:r>
            <a:r>
              <a:rPr lang="ru-RU" dirty="0"/>
              <a:t>среди монгольских, китайских и российских студентов на тему «Мое-не мое пространство</a:t>
            </a:r>
            <a:r>
              <a:rPr lang="ru-RU" dirty="0" smtClean="0"/>
              <a:t>»;</a:t>
            </a:r>
          </a:p>
          <a:p>
            <a:pPr>
              <a:lnSpc>
                <a:spcPts val="2301"/>
              </a:lnSpc>
            </a:pPr>
            <a:r>
              <a:rPr lang="ru-RU" dirty="0" smtClean="0"/>
              <a:t>-дискуссии и круглые столы по теме;</a:t>
            </a:r>
          </a:p>
          <a:p>
            <a:pPr>
              <a:lnSpc>
                <a:spcPts val="2301"/>
              </a:lnSpc>
            </a:pPr>
            <a:r>
              <a:rPr lang="ru-RU" dirty="0" smtClean="0"/>
              <a:t>-</a:t>
            </a:r>
            <a:r>
              <a:rPr lang="ru-RU" dirty="0"/>
              <a:t>интерактивные игры по межкультурной коммуникации «Домино», «Овечки» и др., представленные Союзом экологии и </a:t>
            </a:r>
            <a:r>
              <a:rPr lang="ru-RU" dirty="0" err="1"/>
              <a:t>экообразования</a:t>
            </a:r>
            <a:r>
              <a:rPr lang="ru-RU" dirty="0"/>
              <a:t> города </a:t>
            </a:r>
            <a:r>
              <a:rPr lang="ru-RU" dirty="0" err="1"/>
              <a:t>Оснабрюк</a:t>
            </a:r>
            <a:r>
              <a:rPr lang="ru-RU" dirty="0"/>
              <a:t> (Германия). </a:t>
            </a:r>
            <a:endParaRPr lang="ru-RU" dirty="0" smtClean="0"/>
          </a:p>
          <a:p>
            <a:pPr marL="285750" indent="-285750">
              <a:lnSpc>
                <a:spcPts val="2301"/>
              </a:lnSpc>
              <a:buFontTx/>
              <a:buChar char="-"/>
            </a:pPr>
            <a:r>
              <a:rPr lang="ru-RU" dirty="0" smtClean="0"/>
              <a:t>кейс-метод</a:t>
            </a:r>
            <a:r>
              <a:rPr lang="ru-RU" dirty="0"/>
              <a:t>, </a:t>
            </a:r>
            <a:r>
              <a:rPr lang="ru-RU" dirty="0" err="1" smtClean="0"/>
              <a:t>hotlist</a:t>
            </a:r>
            <a:r>
              <a:rPr lang="ru-RU" dirty="0" smtClean="0"/>
              <a:t>, ролевые </a:t>
            </a:r>
            <a:r>
              <a:rPr lang="ru-RU" dirty="0"/>
              <a:t>игры </a:t>
            </a:r>
            <a:endParaRPr lang="ru-RU" dirty="0" smtClean="0"/>
          </a:p>
          <a:p>
            <a:pPr>
              <a:lnSpc>
                <a:spcPts val="2301"/>
              </a:lnSpc>
            </a:pPr>
            <a:r>
              <a:rPr lang="ru-RU" dirty="0" smtClean="0"/>
              <a:t> -опросники</a:t>
            </a:r>
            <a:r>
              <a:rPr lang="ru-RU" dirty="0"/>
              <a:t>, сценарии столкновения культур </a:t>
            </a:r>
            <a:r>
              <a:rPr lang="ru-RU" dirty="0" smtClean="0"/>
              <a:t>и др.</a:t>
            </a: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pPr algn="ctr">
              <a:lnSpc>
                <a:spcPts val="2301"/>
              </a:lnSpc>
            </a:pPr>
            <a:r>
              <a:rPr lang="ru-RU" sz="1644" spc="246" dirty="0" smtClean="0">
                <a:solidFill>
                  <a:srgbClr val="141414"/>
                </a:solidFill>
                <a:latin typeface="Arimo"/>
              </a:rPr>
              <a:t>Практические результаты:</a:t>
            </a:r>
            <a:endParaRPr lang="ru-RU" sz="1644" spc="246" dirty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r>
              <a:rPr lang="ru-RU" dirty="0" smtClean="0"/>
              <a:t>1. Подготовленное </a:t>
            </a:r>
            <a:r>
              <a:rPr lang="ru-RU" dirty="0"/>
              <a:t>в рамках проекта учебное </a:t>
            </a:r>
            <a:r>
              <a:rPr lang="ru-RU" dirty="0" smtClean="0"/>
              <a:t>пособие «Актуальные </a:t>
            </a:r>
            <a:r>
              <a:rPr lang="ru-RU" dirty="0"/>
              <a:t>проблемы межкультурного образования" может использоваться в системе профессиональной подготовки специалистов в вузе.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2. </a:t>
            </a:r>
            <a:r>
              <a:rPr lang="ru-RU" dirty="0" smtClean="0"/>
              <a:t>Адаптированная </a:t>
            </a:r>
            <a:r>
              <a:rPr lang="ru-RU" dirty="0"/>
              <a:t>анкета, разработанная немецким исследователем </a:t>
            </a:r>
            <a:r>
              <a:rPr lang="ru-RU" dirty="0" err="1"/>
              <a:t>Деборой</a:t>
            </a:r>
            <a:r>
              <a:rPr lang="ru-RU" dirty="0"/>
              <a:t> </a:t>
            </a:r>
            <a:r>
              <a:rPr lang="ru-RU" dirty="0" err="1"/>
              <a:t>Шнабель</a:t>
            </a:r>
            <a:r>
              <a:rPr lang="ru-RU" dirty="0"/>
              <a:t> «Измерение уровня межкультурной компетенции» (TMIK – </a:t>
            </a:r>
            <a:r>
              <a:rPr lang="ru-RU" dirty="0" err="1"/>
              <a:t>Test</a:t>
            </a:r>
            <a:r>
              <a:rPr lang="ru-RU" dirty="0"/>
              <a:t> </a:t>
            </a:r>
            <a:r>
              <a:rPr lang="ru-RU" dirty="0" err="1"/>
              <a:t>zur</a:t>
            </a:r>
            <a:r>
              <a:rPr lang="ru-RU" dirty="0"/>
              <a:t> </a:t>
            </a:r>
            <a:r>
              <a:rPr lang="ru-RU" dirty="0" err="1"/>
              <a:t>Messung</a:t>
            </a:r>
            <a:r>
              <a:rPr lang="ru-RU" dirty="0"/>
              <a:t> </a:t>
            </a:r>
            <a:r>
              <a:rPr lang="ru-RU" dirty="0" err="1"/>
              <a:t>der</a:t>
            </a:r>
            <a:r>
              <a:rPr lang="ru-RU" dirty="0"/>
              <a:t> </a:t>
            </a:r>
            <a:r>
              <a:rPr lang="ru-RU" dirty="0" err="1"/>
              <a:t>interkulturellen</a:t>
            </a:r>
            <a:r>
              <a:rPr lang="ru-RU" dirty="0"/>
              <a:t> </a:t>
            </a:r>
            <a:r>
              <a:rPr lang="ru-RU" dirty="0" err="1"/>
              <a:t>Kompetenz</a:t>
            </a:r>
            <a:r>
              <a:rPr lang="ru-RU" dirty="0"/>
              <a:t>) может быть использована для измерения уровня межкультурной компетентности учащейся молодежи.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3. </a:t>
            </a:r>
            <a:r>
              <a:rPr lang="ru-RU" dirty="0" smtClean="0"/>
              <a:t>Тренинги </a:t>
            </a:r>
            <a:r>
              <a:rPr lang="ru-RU" dirty="0"/>
              <a:t>по развитию МКК могут использоваться в системе профессиональной подготовки студентов разных специальностей.</a:t>
            </a:r>
            <a:endParaRPr lang="ru-RU" sz="1644" spc="246" dirty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r>
              <a:rPr lang="en-US" sz="1644" spc="246" dirty="0" smtClean="0">
                <a:solidFill>
                  <a:srgbClr val="141414"/>
                </a:solidFill>
                <a:latin typeface="Arimo"/>
              </a:rPr>
              <a:t> </a:t>
            </a:r>
            <a:endParaRPr lang="en-US" sz="1644" spc="246" dirty="0">
              <a:solidFill>
                <a:srgbClr val="141414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723900"/>
            <a:ext cx="10553210" cy="29718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490168"/>
            <a:ext cx="845820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Montserrat Semi-Bold Bold"/>
              </a:rPr>
              <a:t>Спасибо за внимание  </a:t>
            </a:r>
            <a:endParaRPr lang="en-US" sz="2800" dirty="0">
              <a:solidFill>
                <a:srgbClr val="FFFFFF"/>
              </a:solidFill>
              <a:latin typeface="Montserrat Semi-Bold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073354" y="8215334"/>
            <a:ext cx="1707051" cy="1714476"/>
            <a:chOff x="0" y="0"/>
            <a:chExt cx="3038073" cy="274320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38BF8E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1253550" y="506452"/>
            <a:ext cx="6675055" cy="479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1"/>
              </a:lnSpc>
            </a:pP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r>
              <a:rPr lang="ru-RU" sz="1644" spc="246" dirty="0" smtClean="0">
                <a:solidFill>
                  <a:srgbClr val="141414"/>
                </a:solidFill>
                <a:latin typeface="Arimo"/>
              </a:rPr>
              <a:t>.</a:t>
            </a:r>
            <a:endParaRPr lang="ru-RU" sz="1644" spc="246" dirty="0">
              <a:solidFill>
                <a:srgbClr val="141414"/>
              </a:solidFill>
              <a:latin typeface="Arimo"/>
            </a:endParaRPr>
          </a:p>
          <a:p>
            <a:pPr>
              <a:lnSpc>
                <a:spcPts val="2301"/>
              </a:lnSpc>
            </a:pPr>
            <a:r>
              <a:rPr lang="ru-RU" sz="1644" spc="246" dirty="0" smtClean="0">
                <a:solidFill>
                  <a:srgbClr val="141414"/>
                </a:solidFill>
                <a:latin typeface="Arimo"/>
              </a:rPr>
              <a:t>Бурятский госуниверситет имени </a:t>
            </a:r>
            <a:r>
              <a:rPr lang="ru-RU" sz="1644" spc="246" dirty="0" err="1" smtClean="0">
                <a:solidFill>
                  <a:srgbClr val="141414"/>
                </a:solidFill>
                <a:latin typeface="Arimo"/>
              </a:rPr>
              <a:t>Доржи</a:t>
            </a:r>
            <a:r>
              <a:rPr lang="ru-RU" sz="1644" spc="246" dirty="0" smtClean="0">
                <a:solidFill>
                  <a:srgbClr val="141414"/>
                </a:solidFill>
                <a:latin typeface="Arimo"/>
              </a:rPr>
              <a:t> Банзарова </a:t>
            </a:r>
          </a:p>
          <a:p>
            <a:pPr>
              <a:lnSpc>
                <a:spcPts val="2301"/>
              </a:lnSpc>
            </a:pPr>
            <a:endParaRPr lang="ru-RU" sz="1644" spc="246" dirty="0" smtClean="0">
              <a:solidFill>
                <a:srgbClr val="141414"/>
              </a:solidFill>
              <a:latin typeface="Arimo"/>
            </a:endParaRPr>
          </a:p>
          <a:p>
            <a:r>
              <a:rPr lang="en-US" sz="1644" spc="246" dirty="0" smtClean="0">
                <a:solidFill>
                  <a:srgbClr val="141414"/>
                </a:solidFill>
                <a:latin typeface="Arimo"/>
              </a:rPr>
              <a:t> </a:t>
            </a:r>
            <a:r>
              <a:rPr lang="ru-RU" i="1" dirty="0" err="1"/>
              <a:t>Дагбаева</a:t>
            </a:r>
            <a:r>
              <a:rPr lang="ru-RU" i="1" dirty="0"/>
              <a:t> Нина </a:t>
            </a:r>
            <a:r>
              <a:rPr lang="ru-RU" i="1" dirty="0" err="1"/>
              <a:t>Жамсуевна</a:t>
            </a:r>
            <a:r>
              <a:rPr lang="ru-RU" i="1" dirty="0"/>
              <a:t>,</a:t>
            </a:r>
            <a:endParaRPr lang="ru-RU" dirty="0"/>
          </a:p>
          <a:p>
            <a:r>
              <a:rPr lang="ru-RU" i="1" dirty="0"/>
              <a:t>директор Педагогического института </a:t>
            </a:r>
            <a:endParaRPr lang="ru-RU" dirty="0"/>
          </a:p>
          <a:p>
            <a:r>
              <a:rPr lang="ru-RU" i="1" dirty="0"/>
              <a:t>Бурятского Госуниверситета </a:t>
            </a:r>
            <a:r>
              <a:rPr lang="ru-RU" i="1" dirty="0" err="1"/>
              <a:t>им.Д.Банзарова</a:t>
            </a:r>
            <a:endParaRPr lang="ru-RU" dirty="0"/>
          </a:p>
          <a:p>
            <a:r>
              <a:rPr lang="ru-RU" i="1" dirty="0"/>
              <a:t>доктор педагогических наук, профессор, </a:t>
            </a:r>
            <a:endParaRPr lang="en-US" i="1" dirty="0" smtClean="0"/>
          </a:p>
          <a:p>
            <a:r>
              <a:rPr lang="en-US" i="1" dirty="0" err="1" smtClean="0"/>
              <a:t>Website:</a:t>
            </a:r>
            <a:r>
              <a:rPr lang="en-US" i="1" dirty="0" err="1" smtClean="0">
                <a:hlinkClick r:id="rId5"/>
              </a:rPr>
              <a:t>www.bsu.ru</a:t>
            </a:r>
            <a:endParaRPr lang="en-US" i="1" dirty="0" smtClean="0"/>
          </a:p>
          <a:p>
            <a:r>
              <a:rPr lang="en-US" i="1" dirty="0" smtClean="0"/>
              <a:t>E-mail: </a:t>
            </a:r>
            <a:r>
              <a:rPr lang="en-US" i="1" dirty="0" smtClean="0">
                <a:hlinkClick r:id="rId6"/>
              </a:rPr>
              <a:t>pi.bsu@mail.ru</a:t>
            </a:r>
            <a:endParaRPr lang="en-US" i="1" dirty="0" smtClean="0"/>
          </a:p>
          <a:p>
            <a:endParaRPr lang="en-US" i="1" dirty="0"/>
          </a:p>
          <a:p>
            <a:r>
              <a:rPr lang="ru-RU" i="1" dirty="0" err="1" smtClean="0"/>
              <a:t>Банзаракцаев</a:t>
            </a:r>
            <a:r>
              <a:rPr lang="ru-RU" i="1" dirty="0" smtClean="0"/>
              <a:t> </a:t>
            </a:r>
            <a:r>
              <a:rPr lang="ru-RU" i="1" dirty="0" err="1" smtClean="0"/>
              <a:t>Баясхалан</a:t>
            </a:r>
            <a:r>
              <a:rPr lang="ru-RU" i="1" dirty="0" smtClean="0"/>
              <a:t> </a:t>
            </a:r>
            <a:r>
              <a:rPr lang="ru-RU" i="1" dirty="0" err="1" smtClean="0"/>
              <a:t>Цогтоевич</a:t>
            </a:r>
            <a:endParaRPr lang="ru-RU" i="1" dirty="0" smtClean="0"/>
          </a:p>
          <a:p>
            <a:r>
              <a:rPr lang="ru-RU" i="1" dirty="0" smtClean="0"/>
              <a:t>Аспирант </a:t>
            </a:r>
            <a:r>
              <a:rPr lang="ru-RU" i="1" dirty="0" err="1" smtClean="0"/>
              <a:t>каф.общей</a:t>
            </a:r>
            <a:r>
              <a:rPr lang="ru-RU" i="1" dirty="0" smtClean="0"/>
              <a:t> педагогики</a:t>
            </a:r>
          </a:p>
          <a:p>
            <a:r>
              <a:rPr lang="ru-RU" i="1" dirty="0" smtClean="0"/>
              <a:t>Педагогического института</a:t>
            </a:r>
          </a:p>
          <a:p>
            <a:r>
              <a:rPr lang="en-US" i="1" dirty="0"/>
              <a:t>E-mail: </a:t>
            </a:r>
            <a:r>
              <a:rPr lang="en-US" i="1" dirty="0" smtClean="0">
                <a:hlinkClick r:id="rId7"/>
              </a:rPr>
              <a:t>boilingplacebsu@mail.ru</a:t>
            </a:r>
            <a:endParaRPr lang="en-US" i="1" dirty="0" smtClean="0"/>
          </a:p>
          <a:p>
            <a:endParaRPr lang="en-US" i="1" dirty="0"/>
          </a:p>
          <a:p>
            <a:pPr>
              <a:lnSpc>
                <a:spcPts val="2301"/>
              </a:lnSpc>
            </a:pPr>
            <a:endParaRPr lang="en-US" sz="1644" spc="246" dirty="0">
              <a:solidFill>
                <a:srgbClr val="141414"/>
              </a:solidFill>
              <a:latin typeface="Arim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8" y="4756876"/>
            <a:ext cx="6000825" cy="40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9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1717602" cy="466725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361672"/>
            <a:ext cx="8401988" cy="194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8"/>
              </a:lnSpc>
            </a:pPr>
            <a:r>
              <a:rPr lang="en-US" sz="6399">
                <a:solidFill>
                  <a:srgbClr val="FFFFFF"/>
                </a:solidFill>
                <a:latin typeface="Montserrat Semi-Bold Bold"/>
              </a:rPr>
              <a:t>Из Берлинской декларации 2021г.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009445" y="8229600"/>
            <a:ext cx="2278555" cy="2057400"/>
            <a:chOff x="0" y="0"/>
            <a:chExt cx="3038073" cy="27432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38BF8E"/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914931"/>
              <a:ext cx="1335569" cy="1063598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0" y="4667250"/>
            <a:ext cx="11717602" cy="561975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8" name="TextBox 8"/>
          <p:cNvSpPr txBox="1"/>
          <p:nvPr/>
        </p:nvSpPr>
        <p:spPr>
          <a:xfrm>
            <a:off x="684706" y="5207350"/>
            <a:ext cx="10348190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8"/>
              </a:lnSpc>
            </a:pPr>
            <a:r>
              <a:rPr lang="ru-RU" sz="2311" dirty="0" smtClean="0">
                <a:solidFill>
                  <a:srgbClr val="FFFFFF"/>
                </a:solidFill>
                <a:latin typeface="Clear Sans Regular"/>
              </a:rPr>
              <a:t>      </a:t>
            </a:r>
            <a:r>
              <a:rPr lang="en-US" sz="2311" dirty="0" err="1" smtClean="0">
                <a:solidFill>
                  <a:srgbClr val="FFFFFF"/>
                </a:solidFill>
                <a:latin typeface="Clear Sans Regular"/>
              </a:rPr>
              <a:t>Образование</a:t>
            </a:r>
            <a:r>
              <a:rPr lang="en-US" sz="2311" dirty="0" smtClean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является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мощным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инструментом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позитивной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трансформации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менталитета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и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мировоззрения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человека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и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что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оно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может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содействовать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гармоничной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увязке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всех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компонентов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устойчивого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развития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,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включая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экономический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,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социальный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и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природоохранный</a:t>
            </a:r>
            <a:r>
              <a:rPr lang="en-US" sz="2311" dirty="0">
                <a:solidFill>
                  <a:srgbClr val="FFFFFF"/>
                </a:solidFill>
                <a:latin typeface="Clear Sans Regular"/>
              </a:rPr>
              <a:t> </a:t>
            </a:r>
            <a:r>
              <a:rPr lang="en-US" sz="2311" dirty="0" err="1">
                <a:solidFill>
                  <a:srgbClr val="FFFFFF"/>
                </a:solidFill>
                <a:latin typeface="Clear Sans Regular"/>
              </a:rPr>
              <a:t>аспекты</a:t>
            </a:r>
            <a:endParaRPr lang="en-US" sz="2311" dirty="0">
              <a:solidFill>
                <a:srgbClr val="FFFFFF"/>
              </a:solidFill>
              <a:latin typeface="Clear Sans Regular"/>
            </a:endParaRPr>
          </a:p>
          <a:p>
            <a:pPr algn="just">
              <a:lnSpc>
                <a:spcPts val="3928"/>
              </a:lnSpc>
            </a:pPr>
            <a:r>
              <a:rPr lang="ru-RU" sz="2023" dirty="0" smtClean="0">
                <a:solidFill>
                  <a:srgbClr val="FFFFFF"/>
                </a:solidFill>
                <a:latin typeface="Arimo"/>
              </a:rPr>
              <a:t>       </a:t>
            </a:r>
            <a:r>
              <a:rPr lang="en-US" sz="2023" dirty="0" smtClean="0">
                <a:solidFill>
                  <a:srgbClr val="FFFFFF"/>
                </a:solidFill>
                <a:latin typeface="Arimo"/>
              </a:rPr>
              <a:t>ОУР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должно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способствовать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межкультурному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взаимопониманию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культурному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разнообразию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формированию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культуры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мира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ненасилия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поощрению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инклюзивности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продвижению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понятия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ответственной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и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активной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глобальной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023" dirty="0" err="1">
                <a:solidFill>
                  <a:srgbClr val="FFFFFF"/>
                </a:solidFill>
                <a:latin typeface="Arimo"/>
              </a:rPr>
              <a:t>гражданственности</a:t>
            </a:r>
            <a:r>
              <a:rPr lang="en-US" sz="2023" dirty="0">
                <a:solidFill>
                  <a:srgbClr val="FFFFFF"/>
                </a:solidFill>
                <a:latin typeface="Arimo"/>
              </a:rPr>
              <a:t>. </a:t>
            </a:r>
          </a:p>
          <a:p>
            <a:pPr algn="just">
              <a:lnSpc>
                <a:spcPts val="3928"/>
              </a:lnSpc>
            </a:pPr>
            <a:endParaRPr lang="en-US" sz="2023" dirty="0">
              <a:solidFill>
                <a:srgbClr val="FFFFFF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1029" r="5659" b="31987"/>
          <a:stretch>
            <a:fillRect/>
          </a:stretch>
        </p:blipFill>
        <p:spPr>
          <a:xfrm>
            <a:off x="12174802" y="8972146"/>
            <a:ext cx="1747370" cy="685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t="2432" b="2432"/>
          <a:stretch>
            <a:fillRect/>
          </a:stretch>
        </p:blipFill>
        <p:spPr>
          <a:xfrm>
            <a:off x="14935200" y="329647"/>
            <a:ext cx="3159685" cy="40079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802" y="3305578"/>
            <a:ext cx="2414178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20793" y="1952666"/>
            <a:ext cx="10567207" cy="8334334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" name="AutoShape 3"/>
          <p:cNvSpPr/>
          <p:nvPr/>
        </p:nvSpPr>
        <p:spPr>
          <a:xfrm>
            <a:off x="0" y="8229600"/>
            <a:ext cx="7720793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4" name="AutoShape 4"/>
          <p:cNvSpPr/>
          <p:nvPr/>
        </p:nvSpPr>
        <p:spPr>
          <a:xfrm>
            <a:off x="24593" y="1952666"/>
            <a:ext cx="7696200" cy="6276934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5" name="TextBox 5"/>
          <p:cNvSpPr txBox="1"/>
          <p:nvPr/>
        </p:nvSpPr>
        <p:spPr>
          <a:xfrm>
            <a:off x="957300" y="5158518"/>
            <a:ext cx="5830785" cy="28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 spc="253">
                <a:solidFill>
                  <a:srgbClr val="FFFFFF"/>
                </a:solidFill>
                <a:latin typeface="Lato"/>
              </a:rPr>
              <a:t>GLOBAL CITIZENSHIP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03278" y="3306783"/>
            <a:ext cx="9236083" cy="562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3400">
                <a:solidFill>
                  <a:srgbClr val="FFFFFF"/>
                </a:solidFill>
                <a:latin typeface="Montserrat Semi-Bold"/>
              </a:rPr>
              <a:t>Концепция глобального гражданского образования (Global Citizenship Education (GCED)) тесно связано с такими направлениями как поликультурное образование, воспитание в духе мира , образование в области прав человека , образование в интересах устойчивого развития и международное образование Глобальное гражданство</a:t>
            </a:r>
          </a:p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(</a:t>
            </a:r>
            <a:r>
              <a:rPr lang="en-US" sz="3200">
                <a:solidFill>
                  <a:srgbClr val="FFFFFF"/>
                </a:solidFill>
                <a:latin typeface="Arimo"/>
              </a:rPr>
              <a:t>https://ru.xcv.wiki/wiki/Global_citizenship)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205942" y="0"/>
            <a:ext cx="2106717" cy="1952666"/>
            <a:chOff x="0" y="0"/>
            <a:chExt cx="2808955" cy="260355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808955" cy="2603555"/>
            </a:xfrm>
            <a:prstGeom prst="rect">
              <a:avLst/>
            </a:prstGeom>
            <a:solidFill>
              <a:srgbClr val="FF4343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0605" y="566506"/>
              <a:ext cx="1507746" cy="147054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24593" y="8229600"/>
            <a:ext cx="2278555" cy="2057400"/>
            <a:chOff x="0" y="0"/>
            <a:chExt cx="3038073" cy="2743200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FF4343"/>
            </a:solidFill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1029" r="5659" b="31987"/>
          <a:stretch>
            <a:fillRect/>
          </a:stretch>
        </p:blipFill>
        <p:spPr>
          <a:xfrm>
            <a:off x="13615731" y="686198"/>
            <a:ext cx="1747370" cy="685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565" y="0"/>
            <a:ext cx="8519956" cy="5143500"/>
          </a:xfrm>
          <a:prstGeom prst="rect">
            <a:avLst/>
          </a:prstGeom>
          <a:solidFill>
            <a:srgbClr val="1A336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694" b="4694"/>
          <a:stretch>
            <a:fillRect/>
          </a:stretch>
        </p:blipFill>
        <p:spPr>
          <a:xfrm>
            <a:off x="-20565" y="5143500"/>
            <a:ext cx="8519956" cy="51435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6512" y="1780863"/>
            <a:ext cx="6504180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700">
                <a:solidFill>
                  <a:srgbClr val="FFFFFF"/>
                </a:solidFill>
                <a:latin typeface="Montserrat Semi-Bold Bold"/>
              </a:rPr>
              <a:t>Глобальная гражданственность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54973" y="3175"/>
            <a:ext cx="8039170" cy="256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000">
                <a:solidFill>
                  <a:srgbClr val="141414"/>
                </a:solidFill>
                <a:latin typeface="Clear Sans Regular"/>
              </a:rPr>
              <a:t>Человечество объединяют одинаковые фундаментальные потребности, желания, и поэтому положительное, активное отношение к проблемам глобального гражданского образования служит интересам всей планеты и каждого отдельного государства и человека. </a:t>
            </a:r>
          </a:p>
          <a:p>
            <a:pPr algn="just">
              <a:lnSpc>
                <a:spcPts val="3400"/>
              </a:lnSpc>
            </a:pPr>
            <a:endParaRPr lang="en-US" sz="2000">
              <a:solidFill>
                <a:srgbClr val="141414"/>
              </a:solidFill>
              <a:latin typeface="Clear Sans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54973" y="2466975"/>
            <a:ext cx="8247692" cy="256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Исследования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психологических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корней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глобального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гражданства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показали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что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люди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с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высоким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уровнем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глобального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гражданства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также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обладают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высокими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личностными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чертами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такими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как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открытость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опыту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и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согласием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присущими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smtClean="0">
                <a:solidFill>
                  <a:srgbClr val="141414"/>
                </a:solidFill>
                <a:latin typeface="Clear Sans Regular"/>
              </a:rPr>
              <a:t>«</a:t>
            </a:r>
            <a:r>
              <a:rPr lang="en-US" sz="2000" dirty="0" err="1" smtClean="0">
                <a:solidFill>
                  <a:srgbClr val="141414"/>
                </a:solidFill>
                <a:latin typeface="Clear Sans Regular"/>
              </a:rPr>
              <a:t>большой</a:t>
            </a:r>
            <a:r>
              <a:rPr lang="en-US" sz="2000" dirty="0" smtClean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пятерке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»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личностных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черт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а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также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высоким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уровнем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сочувствия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и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заботы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.</a:t>
            </a:r>
          </a:p>
          <a:p>
            <a:pPr algn="just">
              <a:lnSpc>
                <a:spcPts val="3400"/>
              </a:lnSpc>
            </a:pPr>
            <a:endParaRPr lang="en-US" sz="2000" dirty="0">
              <a:solidFill>
                <a:srgbClr val="141414"/>
              </a:solidFill>
              <a:latin typeface="Clear Sans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54973" y="5038725"/>
            <a:ext cx="8247692" cy="343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Напротив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авторитарная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Clear Sans Regular"/>
              </a:rPr>
              <a:t>личность</a:t>
            </a:r>
            <a:r>
              <a:rPr lang="en-US" sz="2000" dirty="0" smtClean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ориентация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на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социальное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доминирование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и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психопатия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-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все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это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связано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с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менее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глобальной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человеческой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идентификацией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.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На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некоторые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из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этих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черт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влияет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наследственность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а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также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ранний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опыт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который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в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свою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очередь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вероятно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,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влияет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на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восприимчивость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людей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к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глобальной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Clear Sans Regular"/>
              </a:rPr>
              <a:t>человеческой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 </a:t>
            </a:r>
            <a:r>
              <a:rPr lang="ru-RU" sz="2000" dirty="0" smtClean="0">
                <a:solidFill>
                  <a:srgbClr val="141414"/>
                </a:solidFill>
                <a:latin typeface="Clear Sans Regular"/>
              </a:rPr>
              <a:t>и</a:t>
            </a:r>
            <a:r>
              <a:rPr lang="en-US" sz="2000" dirty="0" err="1" smtClean="0">
                <a:solidFill>
                  <a:srgbClr val="141414"/>
                </a:solidFill>
                <a:latin typeface="Clear Sans Regular"/>
              </a:rPr>
              <a:t>дентификации</a:t>
            </a:r>
            <a:r>
              <a:rPr lang="en-US" sz="2000" dirty="0" smtClean="0">
                <a:solidFill>
                  <a:srgbClr val="141414"/>
                </a:solidFill>
                <a:latin typeface="Clear Sans Regular"/>
              </a:rPr>
              <a:t>.</a:t>
            </a:r>
            <a:endParaRPr lang="ru-RU" sz="2000" dirty="0" smtClean="0">
              <a:solidFill>
                <a:srgbClr val="141414"/>
              </a:solidFill>
              <a:latin typeface="Clear Sans Regular"/>
            </a:endParaRPr>
          </a:p>
          <a:p>
            <a:pPr algn="just">
              <a:lnSpc>
                <a:spcPts val="3400"/>
              </a:lnSpc>
            </a:pPr>
            <a:r>
              <a:rPr lang="en-US" sz="2000" dirty="0" smtClean="0">
                <a:solidFill>
                  <a:srgbClr val="141414"/>
                </a:solidFill>
                <a:latin typeface="Clear Sans Regular"/>
              </a:rPr>
              <a:t>https</a:t>
            </a:r>
            <a:r>
              <a:rPr lang="en-US" sz="2000" dirty="0">
                <a:solidFill>
                  <a:srgbClr val="141414"/>
                </a:solidFill>
                <a:latin typeface="Clear Sans Regular"/>
              </a:rPr>
              <a:t>://ru.xcv.wiki/wiki/Global_citizenship</a:t>
            </a:r>
          </a:p>
          <a:p>
            <a:pPr algn="just">
              <a:lnSpc>
                <a:spcPts val="3400"/>
              </a:lnSpc>
            </a:pPr>
            <a:endParaRPr lang="en-US" sz="2000" dirty="0">
              <a:solidFill>
                <a:srgbClr val="141414"/>
              </a:solidFill>
              <a:latin typeface="Clear Sans Regular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499392" y="8229600"/>
            <a:ext cx="9768044" cy="2057400"/>
          </a:xfrm>
          <a:prstGeom prst="rect">
            <a:avLst/>
          </a:prstGeom>
          <a:solidFill>
            <a:srgbClr val="38BF8E"/>
          </a:solidFill>
        </p:spPr>
      </p:sp>
      <p:grpSp>
        <p:nvGrpSpPr>
          <p:cNvPr id="9" name="Group 9"/>
          <p:cNvGrpSpPr/>
          <p:nvPr/>
        </p:nvGrpSpPr>
        <p:grpSpPr>
          <a:xfrm>
            <a:off x="16009445" y="8229600"/>
            <a:ext cx="2278555" cy="2057400"/>
            <a:chOff x="0" y="0"/>
            <a:chExt cx="3038073" cy="2743200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FFBB00"/>
            </a:solidFill>
          </p:spPr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433730" y="-330005"/>
            <a:ext cx="2458198" cy="109381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147731" y="-438150"/>
            <a:ext cx="2659668" cy="10725150"/>
          </a:xfrm>
          <a:prstGeom prst="rect">
            <a:avLst/>
          </a:prstGeom>
          <a:solidFill>
            <a:srgbClr val="FFBB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49103" y="297696"/>
            <a:ext cx="662664" cy="662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142" r="1142"/>
          <a:stretch>
            <a:fillRect/>
          </a:stretch>
        </p:blipFill>
        <p:spPr>
          <a:xfrm>
            <a:off x="14591239" y="297696"/>
            <a:ext cx="1862742" cy="662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1937" y="83701"/>
            <a:ext cx="16776063" cy="10203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6529" y="7870825"/>
            <a:ext cx="15173906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000" spc="350">
                <a:solidFill>
                  <a:srgbClr val="E8EEF1"/>
                </a:solidFill>
                <a:latin typeface="Montserrat Classic Bold"/>
              </a:rPr>
              <a:t>ПРОСТРАНСТВО КОЛЛЕКТИВНОЙ РАБОТЫ И СОТРУДНИЧЕСТВА СООБЩЕСТВ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68079" y="971550"/>
            <a:ext cx="82907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52">
                <a:solidFill>
                  <a:srgbClr val="E8EEF1"/>
                </a:solidFill>
                <a:latin typeface="Montserrat Classic"/>
              </a:rPr>
              <a:t>ТОЧКА КИПЕНИЯ БГУ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20793" y="1952666"/>
            <a:ext cx="10567207" cy="8334334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" name="AutoShape 3"/>
          <p:cNvSpPr/>
          <p:nvPr/>
        </p:nvSpPr>
        <p:spPr>
          <a:xfrm>
            <a:off x="0" y="8229600"/>
            <a:ext cx="7720793" cy="20574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4" name="AutoShape 4"/>
          <p:cNvSpPr/>
          <p:nvPr/>
        </p:nvSpPr>
        <p:spPr>
          <a:xfrm>
            <a:off x="24593" y="1952666"/>
            <a:ext cx="7696200" cy="6276934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5" name="TextBox 5"/>
          <p:cNvSpPr txBox="1"/>
          <p:nvPr/>
        </p:nvSpPr>
        <p:spPr>
          <a:xfrm>
            <a:off x="957300" y="5158518"/>
            <a:ext cx="5830785" cy="27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ru-RU" sz="1688" spc="253" dirty="0" smtClean="0">
                <a:solidFill>
                  <a:srgbClr val="FFFFFF"/>
                </a:solidFill>
                <a:latin typeface="Lato"/>
              </a:rPr>
              <a:t>Мероприятия</a:t>
            </a:r>
            <a:endParaRPr lang="en-US" sz="1688" spc="253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03278" y="3306783"/>
            <a:ext cx="9236083" cy="574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just">
              <a:lnSpc>
                <a:spcPts val="4080"/>
              </a:lnSpc>
              <a:buAutoNum type="arabicParenR"/>
            </a:pPr>
            <a:r>
              <a:rPr lang="ru-RU" sz="3400" dirty="0" smtClean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Мероприятия направленные на развитие </a:t>
            </a:r>
            <a:r>
              <a:rPr lang="ru-RU" sz="34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добровольчества в сфере безопасности в Республике Бурятия</a:t>
            </a:r>
            <a:r>
              <a:rPr lang="ru-RU" sz="3400" dirty="0" smtClean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  <a:endParaRPr lang="en-US" sz="3400" dirty="0" smtClean="0">
              <a:solidFill>
                <a:srgbClr val="FFFFFF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514350" indent="-514350" algn="just">
              <a:lnSpc>
                <a:spcPts val="4080"/>
              </a:lnSpc>
              <a:buAutoNum type="arabicParenR"/>
            </a:pPr>
            <a:r>
              <a:rPr lang="ru-RU" sz="3200" dirty="0" smtClean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Форсайт-сессии </a:t>
            </a:r>
            <a:r>
              <a:rPr lang="ru-RU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 развитию экологических общественных проектов в Республике Бурятия</a:t>
            </a:r>
            <a:r>
              <a:rPr lang="ru-RU" sz="3200" dirty="0" smtClean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 marL="514350" indent="-514350" algn="just">
              <a:lnSpc>
                <a:spcPts val="4080"/>
              </a:lnSpc>
              <a:buAutoNum type="arabicParenR"/>
            </a:pPr>
            <a:r>
              <a:rPr lang="ru-RU" sz="3200" dirty="0" smtClean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Семинары с экспертами-наставниками АСИ (фонд поддержки прикладных экологических разработок и исследований «Озеро Байкал», ННГУ им. Лобачевского)</a:t>
            </a:r>
          </a:p>
          <a:p>
            <a:pPr algn="just">
              <a:lnSpc>
                <a:spcPts val="4080"/>
              </a:lnSpc>
            </a:pPr>
            <a:endParaRPr lang="en-US" sz="3200" dirty="0">
              <a:solidFill>
                <a:srgbClr val="FFFFFF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205942" y="0"/>
            <a:ext cx="2106717" cy="1952666"/>
            <a:chOff x="0" y="0"/>
            <a:chExt cx="2808955" cy="260355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808955" cy="2603555"/>
            </a:xfrm>
            <a:prstGeom prst="rect">
              <a:avLst/>
            </a:prstGeom>
            <a:solidFill>
              <a:srgbClr val="FF4343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0605" y="566506"/>
              <a:ext cx="1507746" cy="147054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24593" y="8229600"/>
            <a:ext cx="2278555" cy="2057400"/>
            <a:chOff x="0" y="0"/>
            <a:chExt cx="3038073" cy="2743200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FF4343"/>
            </a:solidFill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1029" r="5659" b="31987"/>
          <a:stretch>
            <a:fillRect/>
          </a:stretch>
        </p:blipFill>
        <p:spPr>
          <a:xfrm>
            <a:off x="13615731" y="686198"/>
            <a:ext cx="1747370" cy="6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3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8896"/>
            <a:ext cx="13952045" cy="4559205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5688902"/>
            <a:ext cx="12675611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dirty="0" err="1">
                <a:solidFill>
                  <a:srgbClr val="1A3365"/>
                </a:solidFill>
                <a:latin typeface="Montserrat Semi-Bold Bold"/>
              </a:rPr>
              <a:t>Поддержка</a:t>
            </a:r>
            <a:r>
              <a:rPr lang="en-US" sz="7200" dirty="0">
                <a:solidFill>
                  <a:srgbClr val="1A3365"/>
                </a:solidFill>
                <a:latin typeface="Montserrat Semi-Bold Bold"/>
              </a:rPr>
              <a:t> и </a:t>
            </a:r>
            <a:r>
              <a:rPr lang="en-US" sz="7200" dirty="0" err="1">
                <a:solidFill>
                  <a:srgbClr val="1A3365"/>
                </a:solidFill>
                <a:latin typeface="Montserrat Semi-Bold Bold"/>
              </a:rPr>
              <a:t>сопровождение</a:t>
            </a:r>
            <a:r>
              <a:rPr lang="en-US" sz="7200" dirty="0">
                <a:solidFill>
                  <a:srgbClr val="1A3365"/>
                </a:solidFill>
                <a:latin typeface="Montserrat Semi-Bold Bold"/>
              </a:rPr>
              <a:t> </a:t>
            </a:r>
            <a:r>
              <a:rPr lang="en-US" sz="7200" dirty="0" err="1" smtClean="0">
                <a:solidFill>
                  <a:srgbClr val="1A3365"/>
                </a:solidFill>
                <a:latin typeface="Montserrat Semi-Bold Bold"/>
              </a:rPr>
              <a:t>проектов</a:t>
            </a:r>
            <a:endParaRPr lang="ru-RU" sz="7200" dirty="0" smtClean="0">
              <a:solidFill>
                <a:srgbClr val="1A3365"/>
              </a:solidFill>
              <a:latin typeface="Montserrat Semi-Bold Bold"/>
            </a:endParaRPr>
          </a:p>
          <a:p>
            <a:pPr>
              <a:lnSpc>
                <a:spcPts val="8640"/>
              </a:lnSpc>
            </a:pPr>
            <a:r>
              <a:rPr lang="ru-RU" sz="2400" dirty="0" smtClean="0">
                <a:solidFill>
                  <a:srgbClr val="1A3365"/>
                </a:solidFill>
                <a:latin typeface="Montserrat Semi-Bold Bold"/>
              </a:rPr>
              <a:t>( Виртуальный СУНЦ БГУ, Байкальская Азия и др.)</a:t>
            </a:r>
            <a:endParaRPr lang="en-US" sz="2400" dirty="0">
              <a:solidFill>
                <a:srgbClr val="1A3365"/>
              </a:solidFill>
              <a:latin typeface="Montserrat Semi-Bold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3952045" y="28896"/>
            <a:ext cx="4335955" cy="10287000"/>
          </a:xfrm>
          <a:prstGeom prst="rect">
            <a:avLst/>
          </a:prstGeom>
          <a:solidFill>
            <a:srgbClr val="38BF8E"/>
          </a:solidFill>
        </p:spPr>
      </p:sp>
      <p:grpSp>
        <p:nvGrpSpPr>
          <p:cNvPr id="5" name="Group 5"/>
          <p:cNvGrpSpPr/>
          <p:nvPr/>
        </p:nvGrpSpPr>
        <p:grpSpPr>
          <a:xfrm>
            <a:off x="16009445" y="8258496"/>
            <a:ext cx="2278555" cy="2057400"/>
            <a:chOff x="0" y="0"/>
            <a:chExt cx="3038073" cy="27432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FFBB00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839801"/>
              <a:ext cx="1335569" cy="1063598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-1166452" y="1818913"/>
            <a:ext cx="12675611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"/>
              </a:rPr>
              <a:t>Проектный офис БГУ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45" y="3199283"/>
            <a:ext cx="4318371" cy="32980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FFBB00"/>
          </a:solidFill>
        </p:spPr>
      </p:sp>
      <p:sp>
        <p:nvSpPr>
          <p:cNvPr id="3" name="AutoShape 3"/>
          <p:cNvSpPr/>
          <p:nvPr/>
        </p:nvSpPr>
        <p:spPr>
          <a:xfrm>
            <a:off x="9144000" y="5143500"/>
            <a:ext cx="4572000" cy="5143500"/>
          </a:xfrm>
          <a:prstGeom prst="rect">
            <a:avLst/>
          </a:prstGeom>
          <a:solidFill>
            <a:srgbClr val="38BF8E"/>
          </a:solidFill>
        </p:spPr>
      </p:sp>
      <p:sp>
        <p:nvSpPr>
          <p:cNvPr id="4" name="AutoShape 4"/>
          <p:cNvSpPr/>
          <p:nvPr/>
        </p:nvSpPr>
        <p:spPr>
          <a:xfrm>
            <a:off x="13716000" y="5143500"/>
            <a:ext cx="4572000" cy="51435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5" name="AutoShape 5"/>
          <p:cNvSpPr/>
          <p:nvPr/>
        </p:nvSpPr>
        <p:spPr>
          <a:xfrm>
            <a:off x="16120022" y="8208334"/>
            <a:ext cx="2278555" cy="2057400"/>
          </a:xfrm>
          <a:prstGeom prst="rect">
            <a:avLst/>
          </a:prstGeom>
          <a:solidFill>
            <a:srgbClr val="1A3365"/>
          </a:solidFill>
        </p:spPr>
      </p:sp>
      <p:sp>
        <p:nvSpPr>
          <p:cNvPr id="6" name="TextBox 6"/>
          <p:cNvSpPr txBox="1"/>
          <p:nvPr/>
        </p:nvSpPr>
        <p:spPr>
          <a:xfrm>
            <a:off x="10090328" y="7028286"/>
            <a:ext cx="2679344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2"/>
              </a:lnSpc>
              <a:spcBef>
                <a:spcPct val="0"/>
              </a:spcBef>
            </a:pPr>
            <a:r>
              <a:rPr lang="ru-RU" sz="1866" spc="279" dirty="0" smtClean="0">
                <a:solidFill>
                  <a:srgbClr val="FFFFFF"/>
                </a:solidFill>
                <a:latin typeface="Lato"/>
              </a:rPr>
              <a:t>Межкультурная компетентность</a:t>
            </a:r>
          </a:p>
          <a:p>
            <a:pPr algn="ctr">
              <a:lnSpc>
                <a:spcPts val="2612"/>
              </a:lnSpc>
              <a:spcBef>
                <a:spcPct val="0"/>
              </a:spcBef>
            </a:pPr>
            <a:r>
              <a:rPr lang="ru-RU" sz="1866" spc="279" dirty="0" smtClean="0">
                <a:solidFill>
                  <a:srgbClr val="FFFFFF"/>
                </a:solidFill>
                <a:latin typeface="Lato"/>
              </a:rPr>
              <a:t>студенческой молодежи </a:t>
            </a:r>
            <a:endParaRPr lang="en-US" sz="1866" spc="279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50748" y="483299"/>
            <a:ext cx="7209390" cy="409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1922">
                <a:solidFill>
                  <a:srgbClr val="1A3365"/>
                </a:solidFill>
                <a:latin typeface="Clear Sans Regular"/>
              </a:rPr>
              <a:t>Цель: выявить уровень МК современных студентов трансграничного региона (Россия (Бурятия), Китай и Монголия). </a:t>
            </a:r>
          </a:p>
          <a:p>
            <a:pPr algn="ctr">
              <a:lnSpc>
                <a:spcPts val="3267"/>
              </a:lnSpc>
            </a:pPr>
            <a:r>
              <a:rPr lang="en-US" sz="1723">
                <a:solidFill>
                  <a:srgbClr val="1A3365"/>
                </a:solidFill>
                <a:latin typeface="Arimo"/>
              </a:rPr>
              <a:t>Тест по измерению МК д-ра Деборы Шнабель (Германия): тесты + анализ ситуации</a:t>
            </a:r>
          </a:p>
          <a:p>
            <a:pPr algn="ctr">
              <a:lnSpc>
                <a:spcPts val="3267"/>
              </a:lnSpc>
            </a:pPr>
            <a:r>
              <a:rPr lang="en-US" sz="1922">
                <a:solidFill>
                  <a:srgbClr val="1A3365"/>
                </a:solidFill>
                <a:latin typeface="Clear Sans Regular"/>
              </a:rPr>
              <a:t>1</a:t>
            </a:r>
            <a:r>
              <a:rPr lang="en-US" sz="1723">
                <a:solidFill>
                  <a:srgbClr val="1A3365"/>
                </a:solidFill>
                <a:latin typeface="Arimo"/>
              </a:rPr>
              <a:t>7 параметров по 6 сферам: коммуникация, обучение, социальное взаимодействие, культурное самопознание, создание синергии, личный менеджмент. </a:t>
            </a:r>
          </a:p>
          <a:p>
            <a:pPr algn="ctr">
              <a:lnSpc>
                <a:spcPts val="3267"/>
              </a:lnSpc>
            </a:pPr>
            <a:r>
              <a:rPr lang="en-US" sz="1723">
                <a:solidFill>
                  <a:srgbClr val="1A3365"/>
                </a:solidFill>
                <a:latin typeface="Arimo"/>
              </a:rPr>
              <a:t>Всего опрошено ок. 500 студентов в трех странах. </a:t>
            </a:r>
          </a:p>
          <a:p>
            <a:pPr algn="ctr">
              <a:lnSpc>
                <a:spcPts val="3267"/>
              </a:lnSpc>
            </a:pPr>
            <a:endParaRPr lang="en-US" sz="1723">
              <a:solidFill>
                <a:srgbClr val="1A3365"/>
              </a:solidFill>
              <a:latin typeface="Arim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6758462" y="8838184"/>
            <a:ext cx="1001677" cy="7976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6666" r="16666"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7192" y="928658"/>
            <a:ext cx="10860410" cy="3738592"/>
          </a:xfrm>
          <a:prstGeom prst="rect">
            <a:avLst/>
          </a:prstGeom>
          <a:solidFill>
            <a:srgbClr val="FFBB00"/>
          </a:solidFill>
        </p:spPr>
      </p:sp>
      <p:grpSp>
        <p:nvGrpSpPr>
          <p:cNvPr id="4" name="Group 4"/>
          <p:cNvGrpSpPr/>
          <p:nvPr/>
        </p:nvGrpSpPr>
        <p:grpSpPr>
          <a:xfrm>
            <a:off x="16009445" y="8229600"/>
            <a:ext cx="2278555" cy="2057400"/>
            <a:chOff x="0" y="0"/>
            <a:chExt cx="3038073" cy="27432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038073" cy="2743200"/>
            </a:xfrm>
            <a:prstGeom prst="rect">
              <a:avLst/>
            </a:prstGeom>
            <a:solidFill>
              <a:srgbClr val="38BF8E"/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851252" y="914931"/>
              <a:ext cx="1335569" cy="1063598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028700" y="5367609"/>
            <a:ext cx="9653118" cy="28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7"/>
              </a:lnSpc>
              <a:spcBef>
                <a:spcPct val="0"/>
              </a:spcBef>
            </a:pPr>
            <a:endParaRPr lang="en-US" sz="1423" spc="213" dirty="0">
              <a:solidFill>
                <a:srgbClr val="FFFFFF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1029" r="5659" b="31987"/>
          <a:stretch>
            <a:fillRect/>
          </a:stretch>
        </p:blipFill>
        <p:spPr>
          <a:xfrm>
            <a:off x="12174802" y="8972146"/>
            <a:ext cx="1747370" cy="6850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20" y="5214938"/>
            <a:ext cx="97155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основу исследования положено понимание межкультурной компетенции Д.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Диердорфф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с определением компонентов и содержанием которой согласились 19 экспертов со всего мира из 23.  Было выделено семь определений межкультурной компетенции, по которым было достигнуто не менее 80% согласия. Приведём три определения МК, которые одобрили 19 из 20 участников эксперимента.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«1) способность общаться эффективно и адекватно ситуациям межкультурного взаимодействия, опираясь на межкультурные знания, умения и отношения;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2) способность менять точку зрения и поведение в зависимости от культурного контекста; приспособляемость, способность к расширению и гибкости взглядов, суждений;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способность выявлять поведение, обусловленное культурой и вести себя по-новому в другом культурном окружении, даже когда такое незнакомое поведение не согласуется с нормами социализации личности»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58710" y="1785914"/>
            <a:ext cx="3643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исследовании приняли участие 150 российских, 150 монгольских и 130 китайских студентов, обучающихся на 1-2 курсах высших учебных заведений городов Улан-Удэ, Улан-Батор и Манчжурия.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6018" y="1785914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Montserrat Semi-Bold Bold"/>
              </a:rPr>
              <a:t>Модели развития межкультурного взаимодействия молодежи в российских регионах</a:t>
            </a:r>
            <a:endParaRPr lang="en-US" sz="3600" dirty="0">
              <a:solidFill>
                <a:srgbClr val="FFFFFF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982</Words>
  <Application>Microsoft Office PowerPoint</Application>
  <PresentationFormat>Произвольный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Times New Roman</vt:lpstr>
      <vt:lpstr>Arimo</vt:lpstr>
      <vt:lpstr>Montserrat Classic</vt:lpstr>
      <vt:lpstr>Open Sans</vt:lpstr>
      <vt:lpstr>Montserrat Semi-Bold</vt:lpstr>
      <vt:lpstr>Calibri</vt:lpstr>
      <vt:lpstr>Lato</vt:lpstr>
      <vt:lpstr>Clear Sans Regular</vt:lpstr>
      <vt:lpstr>Arimo Bold</vt:lpstr>
      <vt:lpstr>Montserrat Semi-Bold Bold</vt:lpstr>
      <vt:lpstr>Montserrat Classic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для устойчивого развития: межкультурная компетентность и глобальная гражданственность студенческой молодежи</dc:title>
  <dc:creator>Nina</dc:creator>
  <cp:lastModifiedBy>Ирина Алекса Примакова</cp:lastModifiedBy>
  <cp:revision>24</cp:revision>
  <dcterms:created xsi:type="dcterms:W3CDTF">2006-08-16T00:00:00Z</dcterms:created>
  <dcterms:modified xsi:type="dcterms:W3CDTF">2021-06-22T08:05:01Z</dcterms:modified>
  <dc:identifier>DAEhErXehDs</dc:identifier>
</cp:coreProperties>
</file>