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4"/>
  </p:notesMasterIdLst>
  <p:sldIdLst>
    <p:sldId id="327" r:id="rId2"/>
    <p:sldId id="335" r:id="rId3"/>
    <p:sldId id="334" r:id="rId4"/>
    <p:sldId id="332" r:id="rId5"/>
    <p:sldId id="329" r:id="rId6"/>
    <p:sldId id="333" r:id="rId7"/>
    <p:sldId id="331" r:id="rId8"/>
    <p:sldId id="324" r:id="rId9"/>
    <p:sldId id="319" r:id="rId10"/>
    <p:sldId id="309" r:id="rId11"/>
    <p:sldId id="336" r:id="rId12"/>
    <p:sldId id="320" r:id="rId13"/>
    <p:sldId id="321" r:id="rId14"/>
    <p:sldId id="322" r:id="rId15"/>
    <p:sldId id="314" r:id="rId16"/>
    <p:sldId id="307" r:id="rId17"/>
    <p:sldId id="305" r:id="rId18"/>
    <p:sldId id="306" r:id="rId19"/>
    <p:sldId id="298" r:id="rId20"/>
    <p:sldId id="299" r:id="rId21"/>
    <p:sldId id="294" r:id="rId22"/>
    <p:sldId id="32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8710" autoAdjust="0"/>
  </p:normalViewPr>
  <p:slideViewPr>
    <p:cSldViewPr>
      <p:cViewPr varScale="1">
        <p:scale>
          <a:sx n="76" d="100"/>
          <a:sy n="76" d="100"/>
        </p:scale>
        <p:origin x="1531"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224660-8CC7-425E-A84C-D95306439F66}" type="datetimeFigureOut">
              <a:rPr lang="ru-RU" smtClean="0"/>
              <a:pPr/>
              <a:t>15.06.2021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B6D95-8C85-40FC-9AAC-9EA518B30B0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35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spcBef>
                <a:spcPct val="0"/>
              </a:spcBef>
              <a:defRPr/>
            </a:pPr>
            <a:fld id="{890423B7-5DE9-47B9-ADA0-2705A0860C6B}" type="slidenum">
              <a:rPr lang="ru-RU" smtClean="0"/>
              <a:pPr>
                <a:spcBef>
                  <a:spcPct val="0"/>
                </a:spcBef>
                <a:defRPr/>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9AB6D95-8C85-40FC-9AAC-9EA518B30B0C}"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p>
            <a:fld id="{9D78F5F6-5CB9-40B9-B99D-D37EB0AA8336}" type="datetimeFigureOut">
              <a:rPr lang="ru-RU" smtClean="0"/>
              <a:pPr/>
              <a:t>15.06.2021</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6C47372-2727-43A6-BF75-F755591F2BFC}"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D78F5F6-5CB9-40B9-B99D-D37EB0AA8336}" type="datetimeFigureOut">
              <a:rPr lang="ru-RU" smtClean="0"/>
              <a:pPr/>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C47372-2727-43A6-BF75-F755591F2BF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D78F5F6-5CB9-40B9-B99D-D37EB0AA8336}" type="datetimeFigureOut">
              <a:rPr lang="ru-RU" smtClean="0"/>
              <a:pPr/>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C47372-2727-43A6-BF75-F755591F2BF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D78F5F6-5CB9-40B9-B99D-D37EB0AA8336}" type="datetimeFigureOut">
              <a:rPr lang="ru-RU" smtClean="0"/>
              <a:pPr/>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C47372-2727-43A6-BF75-F755591F2BF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p>
            <a:fld id="{9D78F5F6-5CB9-40B9-B99D-D37EB0AA8336}" type="datetimeFigureOut">
              <a:rPr lang="ru-RU" smtClean="0"/>
              <a:pPr/>
              <a:t>15.06.2021</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6C47372-2727-43A6-BF75-F755591F2BFC}"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9D78F5F6-5CB9-40B9-B99D-D37EB0AA8336}" type="datetimeFigureOut">
              <a:rPr lang="ru-RU" smtClean="0"/>
              <a:pPr/>
              <a:t>15.06.2021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p>
            <a:fld id="{66C47372-2727-43A6-BF75-F755591F2BFC}"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9D78F5F6-5CB9-40B9-B99D-D37EB0AA8336}" type="datetimeFigureOut">
              <a:rPr lang="ru-RU" smtClean="0"/>
              <a:pPr/>
              <a:t>15.06.2021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p>
            <a:fld id="{66C47372-2727-43A6-BF75-F755591F2BF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9D78F5F6-5CB9-40B9-B99D-D37EB0AA8336}" type="datetimeFigureOut">
              <a:rPr lang="ru-RU" smtClean="0"/>
              <a:pPr/>
              <a:t>15.06.2021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C47372-2727-43A6-BF75-F755591F2BFC}"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78F5F6-5CB9-40B9-B99D-D37EB0AA8336}" type="datetimeFigureOut">
              <a:rPr lang="ru-RU" smtClean="0"/>
              <a:pPr/>
              <a:t>15.06.2021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C47372-2727-43A6-BF75-F755591F2BF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p>
            <a:fld id="{9D78F5F6-5CB9-40B9-B99D-D37EB0AA8336}" type="datetimeFigureOut">
              <a:rPr lang="ru-RU" smtClean="0"/>
              <a:pPr/>
              <a:t>15.06.2021</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6C47372-2727-43A6-BF75-F755591F2BFC}"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p>
            <a:fld id="{9D78F5F6-5CB9-40B9-B99D-D37EB0AA8336}" type="datetimeFigureOut">
              <a:rPr lang="ru-RU" smtClean="0"/>
              <a:pPr/>
              <a:t>15.06.2021</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6C47372-2727-43A6-BF75-F755591F2BFC}"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D78F5F6-5CB9-40B9-B99D-D37EB0AA8336}" type="datetimeFigureOut">
              <a:rPr lang="ru-RU" smtClean="0"/>
              <a:pPr/>
              <a:t>15.06.2021</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6C47372-2727-43A6-BF75-F755591F2BFC}"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a:solidFill>
                  <a:schemeClr val="tx1"/>
                </a:solidFill>
                <a:effectLst/>
              </a:rPr>
              <a:t>Генезис целей экологического образования: </a:t>
            </a:r>
            <a:br>
              <a:rPr lang="ru-RU" sz="3600" dirty="0">
                <a:solidFill>
                  <a:schemeClr val="tx1"/>
                </a:solidFill>
                <a:effectLst/>
              </a:rPr>
            </a:br>
            <a:r>
              <a:rPr lang="ru-RU" sz="3600" dirty="0">
                <a:solidFill>
                  <a:schemeClr val="tx1"/>
                </a:solidFill>
                <a:effectLst/>
              </a:rPr>
              <a:t>от  формирования экологической культуры к формированию культуры устойчивого развития</a:t>
            </a:r>
            <a:endParaRPr lang="ru-RU" sz="3600" dirty="0"/>
          </a:p>
        </p:txBody>
      </p:sp>
      <p:sp>
        <p:nvSpPr>
          <p:cNvPr id="3" name="Текст 2"/>
          <p:cNvSpPr>
            <a:spLocks noGrp="1"/>
          </p:cNvSpPr>
          <p:nvPr>
            <p:ph type="body" idx="1"/>
          </p:nvPr>
        </p:nvSpPr>
        <p:spPr>
          <a:xfrm>
            <a:off x="0" y="3287712"/>
            <a:ext cx="8604448" cy="3093615"/>
          </a:xfrm>
        </p:spPr>
        <p:txBody>
          <a:bodyPr>
            <a:noAutofit/>
          </a:bodyPr>
          <a:lstStyle/>
          <a:p>
            <a:r>
              <a:rPr lang="ru-RU" sz="3600" b="1" i="1" dirty="0"/>
              <a:t>Мамедов Низами </a:t>
            </a:r>
            <a:r>
              <a:rPr lang="ru-RU" sz="3600" b="1" i="1" dirty="0" err="1"/>
              <a:t>Мустафаевич</a:t>
            </a:r>
            <a:r>
              <a:rPr lang="ru-RU" sz="3600" b="1" i="1" dirty="0"/>
              <a:t>,</a:t>
            </a:r>
            <a:br>
              <a:rPr lang="ru-RU" sz="3600" b="1" i="1" dirty="0"/>
            </a:br>
            <a:r>
              <a:rPr lang="ru-RU" sz="3200" i="1" dirty="0"/>
              <a:t>доктор  философских  наук,  профессор </a:t>
            </a:r>
            <a:r>
              <a:rPr lang="ru-RU" sz="3200" i="1" dirty="0" err="1"/>
              <a:t>РАНХиГС</a:t>
            </a:r>
            <a:r>
              <a:rPr lang="ru-RU" sz="3200" i="1" dirty="0"/>
              <a:t>,  действительный член Российской  академии естественных  наук,  Российской экологической  академии, эксперт ЮНЕСКО</a:t>
            </a:r>
          </a:p>
          <a:p>
            <a:pPr algn="ctr"/>
            <a:r>
              <a:rPr lang="ru-RU" sz="3200" i="1" dirty="0"/>
              <a:t>(РАО, МГУ, 15 июня 2021 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251520" y="31258"/>
            <a:ext cx="8892480" cy="6063198"/>
          </a:xfrm>
          <a:prstGeom prst="rect">
            <a:avLst/>
          </a:prstGeom>
          <a:noFill/>
          <a:ln w="9525">
            <a:noFill/>
            <a:miter lim="800000"/>
            <a:headEnd/>
            <a:tailEnd/>
          </a:ln>
        </p:spPr>
        <p:txBody>
          <a:bodyPr wrap="square">
            <a:spAutoFit/>
          </a:bodyPr>
          <a:lstStyle/>
          <a:p>
            <a:pPr algn="ctr"/>
            <a:r>
              <a:rPr lang="ru-RU" sz="2800" dirty="0"/>
              <a:t>		</a:t>
            </a:r>
          </a:p>
          <a:p>
            <a:r>
              <a:rPr lang="ru-RU" sz="2800" dirty="0"/>
              <a:t>		</a:t>
            </a:r>
            <a:r>
              <a:rPr lang="ru-RU" sz="3600" dirty="0"/>
              <a:t>В </a:t>
            </a:r>
            <a:r>
              <a:rPr lang="en-US" sz="3600" dirty="0"/>
              <a:t>XX</a:t>
            </a:r>
            <a:r>
              <a:rPr lang="ru-RU" sz="3600" dirty="0"/>
              <a:t> веке стало складываться представление о культуре не только как феномене, отражающей перипетии прошлого, но и как системе установок, программирующей человеческую деятельность. Осознание программирующей функции культуры по новому ставит проблему детерминирующих факторов истории, механизмов социального управления.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964488" cy="6494085"/>
          </a:xfrm>
          <a:prstGeom prst="rect">
            <a:avLst/>
          </a:prstGeom>
        </p:spPr>
        <p:txBody>
          <a:bodyPr wrap="square">
            <a:spAutoFit/>
          </a:bodyPr>
          <a:lstStyle/>
          <a:p>
            <a:r>
              <a:rPr lang="ru-RU" sz="3200" dirty="0"/>
              <a:t>	В наше время культура предстает в качестве основного  </a:t>
            </a:r>
            <a:r>
              <a:rPr lang="ru-RU" sz="3200" dirty="0" err="1"/>
              <a:t>системообразующего</a:t>
            </a:r>
            <a:r>
              <a:rPr lang="ru-RU" sz="3200" dirty="0"/>
              <a:t> фактора развития, и ее следует рассматривать как совокупность духовных, интеллектуальных,  эмоциональных черт, характеризующих общество. Такое представление исключает понимание развития как продукта только технологического и экономического роста.. В  этом случае именно посредством культуры  видится разрешение социальных, экономических и экологических противоречий.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332656"/>
            <a:ext cx="8892480" cy="6186309"/>
          </a:xfrm>
          <a:prstGeom prst="rect">
            <a:avLst/>
          </a:prstGeom>
        </p:spPr>
        <p:txBody>
          <a:bodyPr wrap="square">
            <a:spAutoFit/>
          </a:bodyPr>
          <a:lstStyle/>
          <a:p>
            <a:r>
              <a:rPr lang="ru-RU" sz="2800" dirty="0"/>
              <a:t>	</a:t>
            </a:r>
            <a:r>
              <a:rPr lang="ru-RU" sz="3600" dirty="0"/>
              <a:t>Соответствующая трансформация культуры  человечества признана основной  предпосылкой устойчивого развития. Известен призыв  ЮНЕСКО сделать культуру ядром политики устойчивого развития. Основу перехода к устойчивому развитию может составить, пронизанная </a:t>
            </a:r>
            <a:r>
              <a:rPr lang="ru-RU" sz="3600" dirty="0" err="1"/>
              <a:t>эко-гуманистическими</a:t>
            </a:r>
            <a:r>
              <a:rPr lang="ru-RU" sz="3600" dirty="0"/>
              <a:t> ценностями, обобщенная культура, которую можно назвать </a:t>
            </a:r>
            <a:r>
              <a:rPr lang="ru-RU" sz="3600" b="1" i="1" dirty="0"/>
              <a:t>культурой  устойчивого развития. </a:t>
            </a:r>
            <a:endParaRPr lang="ru-RU" sz="36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9"/>
            <a:ext cx="8712968" cy="6001643"/>
          </a:xfrm>
          <a:prstGeom prst="rect">
            <a:avLst/>
          </a:prstGeom>
        </p:spPr>
        <p:txBody>
          <a:bodyPr wrap="square">
            <a:spAutoFit/>
          </a:bodyPr>
          <a:lstStyle/>
          <a:p>
            <a:r>
              <a:rPr lang="ru-RU" sz="2400" b="1" dirty="0"/>
              <a:t>	</a:t>
            </a:r>
            <a:r>
              <a:rPr lang="ru-RU" sz="3200" b="1" dirty="0"/>
              <a:t>  Переход к устойчивому развитию предстает как трансформация культуры человечества на основе экологических и гуманистических ценностей. Такой переход возможен при систематических целенаправленных действиях в сфере образования, воспитания и средств коммуникации, при политической  гармонии в мире, когда широкие слои населения понимают выбор друг друга, стремятся не к силовым решениям спорных проблем, а к поиску компромисса в их решении.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79512" y="190592"/>
            <a:ext cx="864096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kumimoji="0" lang="ru-RU" sz="3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Итак, экологическая культура не тождественна  интегративной по своей сути культуре устойчивого развития,</a:t>
            </a:r>
            <a:r>
              <a:rPr kumimoji="0" lang="ru-RU" sz="3200" b="1" i="0" u="none" strike="noStrike" cap="none" normalizeH="0" dirty="0">
                <a:ln>
                  <a:noFill/>
                </a:ln>
                <a:solidFill>
                  <a:schemeClr val="tx1"/>
                </a:solidFill>
                <a:effectLst/>
                <a:latin typeface="Calibri" pitchFamily="34" charset="0"/>
                <a:ea typeface="Calibri" pitchFamily="34" charset="0"/>
                <a:cs typeface="Times New Roman" pitchFamily="18" charset="0"/>
              </a:rPr>
              <a:t> последняя </a:t>
            </a:r>
            <a:r>
              <a:rPr kumimoji="0" lang="ru-RU" sz="3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многогранна, она отражает конкретные</a:t>
            </a:r>
            <a:r>
              <a:rPr kumimoji="0" lang="ru-RU" sz="3200" b="1" i="0" u="none" strike="noStrike" cap="none" normalizeH="0" dirty="0">
                <a:ln>
                  <a:noFill/>
                </a:ln>
                <a:solidFill>
                  <a:schemeClr val="tx1"/>
                </a:solidFill>
                <a:effectLst/>
                <a:latin typeface="Calibri" pitchFamily="34" charset="0"/>
                <a:ea typeface="Calibri" pitchFamily="34" charset="0"/>
                <a:cs typeface="Times New Roman" pitchFamily="18" charset="0"/>
              </a:rPr>
              <a:t> </a:t>
            </a:r>
            <a:r>
              <a:rPr kumimoji="0" lang="ru-RU" sz="3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вопросы, способы  реализации </a:t>
            </a:r>
            <a:r>
              <a:rPr kumimoji="0" lang="ru-RU" sz="32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эко-гуманистических</a:t>
            </a:r>
            <a:r>
              <a:rPr kumimoji="0" lang="ru-RU" sz="3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установок в  экономической, социальной, технологической сферах.</a:t>
            </a:r>
            <a:r>
              <a:rPr lang="ru-RU" sz="3200" b="1" dirty="0">
                <a:latin typeface="Calibri" pitchFamily="34" charset="0"/>
                <a:ea typeface="Calibri" pitchFamily="34" charset="0"/>
                <a:cs typeface="Times New Roman" pitchFamily="18" charset="0"/>
              </a:rPr>
              <a:t> Культура устойчивого развития в целом ряде отношений  опирается на экологическую  культуру. Она в свете концепции устойчивого развития определяет ценностные установки и ориентацию человеческой  деятельности.</a:t>
            </a:r>
            <a:endParaRPr lang="ru-RU" sz="3200" dirty="0">
              <a:latin typeface="Arial"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yt3.ggpht.com/a/AATXAJzhztH2ZPC5yOb0DybFraPp4xNCmBdfU6OznBXj=s48-c-k-c0xffffffff-no-rj-mo"/>
          <p:cNvPicPr>
            <a:picLocks noChangeAspect="1" noChangeArrowheads="1"/>
          </p:cNvPicPr>
          <p:nvPr/>
        </p:nvPicPr>
        <p:blipFill>
          <a:blip r:embed="rId2" cstate="print"/>
          <a:srcRect/>
          <a:stretch>
            <a:fillRect/>
          </a:stretch>
        </p:blipFill>
        <p:spPr bwMode="auto">
          <a:xfrm>
            <a:off x="2411760" y="3645024"/>
            <a:ext cx="1656184" cy="1512168"/>
          </a:xfrm>
          <a:prstGeom prst="rect">
            <a:avLst/>
          </a:prstGeom>
          <a:noFill/>
        </p:spPr>
      </p:pic>
      <p:pic>
        <p:nvPicPr>
          <p:cNvPr id="55300" name="Picture 4" descr="https://img2.freepng.ru/20180508/gpq/kisspng-education-interdisciplinary-center-herzliya-studen-student-loan-5af144a19fc820.4886848215257611856545.jpg"/>
          <p:cNvPicPr>
            <a:picLocks noChangeAspect="1" noChangeArrowheads="1"/>
          </p:cNvPicPr>
          <p:nvPr/>
        </p:nvPicPr>
        <p:blipFill>
          <a:blip r:embed="rId3" cstate="print"/>
          <a:srcRect/>
          <a:stretch>
            <a:fillRect/>
          </a:stretch>
        </p:blipFill>
        <p:spPr bwMode="auto">
          <a:xfrm>
            <a:off x="2483768" y="5345832"/>
            <a:ext cx="1728192" cy="1512168"/>
          </a:xfrm>
          <a:prstGeom prst="rect">
            <a:avLst/>
          </a:prstGeom>
          <a:noFill/>
        </p:spPr>
      </p:pic>
      <p:sp>
        <p:nvSpPr>
          <p:cNvPr id="55304" name="AutoShape 8" descr="https://s1.slide-share.ru/s_slide/871bf096cd75fb53e8bb086d877d5855/947c08d1-8c18-4afa-9136-78562a06dad3.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5306" name="AutoShape 10" descr="https://s1.slide-share.ru/s_slide/871bf096cd75fb53e8bb086d877d5855/947c08d1-8c18-4afa-9136-78562a06dad3.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5308" name="AutoShape 12" descr="https://s1.slide-share.ru/s_slide/871bf096cd75fb53e8bb086d877d5855/947c08d1-8c18-4afa-9136-78562a06dad3.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5310" name="Picture 14" descr="https://cf.ppt-online.org/files/slide/3/3Syl9Tb1CoKR2XcqjnH7hdW0BsMIiQtvgYVxLp/slide-1.jpg"/>
          <p:cNvPicPr>
            <a:picLocks noChangeAspect="1" noChangeArrowheads="1"/>
          </p:cNvPicPr>
          <p:nvPr/>
        </p:nvPicPr>
        <p:blipFill>
          <a:blip r:embed="rId4" cstate="print"/>
          <a:srcRect l="59062" t="20324" r="2579" b="13638"/>
          <a:stretch>
            <a:fillRect/>
          </a:stretch>
        </p:blipFill>
        <p:spPr bwMode="auto">
          <a:xfrm>
            <a:off x="2411760" y="908720"/>
            <a:ext cx="1584176" cy="1152128"/>
          </a:xfrm>
          <a:prstGeom prst="rect">
            <a:avLst/>
          </a:prstGeom>
          <a:noFill/>
        </p:spPr>
      </p:pic>
      <p:sp>
        <p:nvSpPr>
          <p:cNvPr id="10" name="Прямоугольник 9"/>
          <p:cNvSpPr/>
          <p:nvPr/>
        </p:nvSpPr>
        <p:spPr>
          <a:xfrm>
            <a:off x="467544" y="3861048"/>
            <a:ext cx="1224136" cy="646331"/>
          </a:xfrm>
          <a:prstGeom prst="rect">
            <a:avLst/>
          </a:prstGeom>
        </p:spPr>
        <p:txBody>
          <a:bodyPr wrap="square">
            <a:spAutoFit/>
          </a:bodyPr>
          <a:lstStyle/>
          <a:p>
            <a:endParaRPr lang="ru-RU" dirty="0">
              <a:latin typeface="Calibri" pitchFamily="34" charset="0"/>
              <a:ea typeface="Calibri" pitchFamily="34" charset="0"/>
              <a:cs typeface="Times New Roman" pitchFamily="18" charset="0"/>
            </a:endParaRPr>
          </a:p>
          <a:p>
            <a:r>
              <a:rPr lang="ru-RU" b="1" dirty="0">
                <a:latin typeface="Calibri" pitchFamily="34" charset="0"/>
                <a:ea typeface="Calibri" pitchFamily="34" charset="0"/>
                <a:cs typeface="Times New Roman" pitchFamily="18" charset="0"/>
              </a:rPr>
              <a:t>      НАУКА</a:t>
            </a:r>
            <a:endParaRPr lang="ru-RU" b="1" dirty="0"/>
          </a:p>
        </p:txBody>
      </p:sp>
      <p:sp>
        <p:nvSpPr>
          <p:cNvPr id="11" name="Прямоугольник 10"/>
          <p:cNvSpPr/>
          <p:nvPr/>
        </p:nvSpPr>
        <p:spPr>
          <a:xfrm rot="10800000" flipV="1">
            <a:off x="467544" y="4941168"/>
            <a:ext cx="2016224" cy="2431435"/>
          </a:xfrm>
          <a:prstGeom prst="rect">
            <a:avLst/>
          </a:prstGeom>
        </p:spPr>
        <p:txBody>
          <a:bodyPr wrap="square">
            <a:spAutoFit/>
          </a:bodyPr>
          <a:lstStyle/>
          <a:p>
            <a:endParaRPr lang="ru-RU" dirty="0">
              <a:latin typeface="Calibri" pitchFamily="34" charset="0"/>
              <a:ea typeface="Calibri" pitchFamily="34" charset="0"/>
              <a:cs typeface="Times New Roman" pitchFamily="18" charset="0"/>
            </a:endParaRPr>
          </a:p>
          <a:p>
            <a:endParaRPr lang="ru-RU" dirty="0">
              <a:latin typeface="Calibri" pitchFamily="34" charset="0"/>
              <a:ea typeface="Calibri" pitchFamily="34" charset="0"/>
              <a:cs typeface="Times New Roman" pitchFamily="18" charset="0"/>
            </a:endParaRPr>
          </a:p>
          <a:p>
            <a:r>
              <a:rPr lang="ru-RU" sz="2000" b="1" dirty="0">
                <a:latin typeface="Calibri" pitchFamily="34" charset="0"/>
                <a:ea typeface="Calibri" pitchFamily="34" charset="0"/>
                <a:cs typeface="Times New Roman" pitchFamily="18" charset="0"/>
              </a:rPr>
              <a:t>ОБРАЗОВАНИЕ</a:t>
            </a:r>
          </a:p>
          <a:p>
            <a:r>
              <a:rPr lang="ru-RU" sz="2400" b="1" dirty="0">
                <a:latin typeface="Calibri" pitchFamily="34" charset="0"/>
                <a:ea typeface="Calibri" pitchFamily="34" charset="0"/>
                <a:cs typeface="Times New Roman" pitchFamily="18" charset="0"/>
              </a:rPr>
              <a:t>воспитание</a:t>
            </a:r>
          </a:p>
          <a:p>
            <a:endParaRPr lang="ru-RU" dirty="0">
              <a:latin typeface="Calibri" pitchFamily="34" charset="0"/>
              <a:cs typeface="Times New Roman" pitchFamily="18" charset="0"/>
            </a:endParaRPr>
          </a:p>
          <a:p>
            <a:endParaRPr lang="ru-RU" dirty="0">
              <a:latin typeface="Calibri" pitchFamily="34" charset="0"/>
              <a:cs typeface="Times New Roman" pitchFamily="18" charset="0"/>
            </a:endParaRPr>
          </a:p>
          <a:p>
            <a:endParaRPr lang="ru-RU" dirty="0">
              <a:latin typeface="Calibri" pitchFamily="34" charset="0"/>
              <a:cs typeface="Times New Roman" pitchFamily="18" charset="0"/>
            </a:endParaRPr>
          </a:p>
          <a:p>
            <a:endParaRPr lang="ru-RU" dirty="0"/>
          </a:p>
        </p:txBody>
      </p:sp>
      <p:sp>
        <p:nvSpPr>
          <p:cNvPr id="12" name="Прямоугольник 11"/>
          <p:cNvSpPr/>
          <p:nvPr/>
        </p:nvSpPr>
        <p:spPr>
          <a:xfrm>
            <a:off x="323528" y="2276872"/>
            <a:ext cx="1800200" cy="646331"/>
          </a:xfrm>
          <a:prstGeom prst="rect">
            <a:avLst/>
          </a:prstGeom>
        </p:spPr>
        <p:txBody>
          <a:bodyPr wrap="square">
            <a:spAutoFit/>
          </a:bodyPr>
          <a:lstStyle/>
          <a:p>
            <a:pPr lvl="0" indent="449263" algn="ctr" fontAlgn="base">
              <a:spcBef>
                <a:spcPct val="0"/>
              </a:spcBef>
              <a:spcAft>
                <a:spcPct val="0"/>
              </a:spcAft>
            </a:pPr>
            <a:r>
              <a:rPr lang="ru-RU" b="1" dirty="0">
                <a:latin typeface="Calibri" pitchFamily="34" charset="0"/>
                <a:ea typeface="Calibri" pitchFamily="34" charset="0"/>
                <a:cs typeface="Times New Roman" pitchFamily="18" charset="0"/>
              </a:rPr>
              <a:t>ИСКУССТВОЛИТЕРАТУРА </a:t>
            </a:r>
            <a:endParaRPr lang="ru-RU" sz="900" b="1" dirty="0">
              <a:latin typeface="Arial" pitchFamily="34" charset="0"/>
              <a:cs typeface="Arial" pitchFamily="34" charset="0"/>
            </a:endParaRPr>
          </a:p>
        </p:txBody>
      </p:sp>
      <p:sp>
        <p:nvSpPr>
          <p:cNvPr id="13" name="Прямоугольник 12"/>
          <p:cNvSpPr/>
          <p:nvPr/>
        </p:nvSpPr>
        <p:spPr>
          <a:xfrm>
            <a:off x="395536" y="908721"/>
            <a:ext cx="2016224" cy="646331"/>
          </a:xfrm>
          <a:prstGeom prst="rect">
            <a:avLst/>
          </a:prstGeom>
        </p:spPr>
        <p:txBody>
          <a:bodyPr wrap="square">
            <a:spAutoFit/>
          </a:bodyPr>
          <a:lstStyle/>
          <a:p>
            <a:r>
              <a:rPr lang="ru-RU" b="1" dirty="0">
                <a:latin typeface="Calibri" pitchFamily="34" charset="0"/>
                <a:ea typeface="Calibri" pitchFamily="34" charset="0"/>
                <a:cs typeface="Times New Roman" pitchFamily="18" charset="0"/>
              </a:rPr>
              <a:t>  МАССОВАЯ      КОММУНИКАЦИЯ</a:t>
            </a:r>
            <a:endParaRPr lang="ru-RU" b="1" dirty="0"/>
          </a:p>
        </p:txBody>
      </p:sp>
      <p:sp>
        <p:nvSpPr>
          <p:cNvPr id="14" name="Овал 13"/>
          <p:cNvSpPr/>
          <p:nvPr/>
        </p:nvSpPr>
        <p:spPr>
          <a:xfrm>
            <a:off x="4572000" y="1628800"/>
            <a:ext cx="2448272"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292080" y="2780928"/>
            <a:ext cx="2016224" cy="707886"/>
          </a:xfrm>
          <a:prstGeom prst="rect">
            <a:avLst/>
          </a:prstGeom>
        </p:spPr>
        <p:txBody>
          <a:bodyPr wrap="square">
            <a:spAutoFit/>
          </a:bodyPr>
          <a:lstStyle/>
          <a:p>
            <a:pPr lvl="0" indent="449263" algn="just" eaLnBrk="0" fontAlgn="base" hangingPunct="0">
              <a:spcBef>
                <a:spcPct val="0"/>
              </a:spcBef>
              <a:spcAft>
                <a:spcPct val="0"/>
              </a:spcAft>
            </a:pPr>
            <a:r>
              <a:rPr lang="ru-RU" sz="20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СИСТЕМА  ЦЕННОСТЕЙ</a:t>
            </a:r>
            <a:endParaRPr lang="ru-RU" sz="20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6" name="Овал 15"/>
          <p:cNvSpPr/>
          <p:nvPr/>
        </p:nvSpPr>
        <p:spPr>
          <a:xfrm>
            <a:off x="5508104" y="1988840"/>
            <a:ext cx="576064"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Овал 16"/>
          <p:cNvSpPr/>
          <p:nvPr/>
        </p:nvSpPr>
        <p:spPr>
          <a:xfrm>
            <a:off x="4860032" y="3284984"/>
            <a:ext cx="432048"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8" name="Овал 17"/>
          <p:cNvSpPr/>
          <p:nvPr/>
        </p:nvSpPr>
        <p:spPr>
          <a:xfrm>
            <a:off x="6300192" y="2132856"/>
            <a:ext cx="504056"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9" name="Овал 18"/>
          <p:cNvSpPr/>
          <p:nvPr/>
        </p:nvSpPr>
        <p:spPr>
          <a:xfrm>
            <a:off x="5004048" y="2420888"/>
            <a:ext cx="360040"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21" name="Овал 20"/>
          <p:cNvSpPr/>
          <p:nvPr/>
        </p:nvSpPr>
        <p:spPr>
          <a:xfrm>
            <a:off x="5508104" y="4077072"/>
            <a:ext cx="576064" cy="3600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2" name="Овал 21"/>
          <p:cNvSpPr/>
          <p:nvPr/>
        </p:nvSpPr>
        <p:spPr>
          <a:xfrm>
            <a:off x="6444208" y="3717032"/>
            <a:ext cx="504056" cy="4103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7" name="Скругленный прямоугольник 36"/>
          <p:cNvSpPr/>
          <p:nvPr/>
        </p:nvSpPr>
        <p:spPr>
          <a:xfrm>
            <a:off x="7668344" y="0"/>
            <a:ext cx="432048" cy="68580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rot="5400000" flipV="1">
            <a:off x="4855241" y="2375302"/>
            <a:ext cx="6048672" cy="523220"/>
          </a:xfrm>
          <a:prstGeom prst="rect">
            <a:avLst/>
          </a:prstGeom>
        </p:spPr>
        <p:txBody>
          <a:bodyPr wrap="square">
            <a:spAutoFit/>
          </a:bodyPr>
          <a:lstStyle/>
          <a:p>
            <a:r>
              <a:rPr lang="ru-RU" sz="2800" b="1" dirty="0">
                <a:latin typeface="Calibri" pitchFamily="34" charset="0"/>
                <a:ea typeface="Calibri" pitchFamily="34" charset="0"/>
                <a:cs typeface="Times New Roman" pitchFamily="18" charset="0"/>
              </a:rPr>
              <a:t>            </a:t>
            </a:r>
            <a:r>
              <a:rPr lang="ru-RU" sz="2400" b="1" dirty="0">
                <a:latin typeface="Calibri" pitchFamily="34" charset="0"/>
                <a:ea typeface="Calibri" pitchFamily="34" charset="0"/>
                <a:cs typeface="Times New Roman" pitchFamily="18" charset="0"/>
              </a:rPr>
              <a:t>М И Р О В О З З Р Е Н И Е</a:t>
            </a:r>
            <a:endParaRPr lang="ru-RU" sz="2400" dirty="0"/>
          </a:p>
        </p:txBody>
      </p:sp>
      <p:sp>
        <p:nvSpPr>
          <p:cNvPr id="44" name="Стрелка вправо 43"/>
          <p:cNvSpPr/>
          <p:nvPr/>
        </p:nvSpPr>
        <p:spPr>
          <a:xfrm>
            <a:off x="7236296" y="3140968"/>
            <a:ext cx="432048" cy="2880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трелка вправо 44"/>
          <p:cNvSpPr/>
          <p:nvPr/>
        </p:nvSpPr>
        <p:spPr>
          <a:xfrm>
            <a:off x="683568" y="1484784"/>
            <a:ext cx="144016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трелка вправо 49"/>
          <p:cNvSpPr/>
          <p:nvPr/>
        </p:nvSpPr>
        <p:spPr>
          <a:xfrm>
            <a:off x="827584" y="2924944"/>
            <a:ext cx="13384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Стрелка вправо 50"/>
          <p:cNvSpPr/>
          <p:nvPr/>
        </p:nvSpPr>
        <p:spPr>
          <a:xfrm rot="1833609" flipV="1">
            <a:off x="3962678" y="1474748"/>
            <a:ext cx="1143095" cy="181464"/>
          </a:xfrm>
          <a:prstGeom prst="rightArrow">
            <a:avLst>
              <a:gd name="adj1" fmla="val 82042"/>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трелка вправо 53"/>
          <p:cNvSpPr/>
          <p:nvPr/>
        </p:nvSpPr>
        <p:spPr>
          <a:xfrm rot="498326">
            <a:off x="4067944" y="2564904"/>
            <a:ext cx="504056" cy="2880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Стрелка вправо 56"/>
          <p:cNvSpPr/>
          <p:nvPr/>
        </p:nvSpPr>
        <p:spPr>
          <a:xfrm rot="19524687">
            <a:off x="4053943" y="4939763"/>
            <a:ext cx="1575600" cy="187552"/>
          </a:xfrm>
          <a:prstGeom prst="rightArrow">
            <a:avLst>
              <a:gd name="adj1" fmla="val 57018"/>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Стрелка вправо 57"/>
          <p:cNvSpPr/>
          <p:nvPr/>
        </p:nvSpPr>
        <p:spPr>
          <a:xfrm rot="20935887">
            <a:off x="4133639" y="4149692"/>
            <a:ext cx="648072" cy="150258"/>
          </a:xfrm>
          <a:prstGeom prst="rightArrow">
            <a:avLst>
              <a:gd name="adj1" fmla="val 67417"/>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61"/>
          <p:cNvSpPr/>
          <p:nvPr/>
        </p:nvSpPr>
        <p:spPr>
          <a:xfrm rot="16200000">
            <a:off x="5939644" y="3176972"/>
            <a:ext cx="5904656" cy="5040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Calibri" pitchFamily="34" charset="0"/>
                <a:ea typeface="Calibri" pitchFamily="34" charset="0"/>
                <a:cs typeface="Times New Roman" pitchFamily="18" charset="0"/>
              </a:rPr>
              <a:t>МЕТОДОЛОГИЯ    ДЕЯТЕЛЬНОСТИ</a:t>
            </a:r>
            <a:endParaRPr lang="ru-RU" sz="2400" b="1" dirty="0"/>
          </a:p>
        </p:txBody>
      </p:sp>
      <p:sp>
        <p:nvSpPr>
          <p:cNvPr id="64" name="Стрелка вправо 63"/>
          <p:cNvSpPr/>
          <p:nvPr/>
        </p:nvSpPr>
        <p:spPr>
          <a:xfrm>
            <a:off x="8172400" y="3140968"/>
            <a:ext cx="366848" cy="2880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рямоугольник 66"/>
          <p:cNvSpPr/>
          <p:nvPr/>
        </p:nvSpPr>
        <p:spPr>
          <a:xfrm>
            <a:off x="1014884" y="332657"/>
            <a:ext cx="6538132" cy="769441"/>
          </a:xfrm>
          <a:prstGeom prst="rect">
            <a:avLst/>
          </a:prstGeom>
        </p:spPr>
        <p:txBody>
          <a:bodyPr wrap="square">
            <a:spAutoFit/>
          </a:bodyPr>
          <a:lstStyle/>
          <a:p>
            <a:r>
              <a:rPr lang="ru-RU" sz="4400" b="1" dirty="0"/>
              <a:t>К     У    Л    Ь   Т   У   Р   А</a:t>
            </a:r>
          </a:p>
        </p:txBody>
      </p:sp>
      <p:sp>
        <p:nvSpPr>
          <p:cNvPr id="68" name="Стрелка вправо 67"/>
          <p:cNvSpPr/>
          <p:nvPr/>
        </p:nvSpPr>
        <p:spPr>
          <a:xfrm>
            <a:off x="827584" y="4437112"/>
            <a:ext cx="13384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rot="16200000">
            <a:off x="-3237087" y="3153369"/>
            <a:ext cx="6858000" cy="551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t>                               </a:t>
            </a:r>
            <a:r>
              <a:rPr lang="ru-RU" sz="2000" b="1" dirty="0"/>
              <a:t>СОЦИАЛЬНАЯ  ДЕЙСТВИТЕЛЬНОСТЬ,   ПОТРЕБНОСТИ,  ИНТЕРЕСЫ ОБЩЕСТВА</a:t>
            </a:r>
          </a:p>
        </p:txBody>
      </p:sp>
      <p:pic>
        <p:nvPicPr>
          <p:cNvPr id="55313" name="Picture 17" descr="https://sch1212sz.mskobr.ru/files/main_bar/11.jpg"/>
          <p:cNvPicPr>
            <a:picLocks noChangeAspect="1" noChangeArrowheads="1"/>
          </p:cNvPicPr>
          <p:nvPr/>
        </p:nvPicPr>
        <p:blipFill>
          <a:blip r:embed="rId5" cstate="print"/>
          <a:srcRect/>
          <a:stretch>
            <a:fillRect/>
          </a:stretch>
        </p:blipFill>
        <p:spPr bwMode="auto">
          <a:xfrm>
            <a:off x="2411760" y="2204864"/>
            <a:ext cx="1584176" cy="1368152"/>
          </a:xfrm>
          <a:prstGeom prst="rect">
            <a:avLst/>
          </a:prstGeom>
          <a:noFill/>
        </p:spPr>
      </p:pic>
      <p:sp>
        <p:nvSpPr>
          <p:cNvPr id="73" name="Стрелка вправо 72"/>
          <p:cNvSpPr/>
          <p:nvPr/>
        </p:nvSpPr>
        <p:spPr>
          <a:xfrm>
            <a:off x="971600" y="6237312"/>
            <a:ext cx="13384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5315" name="Picture 19" descr="http://900igr.net/up/datas/105328/002.jpg"/>
          <p:cNvPicPr>
            <a:picLocks noChangeAspect="1" noChangeArrowheads="1"/>
          </p:cNvPicPr>
          <p:nvPr/>
        </p:nvPicPr>
        <p:blipFill>
          <a:blip r:embed="rId6" cstate="print"/>
          <a:srcRect t="14700"/>
          <a:stretch>
            <a:fillRect/>
          </a:stretch>
        </p:blipFill>
        <p:spPr bwMode="auto">
          <a:xfrm>
            <a:off x="5724128" y="5085184"/>
            <a:ext cx="1512168" cy="1296144"/>
          </a:xfrm>
          <a:prstGeom prst="rect">
            <a:avLst/>
          </a:prstGeom>
          <a:noFill/>
        </p:spPr>
      </p:pic>
      <p:sp>
        <p:nvSpPr>
          <p:cNvPr id="76" name="Стрелка вправо 75"/>
          <p:cNvSpPr/>
          <p:nvPr/>
        </p:nvSpPr>
        <p:spPr>
          <a:xfrm rot="14674989">
            <a:off x="6127825" y="4567965"/>
            <a:ext cx="779546" cy="27042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p:cNvSpPr/>
          <p:nvPr/>
        </p:nvSpPr>
        <p:spPr>
          <a:xfrm rot="10800000" flipV="1">
            <a:off x="5364087" y="6296449"/>
            <a:ext cx="1872206" cy="523220"/>
          </a:xfrm>
          <a:prstGeom prst="rect">
            <a:avLst/>
          </a:prstGeom>
        </p:spPr>
        <p:txBody>
          <a:bodyPr wrap="square">
            <a:spAutoFit/>
          </a:bodyPr>
          <a:lstStyle/>
          <a:p>
            <a:r>
              <a:rPr lang="ru-RU" sz="2800" b="1" dirty="0">
                <a:latin typeface="Calibri" pitchFamily="34" charset="0"/>
                <a:ea typeface="Calibri" pitchFamily="34" charset="0"/>
                <a:cs typeface="Times New Roman" pitchFamily="18" charset="0"/>
              </a:rPr>
              <a:t>   религия </a:t>
            </a:r>
            <a:endParaRPr lang="ru-RU" sz="2800" dirty="0"/>
          </a:p>
        </p:txBody>
      </p:sp>
      <p:sp>
        <p:nvSpPr>
          <p:cNvPr id="48" name="Стрелка вправо 47"/>
          <p:cNvSpPr/>
          <p:nvPr/>
        </p:nvSpPr>
        <p:spPr>
          <a:xfrm rot="10800000">
            <a:off x="467544" y="260648"/>
            <a:ext cx="6912768" cy="14401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трелка вправо 48"/>
          <p:cNvSpPr/>
          <p:nvPr/>
        </p:nvSpPr>
        <p:spPr>
          <a:xfrm rot="10800000">
            <a:off x="4283968" y="188640"/>
            <a:ext cx="978408"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трелка вправо 51"/>
          <p:cNvSpPr/>
          <p:nvPr/>
        </p:nvSpPr>
        <p:spPr>
          <a:xfrm rot="10800000">
            <a:off x="6516216" y="188640"/>
            <a:ext cx="978408"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трелка вправо 52"/>
          <p:cNvSpPr/>
          <p:nvPr/>
        </p:nvSpPr>
        <p:spPr>
          <a:xfrm rot="10800000">
            <a:off x="2123728" y="188640"/>
            <a:ext cx="978408"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трелка вправо 54"/>
          <p:cNvSpPr/>
          <p:nvPr/>
        </p:nvSpPr>
        <p:spPr>
          <a:xfrm rot="10800000">
            <a:off x="467544" y="188640"/>
            <a:ext cx="1008112"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p:cNvSpPr/>
          <p:nvPr/>
        </p:nvSpPr>
        <p:spPr>
          <a:xfrm rot="10800000" flipV="1">
            <a:off x="755576" y="-18093"/>
            <a:ext cx="6696744" cy="369332"/>
          </a:xfrm>
          <a:prstGeom prst="rect">
            <a:avLst/>
          </a:prstGeom>
        </p:spPr>
        <p:txBody>
          <a:bodyPr wrap="square">
            <a:spAutoFit/>
          </a:bodyPr>
          <a:lstStyle/>
          <a:p>
            <a:r>
              <a:rPr lang="ru-RU" b="1" i="1" dirty="0">
                <a:solidFill>
                  <a:srgbClr val="FFFF00"/>
                </a:solidFill>
                <a:latin typeface="Calibri" pitchFamily="34" charset="0"/>
                <a:ea typeface="Calibri" pitchFamily="34" charset="0"/>
                <a:cs typeface="Times New Roman" pitchFamily="18" charset="0"/>
              </a:rPr>
              <a:t>    ОБРАТНАЯ СВЯЗЬ, КОРРЕКТИРУЮЩАЯ  УСТАНОВКИ  ОБЩЕСТВА</a:t>
            </a:r>
            <a:endParaRPr lang="ru-RU" i="1"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820472" cy="6494085"/>
          </a:xfrm>
          <a:prstGeom prst="rect">
            <a:avLst/>
          </a:prstGeom>
        </p:spPr>
        <p:txBody>
          <a:bodyPr wrap="square">
            <a:spAutoFit/>
          </a:bodyPr>
          <a:lstStyle/>
          <a:p>
            <a:r>
              <a:rPr lang="ru-RU" sz="3200" dirty="0"/>
              <a:t>В соответствии с концепцией устойчивого развития на смену прежним, ориентированным на экономическое развитие стратегиям, должна прийти стратегия, в центре которой находится человек и условия его жизнедеятельности. Такой переход возможен при гармоничных социальных отношений, нравственном совершенствовании людей, изменении человеческих качеств на основе гуманистических ценностей и идеалов. Для этого  необходимо развивать новую культуру -  </a:t>
            </a:r>
            <a:r>
              <a:rPr lang="ru-RU" sz="3200" dirty="0" err="1"/>
              <a:t>культуру</a:t>
            </a:r>
            <a:r>
              <a:rPr lang="ru-RU" sz="3200" dirty="0"/>
              <a:t> устойчивого развития.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
            <a:ext cx="8892480" cy="6001643"/>
          </a:xfrm>
          <a:prstGeom prst="rect">
            <a:avLst/>
          </a:prstGeom>
        </p:spPr>
        <p:txBody>
          <a:bodyPr wrap="square">
            <a:spAutoFit/>
          </a:bodyPr>
          <a:lstStyle/>
          <a:p>
            <a:r>
              <a:rPr lang="ru-RU" sz="2400" dirty="0"/>
              <a:t>	</a:t>
            </a:r>
          </a:p>
          <a:p>
            <a:r>
              <a:rPr lang="ru-RU" sz="2400" dirty="0"/>
              <a:t>	</a:t>
            </a:r>
            <a:r>
              <a:rPr lang="ru-RU" sz="3600" dirty="0"/>
              <a:t>Сегодня формирование культуры устойчивого развития становится мерой цивилизованности общества. Это становится не чем-то желательным, а обязательным требованием жизни к мировому сообществу. Разработка, теоретических основ данной  культуры, эффективных методов ее формирования становится программой деятельности человечества в ХХI столетии.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964488" cy="5570756"/>
          </a:xfrm>
          <a:prstGeom prst="rect">
            <a:avLst/>
          </a:prstGeom>
        </p:spPr>
        <p:txBody>
          <a:bodyPr wrap="square">
            <a:spAutoFit/>
          </a:bodyPr>
          <a:lstStyle/>
          <a:p>
            <a:r>
              <a:rPr lang="ru-RU" sz="3200" dirty="0"/>
              <a:t>	</a:t>
            </a:r>
          </a:p>
          <a:p>
            <a:r>
              <a:rPr lang="ru-RU" sz="3200" dirty="0"/>
              <a:t>	</a:t>
            </a:r>
            <a:r>
              <a:rPr lang="ru-RU" sz="3600" dirty="0"/>
              <a:t>Культура устойчивого развития может формироваться благодаря разносторонним действиям общества. Основой данного процесса призваны выступать 1)система образования, 2) информационная политика, 3) новая волна художественной литературы и искусства. Каждое из этих направлений необходимо обстоятельно рассмотреть.</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 pc\Desktop\ЭКОЛ.И УР.jpeg"/>
          <p:cNvPicPr>
            <a:picLocks noChangeAspect="1" noChangeArrowheads="1"/>
          </p:cNvPicPr>
          <p:nvPr/>
        </p:nvPicPr>
        <p:blipFill>
          <a:blip r:embed="rId2" cstate="print"/>
          <a:srcRect/>
          <a:stretch>
            <a:fillRect/>
          </a:stretch>
        </p:blipFill>
        <p:spPr bwMode="auto">
          <a:xfrm>
            <a:off x="3347864" y="2420888"/>
            <a:ext cx="2808311" cy="4437112"/>
          </a:xfrm>
          <a:prstGeom prst="rect">
            <a:avLst/>
          </a:prstGeom>
          <a:noFill/>
        </p:spPr>
      </p:pic>
      <p:pic>
        <p:nvPicPr>
          <p:cNvPr id="3075" name="Picture 3" descr="C:\Users\sony pc\Desktop\СОЦ.ЭКОЛ.jpeg"/>
          <p:cNvPicPr>
            <a:picLocks noChangeAspect="1" noChangeArrowheads="1"/>
          </p:cNvPicPr>
          <p:nvPr/>
        </p:nvPicPr>
        <p:blipFill>
          <a:blip r:embed="rId3" cstate="print"/>
          <a:srcRect/>
          <a:stretch>
            <a:fillRect/>
          </a:stretch>
        </p:blipFill>
        <p:spPr bwMode="auto">
          <a:xfrm>
            <a:off x="6119664" y="2420888"/>
            <a:ext cx="3024336" cy="4437112"/>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0" y="2348880"/>
            <a:ext cx="3311352" cy="4509120"/>
          </a:xfrm>
          <a:prstGeom prst="rect">
            <a:avLst/>
          </a:prstGeom>
          <a:noFill/>
          <a:ln w="9525">
            <a:noFill/>
            <a:miter lim="800000"/>
            <a:headEnd/>
            <a:tailEnd/>
          </a:ln>
        </p:spPr>
      </p:pic>
      <p:sp>
        <p:nvSpPr>
          <p:cNvPr id="3077" name="Rectangle 5"/>
          <p:cNvSpPr>
            <a:spLocks noChangeArrowheads="1"/>
          </p:cNvSpPr>
          <p:nvPr/>
        </p:nvSpPr>
        <p:spPr bwMode="auto">
          <a:xfrm>
            <a:off x="0" y="186627"/>
            <a:ext cx="889248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a:ln>
                  <a:noFill/>
                </a:ln>
                <a:solidFill>
                  <a:schemeClr val="tx1"/>
                </a:solidFill>
                <a:effectLst/>
                <a:latin typeface="Arial" pitchFamily="34" charset="0"/>
                <a:cs typeface="Arial" pitchFamily="34" charset="0"/>
              </a:rPr>
              <a:t>                 Предложенная </a:t>
            </a:r>
            <a:r>
              <a:rPr lang="ru-RU" sz="3200" b="1" dirty="0">
                <a:latin typeface="Arial" pitchFamily="34" charset="0"/>
                <a:cs typeface="Arial" pitchFamily="34" charset="0"/>
              </a:rPr>
              <a:t> к</a:t>
            </a:r>
            <a:r>
              <a:rPr kumimoji="0" lang="ru-RU" sz="3200" b="1" i="0" u="none" strike="noStrike" cap="none" normalizeH="0" baseline="0" dirty="0">
                <a:ln>
                  <a:noFill/>
                </a:ln>
                <a:solidFill>
                  <a:schemeClr val="tx1"/>
                </a:solidFill>
                <a:effectLst/>
                <a:latin typeface="Arial" pitchFamily="34" charset="0"/>
                <a:cs typeface="Arial" pitchFamily="34" charset="0"/>
              </a:rPr>
              <a:t>онцепция</a:t>
            </a:r>
            <a:r>
              <a:rPr kumimoji="0" lang="ru-RU" sz="3200" b="1" i="0" u="none" strike="noStrike" cap="none" normalizeH="0" dirty="0">
                <a:ln>
                  <a:noFill/>
                </a:ln>
                <a:solidFill>
                  <a:schemeClr val="tx1"/>
                </a:solidFill>
                <a:effectLst/>
                <a:latin typeface="Arial" pitchFamily="34" charset="0"/>
                <a:cs typeface="Arial" pitchFamily="34" charset="0"/>
              </a:rPr>
              <a:t>  «культуры устойчивого развития»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dirty="0">
                <a:ln>
                  <a:noFill/>
                </a:ln>
                <a:solidFill>
                  <a:schemeClr val="tx1"/>
                </a:solidFill>
                <a:effectLst/>
                <a:latin typeface="Arial" pitchFamily="34" charset="0"/>
                <a:cs typeface="Arial" pitchFamily="34" charset="0"/>
              </a:rPr>
              <a:t>нашла отражение в учебниках и учебных пособиях автора</a:t>
            </a:r>
            <a:endParaRPr kumimoji="0" lang="ru-RU" sz="32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611188" y="0"/>
            <a:ext cx="8086725" cy="2060848"/>
          </a:xfrm>
        </p:spPr>
        <p:txBody>
          <a:bodyPr>
            <a:normAutofit/>
          </a:bodyPr>
          <a:lstStyle/>
          <a:p>
            <a:pPr marL="484188" eaLnBrk="1" hangingPunct="1"/>
            <a:r>
              <a:rPr lang="ru-RU" sz="4000" dirty="0">
                <a:solidFill>
                  <a:schemeClr val="accent1">
                    <a:lumMod val="75000"/>
                  </a:schemeClr>
                </a:solidFill>
              </a:rPr>
              <a:t>  </a:t>
            </a:r>
            <a:r>
              <a:rPr lang="ru-RU" sz="4000" dirty="0">
                <a:solidFill>
                  <a:schemeClr val="tx1"/>
                </a:solidFill>
              </a:rPr>
              <a:t>«Культура, если развивается стихийно, то оставляет после себя пустыню». Карл Маркс</a:t>
            </a:r>
          </a:p>
        </p:txBody>
      </p:sp>
      <p:pic>
        <p:nvPicPr>
          <p:cNvPr id="12291" name="Picture 2" descr="http://im5-tub-ru.yandex.net/i?id=397571778-08-72"/>
          <p:cNvPicPr>
            <a:picLocks noChangeAspect="1" noChangeArrowheads="1"/>
          </p:cNvPicPr>
          <p:nvPr/>
        </p:nvPicPr>
        <p:blipFill>
          <a:blip r:embed="rId3" cstate="print"/>
          <a:srcRect/>
          <a:stretch>
            <a:fillRect/>
          </a:stretch>
        </p:blipFill>
        <p:spPr bwMode="auto">
          <a:xfrm>
            <a:off x="251520" y="2348880"/>
            <a:ext cx="8640960" cy="45091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96944" cy="1323439"/>
          </a:xfrm>
          <a:prstGeom prst="rect">
            <a:avLst/>
          </a:prstGeom>
        </p:spPr>
        <p:txBody>
          <a:bodyPr wrap="square">
            <a:spAutoFit/>
          </a:bodyPr>
          <a:lstStyle/>
          <a:p>
            <a:pPr algn="ctr"/>
            <a:r>
              <a:rPr lang="ru-RU" sz="4000" dirty="0"/>
              <a:t>Признаны и опубликованы  на Сайте  и Вестнике  ЮНЕСКО</a:t>
            </a:r>
          </a:p>
        </p:txBody>
      </p:sp>
      <p:pic>
        <p:nvPicPr>
          <p:cNvPr id="2050" name="Picture 2" descr="C:\Users\sony pc\Desktop\ЮНЕСКО1.jpeg"/>
          <p:cNvPicPr>
            <a:picLocks noChangeAspect="1" noChangeArrowheads="1"/>
          </p:cNvPicPr>
          <p:nvPr/>
        </p:nvPicPr>
        <p:blipFill>
          <a:blip r:embed="rId2" cstate="print"/>
          <a:srcRect/>
          <a:stretch>
            <a:fillRect/>
          </a:stretch>
        </p:blipFill>
        <p:spPr bwMode="auto">
          <a:xfrm>
            <a:off x="323528" y="2132856"/>
            <a:ext cx="3384376" cy="4725144"/>
          </a:xfrm>
          <a:prstGeom prst="rect">
            <a:avLst/>
          </a:prstGeom>
          <a:noFill/>
        </p:spPr>
      </p:pic>
      <p:pic>
        <p:nvPicPr>
          <p:cNvPr id="2051" name="Picture 3" descr="C:\Users\sony pc\Desktop\ЮНЕСКО 2.jpeg"/>
          <p:cNvPicPr>
            <a:picLocks noChangeAspect="1" noChangeArrowheads="1"/>
          </p:cNvPicPr>
          <p:nvPr/>
        </p:nvPicPr>
        <p:blipFill>
          <a:blip r:embed="rId3" cstate="print"/>
          <a:srcRect/>
          <a:stretch>
            <a:fillRect/>
          </a:stretch>
        </p:blipFill>
        <p:spPr bwMode="auto">
          <a:xfrm>
            <a:off x="5220072" y="1988840"/>
            <a:ext cx="3491880" cy="486916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9912" y="2276872"/>
            <a:ext cx="5364088" cy="4031873"/>
          </a:xfrm>
          <a:prstGeom prst="rect">
            <a:avLst/>
          </a:prstGeom>
        </p:spPr>
        <p:txBody>
          <a:bodyPr wrap="square">
            <a:spAutoFit/>
          </a:bodyPr>
          <a:lstStyle/>
          <a:p>
            <a:r>
              <a:rPr lang="ru-RU" sz="3200" b="1" dirty="0"/>
              <a:t>культуре устойчивого развития </a:t>
            </a:r>
            <a:r>
              <a:rPr lang="ru-RU" sz="3200" dirty="0"/>
              <a:t>в г. Баку. На  основе материалов конференции под редакцией автора издана книга </a:t>
            </a:r>
            <a:r>
              <a:rPr lang="ru-RU" sz="3200" b="1" dirty="0"/>
              <a:t>«Культура устойчивого развития: от идеи к реальности». </a:t>
            </a:r>
          </a:p>
        </p:txBody>
      </p:sp>
      <p:pic>
        <p:nvPicPr>
          <p:cNvPr id="1026" name="Picture 2" descr="C:\Users\sony pc\Desktop\КУЛЬТУРА УР.jpeg"/>
          <p:cNvPicPr>
            <a:picLocks noChangeAspect="1" noChangeArrowheads="1"/>
          </p:cNvPicPr>
          <p:nvPr/>
        </p:nvPicPr>
        <p:blipFill>
          <a:blip r:embed="rId2" cstate="print"/>
          <a:srcRect/>
          <a:stretch>
            <a:fillRect/>
          </a:stretch>
        </p:blipFill>
        <p:spPr bwMode="auto">
          <a:xfrm>
            <a:off x="0" y="2348880"/>
            <a:ext cx="3491880" cy="45091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179512" y="188640"/>
            <a:ext cx="8964488" cy="2062103"/>
          </a:xfrm>
          <a:prstGeom prst="rect">
            <a:avLst/>
          </a:prstGeom>
        </p:spPr>
        <p:txBody>
          <a:bodyPr wrap="square">
            <a:spAutoFit/>
          </a:bodyPr>
          <a:lstStyle/>
          <a:p>
            <a:r>
              <a:rPr lang="ru-RU" sz="3200" dirty="0"/>
              <a:t>Положения и выводы  проекта послужили предпосылкой   проведения под эгидой ЮНЕСКО в 2011-2014г.г. четырех  Российско-азербайджанских конференций, посвященных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23528" y="169541"/>
            <a:ext cx="8568952"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ЛИТЕРАТУРА</a:t>
            </a:r>
          </a:p>
          <a:p>
            <a:pPr marL="0" marR="0" lvl="0" indent="0" algn="just" defTabSz="914400" rtl="0" eaLnBrk="1" fontAlgn="base" latinLnBrk="0" hangingPunct="1">
              <a:lnSpc>
                <a:spcPts val="3000"/>
              </a:lnSpc>
              <a:spcBef>
                <a:spcPct val="0"/>
              </a:spcBef>
              <a:spcAft>
                <a:spcPct val="0"/>
              </a:spcAft>
              <a:buClrTx/>
              <a:buSzTx/>
              <a:tabLst/>
            </a:pPr>
            <a:r>
              <a:rPr kumimoji="0" lang="ru-RU"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Мамедов  Н.М. </a:t>
            </a: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Экология и устойчивое развитие</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ts val="3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М.:МГАДА,2013.</a:t>
            </a:r>
          </a:p>
          <a:p>
            <a:pPr lvl="0" algn="just" eaLnBrk="0" fontAlgn="base" hangingPunct="0">
              <a:lnSpc>
                <a:spcPts val="3000"/>
              </a:lnSpc>
              <a:spcBef>
                <a:spcPct val="0"/>
              </a:spcBef>
              <a:spcAft>
                <a:spcPct val="0"/>
              </a:spcAft>
            </a:pPr>
            <a:r>
              <a:rPr lang="ru-RU" sz="2400" i="1" dirty="0">
                <a:latin typeface="Arial" pitchFamily="34" charset="0"/>
                <a:ea typeface="Times New Roman" pitchFamily="18" charset="0"/>
                <a:cs typeface="Arial" pitchFamily="34" charset="0"/>
              </a:rPr>
              <a:t>Мамедов  Н.М. </a:t>
            </a:r>
            <a:r>
              <a:rPr lang="ru-RU" sz="2400" dirty="0"/>
              <a:t>Культура устойчивого развития: от идеи к реальности. Баку,2013.</a:t>
            </a:r>
          </a:p>
          <a:p>
            <a:pPr lvl="0" algn="just" eaLnBrk="0" fontAlgn="base" hangingPunct="0">
              <a:lnSpc>
                <a:spcPts val="3000"/>
              </a:lnSpc>
              <a:spcBef>
                <a:spcPct val="0"/>
              </a:spcBef>
              <a:spcAft>
                <a:spcPct val="0"/>
              </a:spcAft>
            </a:pPr>
            <a:r>
              <a:rPr lang="ru-RU" sz="2400" i="1" dirty="0">
                <a:latin typeface="Arial" pitchFamily="34" charset="0"/>
                <a:ea typeface="Times New Roman" pitchFamily="18" charset="0"/>
                <a:cs typeface="Arial" pitchFamily="34" charset="0"/>
              </a:rPr>
              <a:t>Мамедов  Н.М. </a:t>
            </a:r>
            <a:r>
              <a:rPr lang="ru-RU" sz="2400" dirty="0"/>
              <a:t>Феномен культуры и устойчивое развитие// Универсум: вестник </a:t>
            </a:r>
            <a:r>
              <a:rPr lang="ru-RU" sz="2400" dirty="0" err="1"/>
              <a:t>герценовского</a:t>
            </a:r>
            <a:r>
              <a:rPr lang="ru-RU" sz="2400" dirty="0"/>
              <a:t> университета, СПб,2013; №3; </a:t>
            </a:r>
          </a:p>
          <a:p>
            <a:pPr lvl="0" algn="just" eaLnBrk="0" fontAlgn="base" hangingPunct="0">
              <a:lnSpc>
                <a:spcPts val="3000"/>
              </a:lnSpc>
              <a:spcBef>
                <a:spcPct val="0"/>
              </a:spcBef>
              <a:spcAft>
                <a:spcPct val="0"/>
              </a:spcAft>
            </a:pPr>
            <a:r>
              <a:rPr lang="ru-RU" sz="2400" i="1" dirty="0">
                <a:latin typeface="Arial" pitchFamily="34" charset="0"/>
                <a:ea typeface="Times New Roman" pitchFamily="18" charset="0"/>
                <a:cs typeface="Arial" pitchFamily="34" charset="0"/>
              </a:rPr>
              <a:t>Мамедов  Н.М. </a:t>
            </a:r>
            <a:r>
              <a:rPr lang="ru-RU" sz="2400" dirty="0"/>
              <a:t>Культурная и образовательная политика в условиях перехода  к устойчивому развитию// Экологический ежегодник, 2016,№8;</a:t>
            </a:r>
          </a:p>
          <a:p>
            <a:pPr lvl="0" algn="just" eaLnBrk="0" fontAlgn="base" hangingPunct="0">
              <a:lnSpc>
                <a:spcPts val="3000"/>
              </a:lnSpc>
              <a:spcBef>
                <a:spcPct val="0"/>
              </a:spcBef>
              <a:spcAft>
                <a:spcPct val="0"/>
              </a:spcAft>
            </a:pPr>
            <a:r>
              <a:rPr lang="ru-RU" sz="2400" dirty="0"/>
              <a:t> </a:t>
            </a:r>
            <a:r>
              <a:rPr lang="ru-RU" sz="2400" i="1" dirty="0">
                <a:latin typeface="Arial" pitchFamily="34" charset="0"/>
                <a:ea typeface="Times New Roman" pitchFamily="18" charset="0"/>
                <a:cs typeface="Arial" pitchFamily="34" charset="0"/>
              </a:rPr>
              <a:t>Мамедов  Н.М. </a:t>
            </a:r>
            <a:r>
              <a:rPr lang="ru-RU" sz="2400" dirty="0"/>
              <a:t>Экологический контекст </a:t>
            </a:r>
            <a:r>
              <a:rPr lang="ru-RU" sz="2400" dirty="0" err="1"/>
              <a:t>социокультурных</a:t>
            </a:r>
            <a:r>
              <a:rPr lang="ru-RU" sz="2400" dirty="0"/>
              <a:t> и экономических изменений. //Лучшие практики экологического образования в интересах устойчивого развития. СПб: АППО,2018. </a:t>
            </a:r>
          </a:p>
          <a:p>
            <a:pPr algn="just" eaLnBrk="0" fontAlgn="base" hangingPunct="0">
              <a:lnSpc>
                <a:spcPts val="3000"/>
              </a:lnSpc>
              <a:spcBef>
                <a:spcPct val="0"/>
              </a:spcBef>
              <a:spcAft>
                <a:spcPct val="0"/>
              </a:spcAft>
            </a:pPr>
            <a:r>
              <a:rPr lang="ru-RU" sz="2400" dirty="0"/>
              <a:t>Мамедов Н.М. Развитие гуманистических идей как глобальный процесс.//Век глобализации, 2021, №1.</a:t>
            </a:r>
            <a:endParaRPr lang="ru-RU" sz="1400" dirty="0"/>
          </a:p>
          <a:p>
            <a:pPr algn="just" eaLnBrk="0" fontAlgn="base" hangingPunct="0">
              <a:spcBef>
                <a:spcPct val="0"/>
              </a:spcBef>
              <a:spcAft>
                <a:spcPct val="0"/>
              </a:spcAft>
            </a:pPr>
            <a:endParaRPr lang="ru-RU" sz="1400" dirty="0"/>
          </a:p>
          <a:p>
            <a:pPr lvl="0" algn="just" eaLnBrk="0" fontAlgn="base" hangingPunct="0">
              <a:spcBef>
                <a:spcPct val="0"/>
              </a:spcBef>
              <a:spcAft>
                <a:spcPct val="0"/>
              </a:spcAft>
            </a:pPr>
            <a:endParaRPr lang="ru-RU" sz="1400" dirty="0"/>
          </a:p>
          <a:p>
            <a:pPr lvl="0" algn="just" eaLnBrk="0" fontAlgn="base" hangingPunct="0">
              <a:spcBef>
                <a:spcPct val="0"/>
              </a:spcBef>
              <a:spcAft>
                <a:spcPct val="0"/>
              </a:spcAft>
            </a:pPr>
            <a:endParaRPr kumimoji="0" lang="ru-RU" sz="14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892480" cy="6453336"/>
          </a:xfrm>
          <a:prstGeom prst="rect">
            <a:avLst/>
          </a:prstGeom>
        </p:spPr>
        <p:txBody>
          <a:bodyPr wrap="square">
            <a:spAutoFit/>
          </a:bodyPr>
          <a:lstStyle/>
          <a:p>
            <a:r>
              <a:rPr lang="ru-RU" dirty="0"/>
              <a:t>	</a:t>
            </a:r>
          </a:p>
          <a:p>
            <a:r>
              <a:rPr lang="ru-RU" sz="3200" dirty="0"/>
              <a:t>	Вторую половину ХХ века можно считать началом формирования экологической культуры, данные и положения экологии стали оказывать влияние на социальные, экономические, технологические процессы. На основе экологических знаний стали оценивать приемлемость различных производств, границы преобразующей  деятельности общества. Экологические критерии предстали важнейшими показателями качества жизни, уровня социального и экономического развития, культуры общества в целом.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51520" y="619240"/>
            <a:ext cx="86409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a:ln>
                  <a:noFill/>
                </a:ln>
                <a:solidFill>
                  <a:schemeClr val="tx1"/>
                </a:solidFill>
                <a:effectLst/>
                <a:latin typeface="+mj-lt"/>
                <a:ea typeface="Times New Roman" pitchFamily="18" charset="0"/>
                <a:cs typeface="Arial" pitchFamily="34" charset="0"/>
              </a:rPr>
              <a:t>Озабоченность экологической безопасностью стала предпосылкой становления экологической культуры. Человечество оказалась</a:t>
            </a:r>
            <a:r>
              <a:rPr kumimoji="0" lang="ru-RU" sz="3600" b="0" i="0" u="none" strike="noStrike" cap="none" normalizeH="0" dirty="0">
                <a:ln>
                  <a:noFill/>
                </a:ln>
                <a:solidFill>
                  <a:schemeClr val="tx1"/>
                </a:solidFill>
                <a:effectLst/>
                <a:latin typeface="+mj-lt"/>
                <a:ea typeface="Times New Roman" pitchFamily="18" charset="0"/>
                <a:cs typeface="Arial" pitchFamily="34" charset="0"/>
              </a:rPr>
              <a:t> </a:t>
            </a:r>
            <a:r>
              <a:rPr kumimoji="0" lang="ru-RU" sz="3600" b="0" i="0" u="none" strike="noStrike" cap="none" normalizeH="0" baseline="0" dirty="0">
                <a:ln>
                  <a:noFill/>
                </a:ln>
                <a:solidFill>
                  <a:schemeClr val="tx1"/>
                </a:solidFill>
                <a:effectLst/>
                <a:latin typeface="+mj-lt"/>
                <a:ea typeface="Times New Roman" pitchFamily="18" charset="0"/>
                <a:cs typeface="Arial" pitchFamily="34" charset="0"/>
              </a:rPr>
              <a:t>перед альтернативой: сохранить</a:t>
            </a:r>
            <a:r>
              <a:rPr kumimoji="0" lang="ru-RU" sz="3600" b="0" i="0" u="none" strike="noStrike" cap="none" normalizeH="0" dirty="0">
                <a:ln>
                  <a:noFill/>
                </a:ln>
                <a:solidFill>
                  <a:schemeClr val="tx1"/>
                </a:solidFill>
                <a:effectLst/>
                <a:latin typeface="+mj-lt"/>
                <a:ea typeface="Times New Roman" pitchFamily="18" charset="0"/>
                <a:cs typeface="Arial" pitchFamily="34" charset="0"/>
              </a:rPr>
              <a:t> </a:t>
            </a:r>
            <a:r>
              <a:rPr kumimoji="0" lang="ru-RU" sz="3600" b="0" i="0" u="none" strike="noStrike" cap="none" normalizeH="0" baseline="0" dirty="0">
                <a:ln>
                  <a:noFill/>
                </a:ln>
                <a:solidFill>
                  <a:schemeClr val="tx1"/>
                </a:solidFill>
                <a:effectLst/>
                <a:latin typeface="+mj-lt"/>
                <a:ea typeface="Times New Roman" pitchFamily="18" charset="0"/>
                <a:cs typeface="Arial" pitchFamily="34" charset="0"/>
              </a:rPr>
              <a:t>сложившийся тип деятельности и погибнуть в экологической катастрофе, – либо кардинально изменить характер деятельности и сохранить природу для последующих поколений. </a:t>
            </a:r>
            <a:endParaRPr kumimoji="0" lang="ru-RU" sz="3600" b="0" i="0" u="none" strike="noStrike" cap="none" normalizeH="0" baseline="0" dirty="0">
              <a:ln>
                <a:noFill/>
              </a:ln>
              <a:solidFill>
                <a:schemeClr val="tx1"/>
              </a:solidFill>
              <a:effectLst/>
              <a:latin typeface="+mj-l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464261"/>
            <a:ext cx="8568952"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ts val="3600"/>
              </a:lnSpc>
              <a:spcBef>
                <a:spcPct val="0"/>
              </a:spcBef>
              <a:spcAft>
                <a:spcPct val="0"/>
              </a:spcAft>
            </a:pPr>
            <a:r>
              <a:rPr kumimoji="0" lang="ru-RU"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lang="ru-RU" sz="3200" dirty="0">
                <a:latin typeface="Arial" pitchFamily="34" charset="0"/>
                <a:ea typeface="Times New Roman" pitchFamily="18" charset="0"/>
                <a:cs typeface="Arial" pitchFamily="34" charset="0"/>
              </a:rPr>
              <a:t> Понятие "экологическая культура" охватывает такую культуру, которая способствует поддержанию гармонии во взаимоотношении общества и природы. В </a:t>
            </a: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конце ХХ века взаимозависимость между ними настолько возросла, что ни одно социально-экономическое явление не могло быть рассмотрено без</a:t>
            </a:r>
            <a:r>
              <a:rPr kumimoji="0" lang="ru-RU" sz="32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соотнесения его с природными условиями. Экологическая культура выступает  как норма и идеал, ставящий обоснованные ограничения на пути человеческой</a:t>
            </a:r>
            <a:r>
              <a:rPr kumimoji="0" lang="ru-RU" sz="3200" b="0" i="0" u="none" strike="noStrike" cap="none" normalizeH="0" dirty="0">
                <a:ln>
                  <a:noFill/>
                </a:ln>
                <a:solidFill>
                  <a:schemeClr val="tx1"/>
                </a:solidFill>
                <a:effectLst/>
                <a:latin typeface="Arial" pitchFamily="34" charset="0"/>
                <a:ea typeface="Times New Roman" pitchFamily="18" charset="0"/>
                <a:cs typeface="Arial" pitchFamily="34" charset="0"/>
              </a:rPr>
              <a:t> активности</a:t>
            </a: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ru-RU"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964488" cy="6504345"/>
          </a:xfrm>
          <a:prstGeom prst="rect">
            <a:avLst/>
          </a:prstGeom>
        </p:spPr>
        <p:txBody>
          <a:bodyPr wrap="square">
            <a:spAutoFit/>
          </a:bodyPr>
          <a:lstStyle/>
          <a:p>
            <a:r>
              <a:rPr lang="ru-RU" sz="3200" b="1" dirty="0"/>
              <a:t>	</a:t>
            </a:r>
          </a:p>
          <a:p>
            <a:pPr>
              <a:lnSpc>
                <a:spcPts val="4000"/>
              </a:lnSpc>
            </a:pPr>
            <a:r>
              <a:rPr lang="ru-RU" sz="3200" b="1" dirty="0"/>
              <a:t>	Ценности экологической культуры  соответствуют положениям экологической этики. Они позволяют  определить требования: отказываться от действий, которые могут подорвать возможности существования будущих поколений; мера ответственности перед потомками должна быть приоритетной при принятии решений, касающихся природной среды; недопустимо в интересах ныне живущих людей наносить ущерб интересам будущих поколений.</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3" y="343592"/>
            <a:ext cx="849694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ru-RU" sz="3600" b="1" dirty="0">
                <a:latin typeface="+mj-lt"/>
                <a:ea typeface="Times New Roman" pitchFamily="18" charset="0"/>
                <a:cs typeface="Times New Roman" pitchFamily="18" charset="0"/>
              </a:rPr>
              <a:t>В целом э</a:t>
            </a:r>
            <a:r>
              <a:rPr kumimoji="0" lang="ru-RU" sz="3600" b="1" i="0" u="none" strike="noStrike" cap="none" normalizeH="0" baseline="0" dirty="0">
                <a:ln>
                  <a:noFill/>
                </a:ln>
                <a:solidFill>
                  <a:schemeClr val="tx1"/>
                </a:solidFill>
                <a:effectLst/>
                <a:latin typeface="+mj-lt"/>
                <a:ea typeface="Times New Roman" pitchFamily="18" charset="0"/>
                <a:cs typeface="Times New Roman" pitchFamily="18" charset="0"/>
              </a:rPr>
              <a:t>кологическая культура предстала как новый способ соединения человека с природой, примирения его с ней на основе более глубокого ее познания.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a:ln>
                  <a:noFill/>
                </a:ln>
                <a:solidFill>
                  <a:schemeClr val="tx1"/>
                </a:solidFill>
                <a:effectLst/>
                <a:latin typeface="+mj-lt"/>
                <a:ea typeface="Times New Roman" pitchFamily="18" charset="0"/>
                <a:cs typeface="Times New Roman" pitchFamily="18" charset="0"/>
              </a:rPr>
              <a:t>Важнейшим признаком экологической культуры является отказ от наивного антропоцентризма и переход к системе взглядов, которая строится </a:t>
            </a:r>
            <a:r>
              <a:rPr kumimoji="0" lang="ru-RU" sz="3600" b="1" i="0" u="none" strike="noStrike" cap="none" normalizeH="0" baseline="0" dirty="0" err="1">
                <a:ln>
                  <a:noFill/>
                </a:ln>
                <a:solidFill>
                  <a:schemeClr val="tx1"/>
                </a:solidFill>
                <a:effectLst/>
                <a:latin typeface="+mj-lt"/>
                <a:ea typeface="Times New Roman" pitchFamily="18" charset="0"/>
                <a:cs typeface="Times New Roman" pitchFamily="18" charset="0"/>
              </a:rPr>
              <a:t>биосфероцентристски</a:t>
            </a:r>
            <a:r>
              <a:rPr kumimoji="0" lang="ru-RU" sz="3600" b="1" i="0" u="none" strike="noStrike" cap="none" normalizeH="0" baseline="0" dirty="0">
                <a:ln>
                  <a:noFill/>
                </a:ln>
                <a:solidFill>
                  <a:schemeClr val="tx1"/>
                </a:solidFill>
                <a:effectLst/>
                <a:latin typeface="+mj-lt"/>
                <a:ea typeface="Times New Roman" pitchFamily="18" charset="0"/>
                <a:cs typeface="Times New Roman"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892480" cy="5134675"/>
          </a:xfrm>
          <a:prstGeom prst="rect">
            <a:avLst/>
          </a:prstGeom>
        </p:spPr>
        <p:txBody>
          <a:bodyPr wrap="square">
            <a:spAutoFit/>
          </a:bodyPr>
          <a:lstStyle/>
          <a:p>
            <a:pPr>
              <a:lnSpc>
                <a:spcPts val="4400"/>
              </a:lnSpc>
            </a:pPr>
            <a:r>
              <a:rPr lang="ru-RU" sz="3200" i="1" dirty="0"/>
              <a:t>	</a:t>
            </a:r>
          </a:p>
          <a:p>
            <a:pPr>
              <a:lnSpc>
                <a:spcPts val="4400"/>
              </a:lnSpc>
            </a:pPr>
            <a:r>
              <a:rPr lang="ru-RU" sz="3200" i="1" dirty="0">
                <a:latin typeface="Arial" pitchFamily="34" charset="0"/>
                <a:cs typeface="Arial" pitchFamily="34" charset="0"/>
              </a:rPr>
              <a:t>	</a:t>
            </a:r>
            <a:r>
              <a:rPr lang="ru-RU" sz="3600" i="1" dirty="0">
                <a:latin typeface="Arial" pitchFamily="34" charset="0"/>
                <a:cs typeface="Arial" pitchFamily="34" charset="0"/>
              </a:rPr>
              <a:t>Цель экологического образования</a:t>
            </a:r>
            <a:r>
              <a:rPr lang="ru-RU" sz="3600" dirty="0">
                <a:latin typeface="Arial" pitchFamily="34" charset="0"/>
                <a:cs typeface="Arial" pitchFamily="34" charset="0"/>
              </a:rPr>
              <a:t> – формирование  экологической культуры, предполагающей ответственное отношение к природной среде,  соблюдение нравственных и правовых принципов природопользования и активная деятельность по защите и возобновлению природных богатств.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128492"/>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a:p>
            <a:pPr lvl="1" eaLnBrk="0" fontAlgn="base" hangingPunct="0">
              <a:spcBef>
                <a:spcPct val="0"/>
              </a:spcBef>
              <a:spcAft>
                <a:spcPct val="0"/>
              </a:spcAft>
            </a:pPr>
            <a:r>
              <a:rPr kumimoji="0" lang="ru-RU" sz="36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p>
          <a:p>
            <a:pPr lvl="1" eaLnBrk="0" fontAlgn="base" hangingPunct="0">
              <a:spcBef>
                <a:spcPct val="0"/>
              </a:spcBef>
              <a:spcAft>
                <a:spcPct val="0"/>
              </a:spcAft>
            </a:pPr>
            <a:r>
              <a:rPr lang="ru-RU" sz="4000" b="1" dirty="0"/>
              <a:t>	</a:t>
            </a:r>
            <a:r>
              <a:rPr lang="ru-RU" sz="3600" dirty="0">
                <a:latin typeface="Arial" pitchFamily="34" charset="0"/>
                <a:cs typeface="Arial" pitchFamily="34" charset="0"/>
              </a:rPr>
              <a:t>Экологическая культура  после Конференции ООН (</a:t>
            </a:r>
            <a:r>
              <a:rPr lang="ru-RU" sz="3600" dirty="0" err="1">
                <a:latin typeface="Arial" pitchFamily="34" charset="0"/>
                <a:cs typeface="Arial" pitchFamily="34" charset="0"/>
              </a:rPr>
              <a:t>Рио</a:t>
            </a:r>
            <a:r>
              <a:rPr lang="ru-RU" sz="3600" dirty="0">
                <a:latin typeface="Arial" pitchFamily="34" charset="0"/>
                <a:cs typeface="Arial" pitchFamily="34" charset="0"/>
              </a:rPr>
              <a:t> -92) предстала как одна из главных предпосылок перехода к устойчивому развитию.</a:t>
            </a:r>
            <a:r>
              <a:rPr lang="ru-RU" sz="3600" dirty="0">
                <a:latin typeface="Arial" pitchFamily="34" charset="0"/>
                <a:ea typeface="Times New Roman" pitchFamily="18" charset="0"/>
                <a:cs typeface="Arial" pitchFamily="34" charset="0"/>
              </a:rPr>
              <a:t> Культура устойчивого развития, кроме всего остального,  призвана способствовать пониманию глубокой  зависимости экономических, социальных и экологических факторов.</a:t>
            </a:r>
            <a:r>
              <a:rPr lang="ru-RU" sz="3600" dirty="0">
                <a:latin typeface="Arial" pitchFamily="34" charset="0"/>
                <a:cs typeface="Arial" pitchFamily="34" charset="0"/>
              </a:rPr>
              <a:t> </a:t>
            </a:r>
            <a:endParaRPr kumimoji="0" lang="ru-RU" sz="360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548DD4"/>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600</TotalTime>
  <Words>1081</Words>
  <Application>Microsoft Office PowerPoint</Application>
  <PresentationFormat>Экран (4:3)</PresentationFormat>
  <Paragraphs>62</Paragraphs>
  <Slides>22</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Cambria</vt:lpstr>
      <vt:lpstr>Rockwell</vt:lpstr>
      <vt:lpstr>Wingdings 2</vt:lpstr>
      <vt:lpstr>Литейная</vt:lpstr>
      <vt:lpstr>Генезис целей экологического образования:  от  формирования экологической культуры к формированию культуры устойчивого развития</vt:lpstr>
      <vt:lpstr>  «Культура, если развивается стихийно, то оставляет после себя пустыню». Карл Маркс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dc:title>
  <dc:creator>Nizami</dc:creator>
  <cp:lastModifiedBy>Мамедов Низами Мустафа Оглы</cp:lastModifiedBy>
  <cp:revision>31</cp:revision>
  <dcterms:created xsi:type="dcterms:W3CDTF">2017-05-03T07:51:58Z</dcterms:created>
  <dcterms:modified xsi:type="dcterms:W3CDTF">2021-06-15T10:09:05Z</dcterms:modified>
</cp:coreProperties>
</file>