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3" r:id="rId3"/>
    <p:sldId id="345" r:id="rId4"/>
    <p:sldId id="344" r:id="rId5"/>
    <p:sldId id="346" r:id="rId6"/>
    <p:sldId id="347" r:id="rId7"/>
    <p:sldId id="348" r:id="rId8"/>
    <p:sldId id="332" r:id="rId9"/>
    <p:sldId id="349" r:id="rId10"/>
    <p:sldId id="280" r:id="rId11"/>
    <p:sldId id="367" r:id="rId12"/>
    <p:sldId id="377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8" r:id="rId21"/>
    <p:sldId id="379" r:id="rId22"/>
    <p:sldId id="333" r:id="rId23"/>
    <p:sldId id="334" r:id="rId24"/>
    <p:sldId id="288" r:id="rId25"/>
    <p:sldId id="266" r:id="rId26"/>
    <p:sldId id="320" r:id="rId27"/>
    <p:sldId id="290" r:id="rId28"/>
    <p:sldId id="258" r:id="rId29"/>
    <p:sldId id="264" r:id="rId30"/>
    <p:sldId id="271" r:id="rId31"/>
    <p:sldId id="276" r:id="rId32"/>
    <p:sldId id="284" r:id="rId33"/>
    <p:sldId id="278" r:id="rId34"/>
    <p:sldId id="283" r:id="rId35"/>
    <p:sldId id="291" r:id="rId36"/>
    <p:sldId id="292" r:id="rId37"/>
    <p:sldId id="293" r:id="rId38"/>
    <p:sldId id="294" r:id="rId39"/>
    <p:sldId id="295" r:id="rId40"/>
    <p:sldId id="297" r:id="rId41"/>
    <p:sldId id="386" r:id="rId42"/>
    <p:sldId id="300" r:id="rId43"/>
    <p:sldId id="306" r:id="rId44"/>
    <p:sldId id="384" r:id="rId45"/>
    <p:sldId id="385" r:id="rId46"/>
    <p:sldId id="303" r:id="rId47"/>
    <p:sldId id="308" r:id="rId48"/>
    <p:sldId id="309" r:id="rId49"/>
    <p:sldId id="310" r:id="rId50"/>
    <p:sldId id="380" r:id="rId51"/>
    <p:sldId id="311" r:id="rId52"/>
    <p:sldId id="313" r:id="rId53"/>
    <p:sldId id="312" r:id="rId54"/>
    <p:sldId id="381" r:id="rId55"/>
    <p:sldId id="315" r:id="rId56"/>
    <p:sldId id="382" r:id="rId57"/>
    <p:sldId id="321" r:id="rId58"/>
    <p:sldId id="322" r:id="rId59"/>
    <p:sldId id="318" r:id="rId60"/>
    <p:sldId id="317" r:id="rId61"/>
    <p:sldId id="341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26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1A"/>
    <a:srgbClr val="20F448"/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18" y="2348880"/>
            <a:ext cx="8640960" cy="1152128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Cambria" panose="020405030504060302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>
                <a:latin typeface="Cambria" panose="02040503050406030204" pitchFamily="18" charset="0"/>
              </a:rPr>
            </a:br>
            <a:r>
              <a:rPr lang="ru-RU" sz="1800" b="1" dirty="0">
                <a:latin typeface="Cambria" panose="02040503050406030204" pitchFamily="18" charset="0"/>
              </a:rPr>
              <a:t>«Детский сад общеразвивающего вида №101»</a:t>
            </a:r>
            <a:br>
              <a:rPr lang="ru-RU" sz="1800" b="1" dirty="0">
                <a:latin typeface="Cambria" panose="02040503050406030204" pitchFamily="18" charset="0"/>
              </a:rPr>
            </a:br>
            <a:r>
              <a:rPr lang="ru-RU" sz="1800" b="1" dirty="0">
                <a:latin typeface="Cambria" panose="02040503050406030204" pitchFamily="18" charset="0"/>
              </a:rPr>
              <a:t>муниципального образования города Братска</a:t>
            </a:r>
            <a:br>
              <a:rPr lang="ru-RU" sz="1800" b="1" dirty="0">
                <a:latin typeface="Cambria" panose="02040503050406030204" pitchFamily="18" charset="0"/>
              </a:rPr>
            </a:br>
            <a:endParaRPr lang="ru-RU" sz="1800" b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329" y="3404592"/>
            <a:ext cx="6400800" cy="1752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A1A"/>
                </a:solidFill>
                <a:latin typeface="Cambria" panose="02040503050406030204" pitchFamily="18" charset="0"/>
              </a:rPr>
              <a:t>«Экологическое образование в дошкольном учреждении для устойчивого развития» </a:t>
            </a:r>
            <a:endParaRPr lang="ru-RU" b="1" dirty="0">
              <a:solidFill>
                <a:srgbClr val="003A1A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8603" y="5157192"/>
            <a:ext cx="4227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latin typeface="Cambria" panose="02040503050406030204" pitchFamily="18" charset="0"/>
              </a:rPr>
              <a:t>Старший воспитатель </a:t>
            </a:r>
          </a:p>
          <a:p>
            <a:pPr algn="r"/>
            <a:r>
              <a:rPr lang="ru-RU" b="1" dirty="0">
                <a:latin typeface="Cambria" panose="02040503050406030204" pitchFamily="18" charset="0"/>
              </a:rPr>
              <a:t>Красавина Кристина Владимировна</a:t>
            </a:r>
          </a:p>
        </p:txBody>
      </p:sp>
      <p:pic>
        <p:nvPicPr>
          <p:cNvPr id="6" name="Picture 2" descr="C:\Users\Elena\Documents\папки\БЛАНКИ И ФОРМЫ ПАРТНЕРСТВА\бланк ПАРТНЕРСТВА хорошее разрешение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4946"/>
          <a:stretch/>
        </p:blipFill>
        <p:spPr bwMode="auto">
          <a:xfrm>
            <a:off x="1557336" y="112123"/>
            <a:ext cx="6029325" cy="2164749"/>
          </a:xfrm>
          <a:prstGeom prst="rect">
            <a:avLst/>
          </a:prstGeom>
          <a:noFill/>
          <a:extLst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B62F6EC-DBD2-4494-9A12-436AF04E2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082225" cy="18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Условия для экологического образования в ДОУ для устойчивого развития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3491880" y="2646738"/>
            <a:ext cx="2232248" cy="2128328"/>
          </a:xfrm>
          <a:prstGeom prst="ellipse">
            <a:avLst/>
          </a:prstGeom>
          <a:solidFill>
            <a:srgbClr val="20F4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ЭО УР</a:t>
            </a:r>
          </a:p>
        </p:txBody>
      </p:sp>
      <p:sp>
        <p:nvSpPr>
          <p:cNvPr id="6" name="Стрелка вверх 5"/>
          <p:cNvSpPr/>
          <p:nvPr/>
        </p:nvSpPr>
        <p:spPr>
          <a:xfrm rot="1572689">
            <a:off x="5030872" y="2261571"/>
            <a:ext cx="683531" cy="606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 rot="14578657">
            <a:off x="2941351" y="3942298"/>
            <a:ext cx="683531" cy="5979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19149533">
            <a:off x="3191191" y="2317454"/>
            <a:ext cx="683531" cy="7383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10800000">
            <a:off x="4266239" y="4833747"/>
            <a:ext cx="683531" cy="5859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989107" y="1491338"/>
            <a:ext cx="2255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РОДИТЕЛИ </a:t>
            </a:r>
          </a:p>
          <a:p>
            <a:r>
              <a:rPr lang="ru-RU" sz="2000" b="1" dirty="0">
                <a:latin typeface="Cambria" panose="02040503050406030204" pitchFamily="18" charset="0"/>
              </a:rPr>
              <a:t>Психолого-педагогическое </a:t>
            </a:r>
          </a:p>
          <a:p>
            <a:r>
              <a:rPr lang="ru-RU" sz="2000" b="1" dirty="0">
                <a:latin typeface="Cambria" panose="02040503050406030204" pitchFamily="18" charset="0"/>
              </a:rPr>
              <a:t>просвещение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592" y="1922147"/>
            <a:ext cx="226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ДЕТИ 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</a:rPr>
              <a:t>Формирование экологической культуры, экологических привычек</a:t>
            </a:r>
          </a:p>
          <a:p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4833022"/>
            <a:ext cx="29158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ПЕДАГОГИ</a:t>
            </a:r>
          </a:p>
          <a:p>
            <a:r>
              <a:rPr lang="ru-RU" b="1" dirty="0">
                <a:latin typeface="Cambria" panose="02040503050406030204" pitchFamily="18" charset="0"/>
              </a:rPr>
              <a:t>Повышение квалификации и самообразование , освоение технологий ОУР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20777" y="5472768"/>
            <a:ext cx="440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СОЦИАЛЬНЫЕ ПАРТНЕРЫ</a:t>
            </a:r>
          </a:p>
          <a:p>
            <a:r>
              <a:rPr lang="ru-RU" sz="2400" b="1" dirty="0">
                <a:latin typeface="Cambria" panose="02040503050406030204" pitchFamily="18" charset="0"/>
              </a:rPr>
              <a:t>Сетевое партнерство в проектной деятельности </a:t>
            </a:r>
          </a:p>
        </p:txBody>
      </p:sp>
      <p:sp>
        <p:nvSpPr>
          <p:cNvPr id="14" name="Стрелка вверх 13"/>
          <p:cNvSpPr/>
          <p:nvPr/>
        </p:nvSpPr>
        <p:spPr>
          <a:xfrm rot="6863661">
            <a:off x="5587680" y="3912734"/>
            <a:ext cx="683531" cy="606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346590" y="3523280"/>
            <a:ext cx="22553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РППС</a:t>
            </a:r>
          </a:p>
          <a:p>
            <a:r>
              <a:rPr lang="ru-RU" b="1" dirty="0">
                <a:latin typeface="Cambria" panose="02040503050406030204" pitchFamily="18" charset="0"/>
              </a:rPr>
              <a:t>Проектирование и реализация развивающей экологически безопасной среды </a:t>
            </a:r>
          </a:p>
        </p:txBody>
      </p:sp>
    </p:spTree>
    <p:extLst>
      <p:ext uri="{BB962C8B-B14F-4D97-AF65-F5344CB8AC3E}">
        <p14:creationId xmlns:p14="http://schemas.microsoft.com/office/powerpoint/2010/main" val="24110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280920" cy="5832648"/>
          </a:xfrm>
        </p:spPr>
      </p:pic>
      <p:sp>
        <p:nvSpPr>
          <p:cNvPr id="5" name="Прямоугольник 4"/>
          <p:cNvSpPr/>
          <p:nvPr/>
        </p:nvSpPr>
        <p:spPr>
          <a:xfrm>
            <a:off x="431326" y="593467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известная в России площадь, расположенная к востоку от Кремля — официальной резиденции президента. На Красной площади находятся Храм Василия Блаженного и Государственный исторический музей.</a:t>
            </a:r>
          </a:p>
        </p:txBody>
      </p:sp>
    </p:spTree>
    <p:extLst>
      <p:ext uri="{BB962C8B-B14F-4D97-AF65-F5344CB8AC3E}">
        <p14:creationId xmlns:p14="http://schemas.microsoft.com/office/powerpoint/2010/main" val="27151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461"/>
            <a:ext cx="8712968" cy="6194128"/>
          </a:xfrm>
        </p:spPr>
      </p:pic>
      <p:sp>
        <p:nvSpPr>
          <p:cNvPr id="5" name="Прямоугольник 4"/>
          <p:cNvSpPr/>
          <p:nvPr/>
        </p:nvSpPr>
        <p:spPr>
          <a:xfrm>
            <a:off x="3110575" y="6309320"/>
            <a:ext cx="296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Собор Василия Блаженного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7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3571" cy="5616624"/>
          </a:xfrm>
        </p:spPr>
      </p:pic>
      <p:sp>
        <p:nvSpPr>
          <p:cNvPr id="5" name="Прямоугольник 4"/>
          <p:cNvSpPr/>
          <p:nvPr/>
        </p:nvSpPr>
        <p:spPr>
          <a:xfrm>
            <a:off x="3419872" y="6021288"/>
            <a:ext cx="1886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Дворцовый мост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1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73902" cy="5740546"/>
          </a:xfrm>
        </p:spPr>
      </p:pic>
      <p:sp>
        <p:nvSpPr>
          <p:cNvPr id="5" name="Прямоугольник 4"/>
          <p:cNvSpPr/>
          <p:nvPr/>
        </p:nvSpPr>
        <p:spPr>
          <a:xfrm>
            <a:off x="2356810" y="6165304"/>
            <a:ext cx="4430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Никольский Морской собор в Кронштадте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52951" cy="5832648"/>
          </a:xfrm>
        </p:spPr>
      </p:pic>
      <p:sp>
        <p:nvSpPr>
          <p:cNvPr id="5" name="Прямоугольник 4"/>
          <p:cNvSpPr/>
          <p:nvPr/>
        </p:nvSpPr>
        <p:spPr>
          <a:xfrm>
            <a:off x="2883909" y="6309320"/>
            <a:ext cx="337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Большой Петергофский Дворец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028384" cy="5544616"/>
          </a:xfrm>
        </p:spPr>
      </p:pic>
      <p:sp>
        <p:nvSpPr>
          <p:cNvPr id="5" name="Прямоугольник 4"/>
          <p:cNvSpPr/>
          <p:nvPr/>
        </p:nvSpPr>
        <p:spPr>
          <a:xfrm>
            <a:off x="3545437" y="6094662"/>
            <a:ext cx="2053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Казанский Кремль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4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260648"/>
            <a:ext cx="8880913" cy="5901771"/>
          </a:xfrm>
        </p:spPr>
      </p:pic>
      <p:sp>
        <p:nvSpPr>
          <p:cNvPr id="5" name="Прямоугольник 4"/>
          <p:cNvSpPr/>
          <p:nvPr/>
        </p:nvSpPr>
        <p:spPr>
          <a:xfrm>
            <a:off x="3430020" y="6304002"/>
            <a:ext cx="228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Дворцовая Площадь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2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439942"/>
            <a:ext cx="5040560" cy="41805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ЕКАТЕРИНИНСКИЙ ДВОРЕЦ И ПАРК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2" y="116632"/>
            <a:ext cx="8595461" cy="6048672"/>
          </a:xfrm>
        </p:spPr>
      </p:pic>
    </p:spTree>
    <p:extLst>
      <p:ext uri="{BB962C8B-B14F-4D97-AF65-F5344CB8AC3E}">
        <p14:creationId xmlns:p14="http://schemas.microsoft.com/office/powerpoint/2010/main" val="18464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893921"/>
          </a:xfrm>
        </p:spPr>
      </p:pic>
      <p:sp>
        <p:nvSpPr>
          <p:cNvPr id="5" name="Прямоугольник 4"/>
          <p:cNvSpPr/>
          <p:nvPr/>
        </p:nvSpPr>
        <p:spPr>
          <a:xfrm>
            <a:off x="3452142" y="6309320"/>
            <a:ext cx="2239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Исаакиевский собор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67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Elena\Documents\САЙТ ПАРТНЕР-УНИТВИН.НЕТ\ЭМБЛЕМЫ\нов нов зел нов ж подпись 4.jpg">
            <a:extLst>
              <a:ext uri="{FF2B5EF4-FFF2-40B4-BE49-F238E27FC236}">
                <a16:creationId xmlns="" xmlns:a16="http://schemas.microsoft.com/office/drawing/2014/main" id="{6163A13B-25A2-45AA-ABA5-3665E935FA5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8142"/>
          <a:stretch/>
        </p:blipFill>
        <p:spPr bwMode="auto">
          <a:xfrm>
            <a:off x="330854" y="476672"/>
            <a:ext cx="1936890" cy="1629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E9441AC-52E4-4C08-A315-36F7A148813A}"/>
              </a:ext>
            </a:extLst>
          </p:cNvPr>
          <p:cNvSpPr/>
          <p:nvPr/>
        </p:nvSpPr>
        <p:spPr>
          <a:xfrm>
            <a:off x="899592" y="3140968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Межрегиональное сетевое партнерство </a:t>
            </a:r>
            <a:endParaRPr kumimoji="0" lang="ru-RU" altLang="ru-RU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«Учимся жить устойчиво в глобальном мире: 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39876B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Экология. Здоровье. Безопасность»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(программа УНИТВИН/ЮНЕСКО)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partner</a:t>
            </a:r>
            <a:r>
              <a:rPr kumimoji="0" lang="ru-RU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unitwin</a:t>
            </a:r>
            <a:r>
              <a:rPr kumimoji="0" lang="ru-RU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net  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0722"/>
            <a:ext cx="3348372" cy="25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001"/>
            <a:ext cx="6142972" cy="6009343"/>
          </a:xfrm>
        </p:spPr>
      </p:pic>
      <p:sp>
        <p:nvSpPr>
          <p:cNvPr id="5" name="Прямоугольник 4"/>
          <p:cNvSpPr/>
          <p:nvPr/>
        </p:nvSpPr>
        <p:spPr>
          <a:xfrm>
            <a:off x="3412242" y="6237312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Храм Спаса на Крови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6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344816" cy="6340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НАСЛЕДИЕ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935050" cy="24908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80728"/>
            <a:ext cx="4499992" cy="2812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2617"/>
            <a:ext cx="3706638" cy="2965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67" y="3959397"/>
            <a:ext cx="4921831" cy="276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774BA9-7C1A-4CF5-B7D3-E685E522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67" y="116632"/>
            <a:ext cx="7128791" cy="5760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http://partner-unitwin.net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5DF6405-967E-490A-8E68-BD4E5D4D0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725958" cy="4228335"/>
          </a:xfr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F9D75D8-88F1-4F30-9A20-72EE7BF8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74" y="708923"/>
            <a:ext cx="2751666" cy="31263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307882D-AA9C-446C-AFE6-231AE1CEFF9B}"/>
              </a:ext>
            </a:extLst>
          </p:cNvPr>
          <p:cNvSpPr/>
          <p:nvPr/>
        </p:nvSpPr>
        <p:spPr>
          <a:xfrm>
            <a:off x="4211960" y="4012029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Елена Николаевна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Дзятковская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доктор биологических наук, профессор, руководитель сетевой кафедры ЮНЕСКО факультета глобальных процессов МГУ им. М.В. Ломоносова при ФГБНУ «Институт стратегии развития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59674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AD85AF-3BC8-41FE-8C9F-02653878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9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образование для устойчивого развития в условиях детского сада</a:t>
            </a:r>
          </a:p>
        </p:txBody>
      </p:sp>
      <p:pic>
        <p:nvPicPr>
          <p:cNvPr id="4" name="Picture 2" descr="C:\Users\Elena\Documents\папки\БЛАНКИ И ФОРМЫ ПАРТНЕРСТВА\бланк ПАРТНЕРСТВА хорошее разрешение.jpg">
            <a:extLst>
              <a:ext uri="{FF2B5EF4-FFF2-40B4-BE49-F238E27FC236}">
                <a16:creationId xmlns="" xmlns:a16="http://schemas.microsoft.com/office/drawing/2014/main" id="{08D42B15-E318-4C7A-99CF-B058F5492D7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7" t="1262" r="39247" b="84339"/>
          <a:stretch/>
        </p:blipFill>
        <p:spPr bwMode="auto">
          <a:xfrm>
            <a:off x="539552" y="2348880"/>
            <a:ext cx="4248472" cy="4104456"/>
          </a:xfrm>
          <a:prstGeom prst="rect">
            <a:avLst/>
          </a:prstGeom>
          <a:noFill/>
          <a:extLst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B62F6EC-DBD2-4494-9A12-436AF04E2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30" y="2515804"/>
            <a:ext cx="4164450" cy="37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ОБЫТИЯ 2016-2017\эбц\DSCN8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9940"/>
            <a:ext cx="8352928" cy="62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325" y="303039"/>
            <a:ext cx="480920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АКЦИИ  «Мы за чистый город!»</a:t>
            </a:r>
          </a:p>
        </p:txBody>
      </p:sp>
    </p:spTree>
    <p:extLst>
      <p:ext uri="{BB962C8B-B14F-4D97-AF65-F5344CB8AC3E}">
        <p14:creationId xmlns:p14="http://schemas.microsoft.com/office/powerpoint/2010/main" val="18428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СОБЫТИЯ 2016-2017\эбц\листовки\листовки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8"/>
          <a:stretch/>
        </p:blipFill>
        <p:spPr bwMode="auto">
          <a:xfrm>
            <a:off x="157132" y="260648"/>
            <a:ext cx="880735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D:\СОБЫТИЯ 2016-2017\АКЦИЯ ЧИСТЫЙ ГОРОД\DSCN6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612775" cy="64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6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ОБЫТИЯ 2016-2017\эбц\мастер-класс\DSCN7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9" y="306769"/>
            <a:ext cx="8386497" cy="629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 ГРУППЫ\РОДНИЧОК новые\экологическое развлечение 31.03.17\DSCN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547793" cy="64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479432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>
                <a:latin typeface="Cambria" panose="02040503050406030204" pitchFamily="18" charset="0"/>
              </a:rPr>
              <a:t>Экологические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29627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5813" cy="6536860"/>
          </a:xfrm>
        </p:spPr>
      </p:pic>
    </p:spTree>
    <p:extLst>
      <p:ext uri="{BB962C8B-B14F-4D97-AF65-F5344CB8AC3E}">
        <p14:creationId xmlns:p14="http://schemas.microsoft.com/office/powerpoint/2010/main" val="13356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Elena\Desktop\САЙТ ПАРТНЕР-УНИТВИН.НЕТ\Без имени-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/>
          <a:stretch/>
        </p:blipFill>
        <p:spPr bwMode="auto">
          <a:xfrm>
            <a:off x="395536" y="404664"/>
            <a:ext cx="8640960" cy="6048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0973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bdou101\Desktop\экотропа\20180622_1043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t="8235" r="5514" b="7402"/>
          <a:stretch/>
        </p:blipFill>
        <p:spPr bwMode="auto">
          <a:xfrm>
            <a:off x="179512" y="260648"/>
            <a:ext cx="883200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07975"/>
            <a:ext cx="5516831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</a:rPr>
              <a:t>Наблюдение за объектами живой природы</a:t>
            </a:r>
          </a:p>
        </p:txBody>
      </p:sp>
    </p:spTree>
    <p:extLst>
      <p:ext uri="{BB962C8B-B14F-4D97-AF65-F5344CB8AC3E}">
        <p14:creationId xmlns:p14="http://schemas.microsoft.com/office/powerpoint/2010/main" val="4180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571796" cy="6428847"/>
          </a:xfrm>
        </p:spPr>
      </p:pic>
      <p:sp>
        <p:nvSpPr>
          <p:cNvPr id="3" name="TextBox 2"/>
          <p:cNvSpPr txBox="1"/>
          <p:nvPr/>
        </p:nvSpPr>
        <p:spPr>
          <a:xfrm>
            <a:off x="323528" y="188005"/>
            <a:ext cx="432406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Посадка лука. Эксперимент.</a:t>
            </a:r>
          </a:p>
        </p:txBody>
      </p:sp>
    </p:spTree>
    <p:extLst>
      <p:ext uri="{BB962C8B-B14F-4D97-AF65-F5344CB8AC3E}">
        <p14:creationId xmlns:p14="http://schemas.microsoft.com/office/powerpoint/2010/main" val="41241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bdou101\Desktop\экотропа\20180528_092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4780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00470"/>
            <a:ext cx="458824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/>
              <a:t>Посадка семян в огороде весной</a:t>
            </a:r>
          </a:p>
        </p:txBody>
      </p:sp>
    </p:spTree>
    <p:extLst>
      <p:ext uri="{BB962C8B-B14F-4D97-AF65-F5344CB8AC3E}">
        <p14:creationId xmlns:p14="http://schemas.microsoft.com/office/powerpoint/2010/main" val="21563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Сделано руками родителей</a:t>
            </a:r>
          </a:p>
        </p:txBody>
      </p:sp>
      <p:pic>
        <p:nvPicPr>
          <p:cNvPr id="1026" name="Picture 2" descr="C:\Users\mbdou101\Downloads\image-0-02-04-19d5ae0f68e72494c726904a10cf7afa9c23d6c43fb4d07654d3a727b11a10ee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b="16059"/>
          <a:stretch/>
        </p:blipFill>
        <p:spPr bwMode="auto">
          <a:xfrm>
            <a:off x="1763688" y="1484784"/>
            <a:ext cx="5184576" cy="52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mbdou101\Desktop\экотропа\20180627_103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0" y="404664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04224"/>
            <a:ext cx="451020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/>
              <a:t>Жители нашего огорода</a:t>
            </a:r>
          </a:p>
        </p:txBody>
      </p:sp>
    </p:spTree>
    <p:extLst>
      <p:ext uri="{BB962C8B-B14F-4D97-AF65-F5344CB8AC3E}">
        <p14:creationId xmlns:p14="http://schemas.microsoft.com/office/powerpoint/2010/main" val="89950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СОБЫТИЯ 2016-2017\эбц\ВТОРДЕКОР 101\игрушки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7616" r="7428" b="8684"/>
          <a:stretch/>
        </p:blipFill>
        <p:spPr bwMode="auto">
          <a:xfrm>
            <a:off x="395536" y="612730"/>
            <a:ext cx="8615074" cy="621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260648"/>
            <a:ext cx="7067128" cy="8501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>
                <a:latin typeface="Cambria" panose="02040503050406030204" pitchFamily="18" charset="0"/>
              </a:rPr>
              <a:t>ИЗ НЕНУЖНОГО – В ПОЛЕЗНОЕ!</a:t>
            </a:r>
            <a:endParaRPr lang="ru-RU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СОБЫТИЯ 2016-2017\эбц\ВТОРДЕКОР 101\аквариум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19162" r="7908"/>
          <a:stretch/>
        </p:blipFill>
        <p:spPr bwMode="auto">
          <a:xfrm>
            <a:off x="22885" y="116632"/>
            <a:ext cx="89467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1432" y="1346400"/>
            <a:ext cx="290611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СУХОЙ АКВАРИУМ</a:t>
            </a:r>
          </a:p>
        </p:txBody>
      </p:sp>
    </p:spTree>
    <p:extLst>
      <p:ext uri="{BB962C8B-B14F-4D97-AF65-F5344CB8AC3E}">
        <p14:creationId xmlns:p14="http://schemas.microsoft.com/office/powerpoint/2010/main" val="19796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СОБЫТИЯ 2016-2017\эбц\ВТОРДЕКОР 101\бу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2556" y="1588311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СОБЫТИЯ 2016-2017\эбц\ВТОРДЕКОР 101\букети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r="15526"/>
          <a:stretch/>
        </p:blipFill>
        <p:spPr bwMode="auto">
          <a:xfrm>
            <a:off x="4499992" y="917803"/>
            <a:ext cx="447680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3738" y="174614"/>
            <a:ext cx="563885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>
                <a:latin typeface="Cambria" panose="02040503050406030204" pitchFamily="18" charset="0"/>
              </a:rPr>
              <a:t>КРАСОТА РУКОТВОРНОГО МИРА</a:t>
            </a:r>
          </a:p>
        </p:txBody>
      </p:sp>
    </p:spTree>
    <p:extLst>
      <p:ext uri="{BB962C8B-B14F-4D97-AF65-F5344CB8AC3E}">
        <p14:creationId xmlns:p14="http://schemas.microsoft.com/office/powerpoint/2010/main" val="30073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СОБЫТИЯ 2016-2017\эбц\Втордекор\20160714_134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79A49A7-8AAB-4B7D-9BB2-561B7564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113" y="0"/>
            <a:ext cx="5571256" cy="6926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tx1"/>
                </a:solidFill>
                <a:latin typeface="Cambria" pitchFamily="18" charset="0"/>
                <a:ea typeface="+mj-ea"/>
                <a:cs typeface="+mj-cs"/>
              </a:rPr>
              <a:t>ПРОГУЛОЧНЫЕ УЧАСТКИ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39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D:\СОБЫТИЯ 2016-2017\эбц\Втордекор\20160714_13443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7" t="38082" r="7149" b="7918"/>
          <a:stretch/>
        </p:blipFill>
        <p:spPr bwMode="auto">
          <a:xfrm>
            <a:off x="107504" y="332656"/>
            <a:ext cx="8822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</a:rPr>
              <a:t>Нормативные документы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Основы государственно политики в области экологического образования России до 2013 года»</a:t>
            </a:r>
          </a:p>
          <a:p>
            <a:pPr marL="0" indent="0" algn="just">
              <a:buNone/>
            </a:pPr>
            <a:endParaRPr lang="ru-RU" b="1" dirty="0" smtClean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ambria" panose="02040503050406030204" pitchFamily="18" charset="0"/>
              </a:rPr>
              <a:t>«Концепция общего экологического образования» </a:t>
            </a:r>
            <a:endParaRPr lang="ru-R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03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8258" r="6466" b="15417"/>
          <a:stretch/>
        </p:blipFill>
        <p:spPr bwMode="auto">
          <a:xfrm>
            <a:off x="251520" y="548680"/>
            <a:ext cx="8640960" cy="601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2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6" y="188641"/>
            <a:ext cx="8640961" cy="6480720"/>
          </a:xfrm>
        </p:spPr>
      </p:pic>
    </p:spTree>
    <p:extLst>
      <p:ext uri="{BB962C8B-B14F-4D97-AF65-F5344CB8AC3E}">
        <p14:creationId xmlns:p14="http://schemas.microsoft.com/office/powerpoint/2010/main" val="166100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СОБЫТИЯ 2016-2017\ЛЕТО 2016\SAM_3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6" y="237376"/>
            <a:ext cx="8573134" cy="64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СОБЫТИЯ 2016-2017\фото Птицестрой\20170426_174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7103" y="1541279"/>
            <a:ext cx="6428267" cy="38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СОБЫТИЯ 2016-2017\фото Птицестрой\20170427_1044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5"/>
          <a:stretch/>
        </p:blipFill>
        <p:spPr bwMode="auto">
          <a:xfrm rot="5400000">
            <a:off x="3639414" y="1272277"/>
            <a:ext cx="6192686" cy="43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3E197D-BB44-461A-8738-E876C72BBF8C}"/>
              </a:ext>
            </a:extLst>
          </p:cNvPr>
          <p:cNvSpPr txBox="1"/>
          <p:nvPr/>
        </p:nvSpPr>
        <p:spPr>
          <a:xfrm>
            <a:off x="5344285" y="260648"/>
            <a:ext cx="35187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птицах</a:t>
            </a:r>
          </a:p>
        </p:txBody>
      </p:sp>
    </p:spTree>
    <p:extLst>
      <p:ext uri="{BB962C8B-B14F-4D97-AF65-F5344CB8AC3E}">
        <p14:creationId xmlns:p14="http://schemas.microsoft.com/office/powerpoint/2010/main" val="25066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/>
              <a:t>КОРМУШКИ ДЛЯ ЗИМУЮЩИХ ПТИЦ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/>
          <a:stretch/>
        </p:blipFill>
        <p:spPr>
          <a:xfrm>
            <a:off x="179513" y="1197349"/>
            <a:ext cx="8712968" cy="5558858"/>
          </a:xfrm>
        </p:spPr>
      </p:pic>
    </p:spTree>
    <p:extLst>
      <p:ext uri="{BB962C8B-B14F-4D97-AF65-F5344CB8AC3E}">
        <p14:creationId xmlns:p14="http://schemas.microsoft.com/office/powerpoint/2010/main" val="24895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71184" cy="70609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НАБЛЮДЕНИЯ ЗА БЕЛКОЙ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019737" cy="5744772"/>
          </a:xfrm>
        </p:spPr>
      </p:pic>
    </p:spTree>
    <p:extLst>
      <p:ext uri="{BB962C8B-B14F-4D97-AF65-F5344CB8AC3E}">
        <p14:creationId xmlns:p14="http://schemas.microsoft.com/office/powerpoint/2010/main" val="59177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СОБЫТИЯ 2017-18г\Сохраним энергию земли работы детей ДОУ 101\DSCN00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11602" r="7348" b="4789"/>
          <a:stretch/>
        </p:blipFill>
        <p:spPr bwMode="auto">
          <a:xfrm>
            <a:off x="179512" y="188640"/>
            <a:ext cx="879622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15062"/>
            <a:ext cx="594124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ПРИЗЫВАЕМ БЕРЕЧЬ ПРИРОДУ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СОБЫТИЯ 2016-2017\отчет ГЭА Чистая вода ДОУ 101\Макарова  вода1\DSCN7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5934319"/>
            <a:ext cx="639482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</a:rPr>
              <a:t>УЧИМСЯ РАБОТАТЬ В КОМАНДЕ И СОТРУДНИЧАТЬ!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</a:rPr>
              <a:t>ЭКСПЕРИМЕНТЫ С ВОДОЙ</a:t>
            </a:r>
          </a:p>
        </p:txBody>
      </p:sp>
    </p:spTree>
    <p:extLst>
      <p:ext uri="{BB962C8B-B14F-4D97-AF65-F5344CB8AC3E}">
        <p14:creationId xmlns:p14="http://schemas.microsoft.com/office/powerpoint/2010/main" val="14697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СОБЫТИЯ 2016-2017\отчет ГЭА Чистая вода ДОУ 101\Макарова  вода1\исследования фото\20160205_112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6" y="404664"/>
            <a:ext cx="8492761" cy="63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369" y="6012554"/>
            <a:ext cx="443147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</a:rPr>
              <a:t>ОБИТАТЕЛИ ВОДЫ В ОПАСНОСТИ!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</a:rPr>
              <a:t>УЧИМСЯ ДЕЛАТЬ </a:t>
            </a:r>
            <a:r>
              <a:rPr lang="ru-RU" sz="2000" b="1" dirty="0" smtClean="0">
                <a:latin typeface="Cambria" panose="02040503050406030204" pitchFamily="18" charset="0"/>
              </a:rPr>
              <a:t>ВЫВОДЫ</a:t>
            </a:r>
            <a:endParaRPr lang="ru-RU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5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P418011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6632"/>
            <a:ext cx="8208912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19998"/>
            <a:ext cx="82940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МЫ РАЗНЫЕ, НО МЫ ВМЕСТЕ! ОБЩИЕ ПРОБЛЕМЫ РЕШАЕМ СОВМЕСТНО!</a:t>
            </a:r>
          </a:p>
        </p:txBody>
      </p:sp>
    </p:spTree>
    <p:extLst>
      <p:ext uri="{BB962C8B-B14F-4D97-AF65-F5344CB8AC3E}">
        <p14:creationId xmlns:p14="http://schemas.microsoft.com/office/powerpoint/2010/main" val="106612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2EAE74-681B-4BEA-A87B-A09A1409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4318"/>
            <a:ext cx="8352928" cy="77491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ОБРАЗОВАНИЕ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EBE12E-C1DC-4449-B5F2-92CF46E47028}"/>
              </a:ext>
            </a:extLst>
          </p:cNvPr>
          <p:cNvSpPr txBox="1"/>
          <p:nvPr/>
        </p:nvSpPr>
        <p:spPr>
          <a:xfrm>
            <a:off x="60651" y="2205336"/>
            <a:ext cx="242311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КЛАССИЧЕСКОЕ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BC5468C-FDCF-40F5-91C0-D897A4EB9D95}"/>
              </a:ext>
            </a:extLst>
          </p:cNvPr>
          <p:cNvSpPr txBox="1"/>
          <p:nvPr/>
        </p:nvSpPr>
        <p:spPr>
          <a:xfrm>
            <a:off x="2655206" y="1965888"/>
            <a:ext cx="27414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ПРИРОДООХРАННОЕ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94CA92-B65D-46E5-A3C7-24C55624C166}"/>
              </a:ext>
            </a:extLst>
          </p:cNvPr>
          <p:cNvSpPr txBox="1"/>
          <p:nvPr/>
        </p:nvSpPr>
        <p:spPr>
          <a:xfrm>
            <a:off x="5863858" y="1842777"/>
            <a:ext cx="302700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КУЛЬТУРОЛОГИЧЕСКОЕ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3A3318C-6AA6-4E5C-8610-890940718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" y="3467553"/>
            <a:ext cx="2697623" cy="2312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4C7A950-8D2C-4F40-99EA-48B582510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24083" r="36170" b="5323"/>
          <a:stretch/>
        </p:blipFill>
        <p:spPr>
          <a:xfrm>
            <a:off x="3020640" y="2743945"/>
            <a:ext cx="2304407" cy="31267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C432B90-5DEA-45D0-A2EF-C50A89776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13" y="2894429"/>
            <a:ext cx="1590363" cy="14136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591C40E-303C-4EDF-BB68-803CF57CBD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9" r="10564"/>
          <a:stretch/>
        </p:blipFill>
        <p:spPr>
          <a:xfrm>
            <a:off x="6338800" y="4469974"/>
            <a:ext cx="1617576" cy="1534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C1B984-42F8-43FE-BB7D-EAE01FA898B9}"/>
              </a:ext>
            </a:extLst>
          </p:cNvPr>
          <p:cNvSpPr txBox="1"/>
          <p:nvPr/>
        </p:nvSpPr>
        <p:spPr>
          <a:xfrm>
            <a:off x="73018" y="6004143"/>
            <a:ext cx="4653643" cy="307777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 К О Л О Г И Ч Е С К О Е    О Б Р А З О В А Н И 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D363440-F8FF-4686-A98D-256341F57C41}"/>
              </a:ext>
            </a:extLst>
          </p:cNvPr>
          <p:cNvSpPr txBox="1"/>
          <p:nvPr/>
        </p:nvSpPr>
        <p:spPr>
          <a:xfrm>
            <a:off x="5325046" y="6141986"/>
            <a:ext cx="3733073" cy="58477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ОБРАЗОВАНИЕ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УСТОЙЧИВОГО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319057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768752" cy="6340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/>
              <a:t>ПУТЕШЕСТВИЕ БЕЗ ЭКОЛОГИЧЕСКОГО СЛЕДА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515679" cy="5636759"/>
          </a:xfrm>
        </p:spPr>
      </p:pic>
    </p:spTree>
    <p:extLst>
      <p:ext uri="{BB962C8B-B14F-4D97-AF65-F5344CB8AC3E}">
        <p14:creationId xmlns:p14="http://schemas.microsoft.com/office/powerpoint/2010/main" val="12183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СОБЫТИЯ разные\поход\DSCN3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9789" cy="63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5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D:\ФОТО ГРУППЫ\5 РОСИНКА\поход 16.09.16\DSCN6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6" y="188640"/>
            <a:ext cx="8547794" cy="64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04664"/>
            <a:ext cx="587109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Учимся управлять своими желаниями</a:t>
            </a:r>
          </a:p>
        </p:txBody>
      </p:sp>
    </p:spTree>
    <p:extLst>
      <p:ext uri="{BB962C8B-B14F-4D97-AF65-F5344CB8AC3E}">
        <p14:creationId xmlns:p14="http://schemas.microsoft.com/office/powerpoint/2010/main" val="105016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 descr="D:\СОБЫТИЯ разные\десант\DSCN2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5230919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</a:rPr>
              <a:t>УЧИМСЯ ВНОСТЬ ВКЛАД В ОБЩЕЕ ДЕЛО!</a:t>
            </a:r>
          </a:p>
        </p:txBody>
      </p:sp>
    </p:spTree>
    <p:extLst>
      <p:ext uri="{BB962C8B-B14F-4D97-AF65-F5344CB8AC3E}">
        <p14:creationId xmlns:p14="http://schemas.microsoft.com/office/powerpoint/2010/main" val="13287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ПОСАДИМ НЕ ОДНО ДЕРЕВО, А ЦЕЛЫЙ ЛЕС!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251649" cy="5438737"/>
          </a:xfrm>
        </p:spPr>
      </p:pic>
    </p:spTree>
    <p:extLst>
      <p:ext uri="{BB962C8B-B14F-4D97-AF65-F5344CB8AC3E}">
        <p14:creationId xmlns:p14="http://schemas.microsoft.com/office/powerpoint/2010/main" val="31584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ФОТО ГРУППЫ\фото семья родничок\DSCN6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8" y="188640"/>
            <a:ext cx="873697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973" y="245525"/>
            <a:ext cx="3299493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/>
              <a:t>ДАДИМ ЖИЗНЬ ДЕРЕВЬЯМ!</a:t>
            </a:r>
          </a:p>
        </p:txBody>
      </p:sp>
    </p:spTree>
    <p:extLst>
      <p:ext uri="{BB962C8B-B14F-4D97-AF65-F5344CB8AC3E}">
        <p14:creationId xmlns:p14="http://schemas.microsoft.com/office/powerpoint/2010/main" val="35135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20" y="116632"/>
            <a:ext cx="4968552" cy="6624736"/>
          </a:xfrm>
        </p:spPr>
      </p:pic>
      <p:sp>
        <p:nvSpPr>
          <p:cNvPr id="5" name="TextBox 4"/>
          <p:cNvSpPr txBox="1"/>
          <p:nvPr/>
        </p:nvSpPr>
        <p:spPr>
          <a:xfrm>
            <a:off x="395536" y="96581"/>
            <a:ext cx="492331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ДЕРЕВЬЯМИ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СОБЫТИЯ 2017-18г\18.12.17 Баранова Л.Н\DSCN94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4" r="8150"/>
          <a:stretch/>
        </p:blipFill>
        <p:spPr bwMode="auto">
          <a:xfrm>
            <a:off x="251520" y="548680"/>
            <a:ext cx="8620591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05425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</a:rPr>
              <a:t>МУЗЕЙ – КАК СРЕДСТВО СОХРАНЕНИЯ КУЛЬТУРНОГО НАСЛЕДИЯ</a:t>
            </a:r>
          </a:p>
        </p:txBody>
      </p:sp>
    </p:spTree>
    <p:extLst>
      <p:ext uri="{BB962C8B-B14F-4D97-AF65-F5344CB8AC3E}">
        <p14:creationId xmlns:p14="http://schemas.microsoft.com/office/powerpoint/2010/main" val="21166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СОБЫТИЯ 2017-18г\13.12.17 рппс\DSCN9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01126" cy="63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D:\СОБЫТИЯ 2016-2017\9 мая2017\IMG_8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98272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31031"/>
            <a:ext cx="538391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ЗАБОТА О КУЛЬТУРНОМ НАСЛЕДИИ</a:t>
            </a:r>
          </a:p>
        </p:txBody>
      </p:sp>
    </p:spTree>
    <p:extLst>
      <p:ext uri="{BB962C8B-B14F-4D97-AF65-F5344CB8AC3E}">
        <p14:creationId xmlns:p14="http://schemas.microsoft.com/office/powerpoint/2010/main" val="28119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ЭКОЛОГИЧЕСКАЯ КУЛЬТУРА ЧЕЛОВЕКА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7566" r="14924" b="25014"/>
          <a:stretch/>
        </p:blipFill>
        <p:spPr bwMode="auto">
          <a:xfrm>
            <a:off x="2699792" y="2132856"/>
            <a:ext cx="3168352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151481"/>
            <a:ext cx="634539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Экологическое образование для устойчивого развития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360" y="5413866"/>
            <a:ext cx="333796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Экологическое образование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4675202"/>
            <a:ext cx="190969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Экологическое 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ответственное 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поведение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998367"/>
            <a:ext cx="191680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Экологическая 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грамотность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4005064"/>
            <a:ext cx="18587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Толерантность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9052" y="3451066"/>
            <a:ext cx="12650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Ценности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5663" y="2809358"/>
            <a:ext cx="293586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Экологическое сознание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5898" y="2060848"/>
            <a:ext cx="25547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Экологическая этика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6600" y="1164001"/>
            <a:ext cx="260532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Экологически </a:t>
            </a:r>
          </a:p>
          <a:p>
            <a:r>
              <a:rPr lang="ru-RU" b="1" dirty="0" smtClean="0">
                <a:latin typeface="Cambria" panose="02040503050406030204" pitchFamily="18" charset="0"/>
              </a:rPr>
              <a:t>целесообразный ЗОЖ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659" y="4200415"/>
            <a:ext cx="23859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Опыт деятельности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43" y="2704899"/>
            <a:ext cx="190968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Экологическое 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мышление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143" y="1599183"/>
            <a:ext cx="28443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Экологическая 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познавательная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41985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СОБЫТИЯ 2016-2017\9 мая2017\IMG_8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569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832648" cy="8501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latin typeface="Cambria" panose="02040503050406030204" pitchFamily="18" charset="0"/>
              </a:rPr>
              <a:t>ПОМНИМ… ГОРДИМСЯ</a:t>
            </a:r>
            <a:r>
              <a:rPr lang="ru-RU" sz="3600" dirty="0">
                <a:latin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36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504B7D-F07C-4A74-810F-BE835E5D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85821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Акция </a:t>
            </a:r>
            <a:b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«Сдай макулатуру- спаси дерево»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1E10099-EF90-486E-87A0-BD178BCA5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3" b="20450"/>
          <a:stretch/>
        </p:blipFill>
        <p:spPr>
          <a:xfrm>
            <a:off x="5364088" y="0"/>
            <a:ext cx="3394472" cy="2664296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995039-204E-4D9E-81B9-48CE795F4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1"/>
          <a:stretch/>
        </p:blipFill>
        <p:spPr>
          <a:xfrm>
            <a:off x="5148064" y="3526849"/>
            <a:ext cx="3610496" cy="31274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2F2B448-1418-473B-9C90-DE18C8D9F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1151"/>
          <a:stretch/>
        </p:blipFill>
        <p:spPr>
          <a:xfrm>
            <a:off x="179512" y="2276871"/>
            <a:ext cx="4403962" cy="4377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49D3171-E871-42D4-9AC9-A22CEFEA984B}"/>
              </a:ext>
            </a:extLst>
          </p:cNvPr>
          <p:cNvSpPr txBox="1"/>
          <p:nvPr/>
        </p:nvSpPr>
        <p:spPr>
          <a:xfrm>
            <a:off x="4499992" y="2886515"/>
            <a:ext cx="4299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Общими усилиями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собрано 31.11.2018г более 1000 кг! </a:t>
            </a:r>
          </a:p>
        </p:txBody>
      </p:sp>
    </p:spTree>
    <p:extLst>
      <p:ext uri="{BB962C8B-B14F-4D97-AF65-F5344CB8AC3E}">
        <p14:creationId xmlns:p14="http://schemas.microsoft.com/office/powerpoint/2010/main" val="21685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3A1A"/>
                </a:solidFill>
              </a:rPr>
              <a:t>Деловая познавательная игра «Экологический калейдоскоп»</a:t>
            </a:r>
            <a:endParaRPr lang="ru-RU" b="1" dirty="0">
              <a:solidFill>
                <a:srgbClr val="003A1A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B62F6EC-DBD2-4494-9A12-436AF04E2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849196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ЗАДАНИЕ 1 </a:t>
            </a:r>
            <a:b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«ЗНАЕТЕ ЛИ ВЫ?»</a:t>
            </a:r>
            <a:br>
              <a:rPr lang="ru-RU" b="1" dirty="0" smtClean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b="1" dirty="0">
              <a:solidFill>
                <a:srgbClr val="003A1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0" y="1340768"/>
            <a:ext cx="8836475" cy="5400600"/>
          </a:xfrm>
        </p:spPr>
      </p:pic>
    </p:spTree>
    <p:extLst>
      <p:ext uri="{BB962C8B-B14F-4D97-AF65-F5344CB8AC3E}">
        <p14:creationId xmlns:p14="http://schemas.microsoft.com/office/powerpoint/2010/main" val="31922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ЗАДАНИЕ2</a:t>
            </a:r>
            <a: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«ВСЯ ПРАВДА О МУСОРЕ»</a:t>
            </a:r>
            <a:br>
              <a:rPr lang="ru-RU" b="1" dirty="0" smtClean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219"/>
            <a:ext cx="5179910" cy="5329125"/>
          </a:xfrm>
        </p:spPr>
      </p:pic>
    </p:spTree>
    <p:extLst>
      <p:ext uri="{BB962C8B-B14F-4D97-AF65-F5344CB8AC3E}">
        <p14:creationId xmlns:p14="http://schemas.microsoft.com/office/powerpoint/2010/main" val="10045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316" y="332656"/>
            <a:ext cx="8229600" cy="755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№1 </a:t>
            </a:r>
          </a:p>
          <a:p>
            <a:pPr marL="0" indent="0" algn="ctr">
              <a:buNone/>
            </a:pPr>
            <a:endParaRPr lang="ru-RU" sz="40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ru-RU" sz="40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6" y="1438130"/>
            <a:ext cx="3143741" cy="2357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10319" r="6131" b="6513"/>
          <a:stretch/>
        </p:blipFill>
        <p:spPr>
          <a:xfrm>
            <a:off x="5032079" y="1340768"/>
            <a:ext cx="3713837" cy="2343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73" y="3960201"/>
            <a:ext cx="3324179" cy="24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№2 </a:t>
            </a:r>
            <a:endParaRPr lang="ru-RU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РАССОРТИРОВАТЬ</a:t>
            </a:r>
          </a:p>
          <a:p>
            <a:pPr marL="0" indent="0" algn="ctr">
              <a:buNone/>
            </a:pP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СОБРАТЬ В ОДНОМ МЕСТЕ</a:t>
            </a:r>
          </a:p>
          <a:p>
            <a:pPr marL="0" indent="0" algn="ctr">
              <a:buNone/>
            </a:pP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РАСКРОШИТЬ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81128"/>
            <a:ext cx="2984954" cy="19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№3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КОМПОСТИРОВАТЬ</a:t>
            </a:r>
          </a:p>
          <a:p>
            <a:pPr marL="0" indent="0" algn="ctr">
              <a:buNone/>
            </a:pP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СЖЕЧЬ ПРИ СПЕЦИАЛЬНЫХ  УСЛОВИЯХ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ПЕРЕПЛАВИТЬ</a:t>
            </a: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14722"/>
            <a:ext cx="2664296" cy="35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1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60486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№4</a:t>
            </a:r>
          </a:p>
          <a:p>
            <a:pPr marL="0" indent="0" algn="ctr">
              <a:buNone/>
            </a:pP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ЗАЩИТА ПОВЕРХНОСТИ ЗЕМЛИ И ГРУНТОВЫХ  ВОД</a:t>
            </a:r>
          </a:p>
          <a:p>
            <a:pPr marL="0" indent="0" algn="ctr">
              <a:buNone/>
            </a:pPr>
            <a:endParaRPr lang="ru-RU" sz="2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ОГРАЖДЕНИЕ МЕСТА СВАЛКИ</a:t>
            </a:r>
          </a:p>
          <a:p>
            <a:pPr marL="0" indent="0" algn="ctr">
              <a:buNone/>
            </a:pPr>
            <a:endParaRPr lang="ru-RU" sz="2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УКОМПЛЕКТОВАННЫЕ СООТВЕТСТВУЮЩЕЙ ТЕХНИКОЙ</a:t>
            </a: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653136"/>
            <a:ext cx="2541639" cy="206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4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№5</a:t>
            </a:r>
          </a:p>
          <a:p>
            <a:pPr marL="0" indent="0" algn="ctr">
              <a:buNone/>
            </a:pP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БЫТОВОЙ МУСОР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ПЕСТИЦИДЫ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МИНЕРАЛЬНЫЕ УДОБРЕНИЯ</a:t>
            </a: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56992"/>
            <a:ext cx="4248472" cy="32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011830"/>
              </p:ext>
            </p:extLst>
          </p:nvPr>
        </p:nvGraphicFramePr>
        <p:xfrm>
          <a:off x="107504" y="116632"/>
          <a:ext cx="8928992" cy="6748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1979"/>
                <a:gridCol w="2776375"/>
                <a:gridCol w="2480638"/>
              </a:tblGrid>
              <a:tr h="141333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mbria" panose="02040503050406030204" pitchFamily="18" charset="0"/>
                        </a:rPr>
                        <a:t>Декларация по УР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ru-RU" sz="2400" dirty="0" err="1">
                          <a:effectLst/>
                          <a:latin typeface="Cambria" panose="02040503050406030204" pitchFamily="18" charset="0"/>
                        </a:rPr>
                        <a:t>2002г</a:t>
                      </a:r>
                      <a:r>
                        <a:rPr lang="ru-RU" sz="2400" dirty="0"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mbria" panose="02040503050406030204" pitchFamily="18" charset="0"/>
                        </a:rPr>
                        <a:t>Концепция общего ЭО в интересах УР (</a:t>
                      </a:r>
                      <a:r>
                        <a:rPr lang="ru-RU" sz="2400" dirty="0" err="1">
                          <a:effectLst/>
                          <a:latin typeface="Cambria" panose="02040503050406030204" pitchFamily="18" charset="0"/>
                        </a:rPr>
                        <a:t>2010г</a:t>
                      </a:r>
                      <a:r>
                        <a:rPr lang="ru-RU" sz="2400" dirty="0"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mbria" panose="02040503050406030204" pitchFamily="18" charset="0"/>
                        </a:rPr>
                        <a:t>ФГОС ДО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39394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3A1A"/>
                          </a:solidFill>
                          <a:effectLst/>
                          <a:latin typeface="Cambria" panose="02040503050406030204" pitchFamily="18" charset="0"/>
                        </a:rPr>
                        <a:t>Принципы </a:t>
                      </a:r>
                      <a:r>
                        <a:rPr lang="ru-RU" sz="2400" b="1" dirty="0">
                          <a:solidFill>
                            <a:srgbClr val="003A1A"/>
                          </a:solidFill>
                          <a:effectLst/>
                          <a:latin typeface="Cambria" panose="02040503050406030204" pitchFamily="18" charset="0"/>
                        </a:rPr>
                        <a:t>достижения устойчивого человеческого развития – как 4 основы образования: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3A1A"/>
                          </a:solidFill>
                          <a:effectLst/>
                          <a:latin typeface="Cambria" panose="02040503050406030204" pitchFamily="18" charset="0"/>
                        </a:rPr>
                        <a:t>- Научиться осознавать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3A1A"/>
                          </a:solidFill>
                          <a:effectLst/>
                          <a:latin typeface="Cambria" panose="02040503050406030204" pitchFamily="18" charset="0"/>
                        </a:rPr>
                        <a:t>- Научиться делать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3A1A"/>
                          </a:solidFill>
                          <a:effectLst/>
                          <a:latin typeface="Cambria" panose="02040503050406030204" pitchFamily="18" charset="0"/>
                        </a:rPr>
                        <a:t>- Научиться </a:t>
                      </a:r>
                      <a:r>
                        <a:rPr lang="ru-RU" sz="2400" b="1" dirty="0">
                          <a:solidFill>
                            <a:srgbClr val="003A1A"/>
                          </a:solidFill>
                          <a:effectLst/>
                          <a:latin typeface="Cambria" panose="02040503050406030204" pitchFamily="18" charset="0"/>
                        </a:rPr>
                        <a:t>сосуществовать, жить вместе, научиться жить с другими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3A1A"/>
                          </a:solidFill>
                          <a:effectLst/>
                          <a:latin typeface="Cambria" panose="02040503050406030204" pitchFamily="18" charset="0"/>
                        </a:rPr>
                        <a:t>- Учиться жить</a:t>
                      </a:r>
                      <a:endParaRPr lang="ru-RU" sz="2400" b="1" dirty="0">
                        <a:solidFill>
                          <a:srgbClr val="003A1A"/>
                        </a:solidFill>
                        <a:effectLst/>
                        <a:latin typeface="Cambria" panose="02040503050406030204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</a:rPr>
                        <a:t>Содержательные линии ЭОУР</a:t>
                      </a:r>
                      <a:r>
                        <a:rPr lang="ru-RU" sz="2400" b="1" dirty="0" smtClean="0">
                          <a:effectLst/>
                          <a:latin typeface="Cambria" panose="02040503050406030204" pitchFamily="18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mbria" panose="02040503050406030204" pitchFamily="18" charset="0"/>
                        </a:rPr>
                        <a:t>- «</a:t>
                      </a: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</a:rPr>
                        <a:t>Учусь экологическому мышления»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</a:rPr>
                        <a:t>- «Учусь управлять собой»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</a:rPr>
                        <a:t>- «Учусь действовать»</a:t>
                      </a:r>
                      <a:endParaRPr lang="ru-RU" sz="2400" b="1" dirty="0">
                        <a:effectLst/>
                        <a:latin typeface="Cambria" panose="0204050305040603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</a:rPr>
                        <a:t>Целевые ориентиры на этапе завершения дошкольного возраста</a:t>
                      </a:r>
                      <a:endParaRPr lang="ru-RU" sz="2400" b="1" dirty="0">
                        <a:effectLst/>
                        <a:latin typeface="Cambria" panose="02040503050406030204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9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№6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10 ЛЕТ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50 ЛЕТ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100 И БОЛЕЕ</a:t>
            </a: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84984"/>
            <a:ext cx="5076056" cy="33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№7</a:t>
            </a: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1-2 ГОДА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5-8 ЛЕТ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 И БОЛЕЕ</a:t>
            </a: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79964"/>
            <a:ext cx="4517008" cy="32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№8</a:t>
            </a: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ГАРБОЛОГИЯ – это НАУКА О ДОМЕ</a:t>
            </a:r>
          </a:p>
          <a:p>
            <a:pPr marL="0" indent="0" algn="ctr">
              <a:buNone/>
            </a:pP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ГАРБОЛОГИЯ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- это НАУКА ОПОЧВЕ</a:t>
            </a:r>
          </a:p>
          <a:p>
            <a:pPr marL="0" indent="0" algn="ctr">
              <a:buNone/>
            </a:pP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ГАРБОЛОГИЯ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 это НАУКА О МУСОРЕ</a:t>
            </a:r>
          </a:p>
          <a:p>
            <a:pPr marL="0" indent="0" algn="ctr">
              <a:buNone/>
            </a:pP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87" y="3356992"/>
            <a:ext cx="458232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ЗАДАНИЕ </a:t>
            </a:r>
            <a: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 </a:t>
            </a:r>
            <a: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b="1" dirty="0" smtClean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ЗАКОНЧИ ФРАЗУ»</a:t>
            </a:r>
            <a: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9078"/>
            <a:ext cx="3672408" cy="5347944"/>
          </a:xfrm>
        </p:spPr>
      </p:pic>
    </p:spTree>
    <p:extLst>
      <p:ext uri="{BB962C8B-B14F-4D97-AF65-F5344CB8AC3E}">
        <p14:creationId xmlns:p14="http://schemas.microsoft.com/office/powerpoint/2010/main" val="22814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ЗАДАНИЕ 4</a:t>
            </a:r>
            <a: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446816" cy="4925144"/>
          </a:xfrm>
        </p:spPr>
      </p:pic>
    </p:spTree>
    <p:extLst>
      <p:ext uri="{BB962C8B-B14F-4D97-AF65-F5344CB8AC3E}">
        <p14:creationId xmlns:p14="http://schemas.microsoft.com/office/powerpoint/2010/main" val="9920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ЗАДАНИЕ 5 </a:t>
            </a:r>
            <a: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«МЕЖДУНАРОДНЫЕ ЭКОЛОГИЧЕСКИЕ АКЦИИ»</a:t>
            </a:r>
            <a: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rgbClr val="003A1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32856"/>
            <a:ext cx="4872410" cy="3570537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53136"/>
            <a:ext cx="2106994" cy="1566854"/>
          </a:xfrm>
        </p:spPr>
      </p:pic>
    </p:spTree>
    <p:extLst>
      <p:ext uri="{BB962C8B-B14F-4D97-AF65-F5344CB8AC3E}">
        <p14:creationId xmlns:p14="http://schemas.microsoft.com/office/powerpoint/2010/main" val="9920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КОЛЛЕГИ!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ЖЕЛАЕМ ТВОРЧЕСКИХ ИДЕЙ 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И УДАЧИ!</a:t>
            </a:r>
          </a:p>
          <a:p>
            <a:pPr marL="0" indent="0" algn="ctr">
              <a:buNone/>
            </a:pPr>
            <a:endParaRPr lang="ru-RU" sz="36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56084"/>
            <a:ext cx="5580112" cy="3724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64539"/>
            <a:ext cx="1493515" cy="1405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6541">
            <a:off x="6758782" y="936994"/>
            <a:ext cx="2248365" cy="211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5338936" cy="14401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  <a:t/>
            </a:r>
            <a:b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</a:br>
            <a: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  <a:t/>
            </a:r>
            <a:b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</a:br>
            <a: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  <a:t>«Зеленые аксиомы»</a:t>
            </a:r>
            <a:r>
              <a:rPr lang="ru-RU" dirty="0"/>
              <a:t> </a:t>
            </a:r>
            <a:r>
              <a:rPr lang="ru-RU" sz="3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экологический  императив</a:t>
            </a:r>
            <a:br>
              <a:rPr lang="ru-RU" sz="3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07B16D43-6130-4309-8EC8-84A6218DB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76" y="3107968"/>
            <a:ext cx="8446234" cy="299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Николаевич Моисеев: </a:t>
            </a:r>
          </a:p>
          <a:p>
            <a:pPr marL="0" indent="0" algn="r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«это та граница допустимой активности человека, которую он не имеет права переступать ни при каких обстоятельствах»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DE35A56-37FB-4FCC-9BED-E525717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12097" r="16401" b="-2016"/>
          <a:stretch/>
        </p:blipFill>
        <p:spPr>
          <a:xfrm>
            <a:off x="6444208" y="116632"/>
            <a:ext cx="2500402" cy="29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Экологическое образование для устойчивого развития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92896"/>
            <a:ext cx="8147248" cy="363326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ФГОС ДО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Постановление правительства РФ от </a:t>
            </a:r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23.05.2015г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№497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«О федеральной целевой программе развития образования на 2016-</a:t>
            </a:r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2020гг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995936" y="1700808"/>
            <a:ext cx="1296144" cy="648072"/>
          </a:xfrm>
          <a:prstGeom prst="downArrow">
            <a:avLst/>
          </a:prstGeom>
          <a:solidFill>
            <a:srgbClr val="20F4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10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654</Words>
  <Application>Microsoft Office PowerPoint</Application>
  <PresentationFormat>Экран (4:3)</PresentationFormat>
  <Paragraphs>177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Муниципальное бюджетное дошкольное образовательное учреждение «Детский сад общеразвивающего вида №101» муниципального образования города Братска </vt:lpstr>
      <vt:lpstr>Презентация PowerPoint</vt:lpstr>
      <vt:lpstr>Презентация PowerPoint</vt:lpstr>
      <vt:lpstr>Нормативные документы:</vt:lpstr>
      <vt:lpstr>ЭКОЛОГИЧЕСКОЕ ОБРАЗОВАНИЕ</vt:lpstr>
      <vt:lpstr>ЭКОЛОГИЧЕСКАЯ КУЛЬТУРА ЧЕЛОВЕКА</vt:lpstr>
      <vt:lpstr>Презентация PowerPoint</vt:lpstr>
      <vt:lpstr>  «Зеленые аксиомы» это экологический  императив  </vt:lpstr>
      <vt:lpstr>Экологическое образование для устойчивого развития</vt:lpstr>
      <vt:lpstr>Условия для экологического образования в ДОУ для устойчивого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ЕКАТЕРИНИНСКИЙ ДВОРЕЦ И ПАРК </vt:lpstr>
      <vt:lpstr>Презентация PowerPoint</vt:lpstr>
      <vt:lpstr>Презентация PowerPoint</vt:lpstr>
      <vt:lpstr>КУЛЬТУРНОЕ НАСЛЕДИЕ</vt:lpstr>
      <vt:lpstr>http://partner-unitwin.net</vt:lpstr>
      <vt:lpstr>Экологическое образование для устойчивого развития в условиях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Сделано руками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КОРМУШКИ ДЛЯ ЗИМУЮЩИХ ПТИЦ</vt:lpstr>
      <vt:lpstr>НАБЛЮДЕНИЯ ЗА БЕЛКОЙ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ПУТЕШЕСТВИЕ БЕЗ ЭКОЛОГИЧЕСКОГО СЛЕДА</vt:lpstr>
      <vt:lpstr>Презентация PowerPoint</vt:lpstr>
      <vt:lpstr>Презентация PowerPoint</vt:lpstr>
      <vt:lpstr>Презентация PowerPoint</vt:lpstr>
      <vt:lpstr>ПОСАДИМ НЕ ОДНО ДЕРЕВО, А ЦЕЛЫЙ ЛЕС!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ПОМНИМ… ГОРДИМСЯ!</vt:lpstr>
      <vt:lpstr>Акция  «Сдай макулатуру- спаси дерево»</vt:lpstr>
      <vt:lpstr>Деловая познавательная игра «Экологический калейдоскоп»</vt:lpstr>
      <vt:lpstr>ЗАДАНИЕ 1  «ЗНАЕТЕ ЛИ ВЫ?» </vt:lpstr>
      <vt:lpstr>ЗАДАНИЕ2 «ВСЯ ПРАВДА О МУСОРЕ»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3  «ЗАКОНЧИ ФРАЗУ» </vt:lpstr>
      <vt:lpstr>ЗАДАНИЕ 4  </vt:lpstr>
      <vt:lpstr> ЗАДАНИЕ 5  «МЕЖДУНАРОДНЫЕ ЭКОЛОГИЧЕСКИЕ АКЦИИ»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№101» муниципального образования города Братска </dc:title>
  <dc:creator>mbdou101</dc:creator>
  <cp:lastModifiedBy>mbdou101</cp:lastModifiedBy>
  <cp:revision>55</cp:revision>
  <dcterms:created xsi:type="dcterms:W3CDTF">2018-09-18T10:05:28Z</dcterms:created>
  <dcterms:modified xsi:type="dcterms:W3CDTF">2019-02-08T01:27:34Z</dcterms:modified>
</cp:coreProperties>
</file>