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2" r:id="rId5"/>
    <p:sldId id="272" r:id="rId6"/>
    <p:sldId id="263" r:id="rId7"/>
    <p:sldId id="261" r:id="rId8"/>
    <p:sldId id="258" r:id="rId9"/>
    <p:sldId id="259" r:id="rId10"/>
    <p:sldId id="265" r:id="rId11"/>
    <p:sldId id="266" r:id="rId12"/>
    <p:sldId id="269" r:id="rId13"/>
    <p:sldId id="270" r:id="rId14"/>
    <p:sldId id="271" r:id="rId15"/>
    <p:sldId id="267" r:id="rId16"/>
    <p:sldId id="273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9BF81-ECE5-4026-B408-323C33C899E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CB9C3C-238F-4123-91FE-20507A07FEEC}">
      <dgm:prSet phldrT="[Текст]"/>
      <dgm:spPr/>
      <dgm:t>
        <a:bodyPr/>
        <a:lstStyle/>
        <a:p>
          <a:r>
            <a:rPr lang="ru-RU" b="1" dirty="0" smtClean="0"/>
            <a:t>НАСЛЕДИЕ</a:t>
          </a:r>
          <a:endParaRPr lang="ru-RU" b="1" dirty="0"/>
        </a:p>
      </dgm:t>
    </dgm:pt>
    <dgm:pt modelId="{DD47B454-8733-4FAC-B798-290510C110D6}" type="parTrans" cxnId="{A730D229-7F0A-4D04-9515-1129173C57D3}">
      <dgm:prSet/>
      <dgm:spPr/>
      <dgm:t>
        <a:bodyPr/>
        <a:lstStyle/>
        <a:p>
          <a:endParaRPr lang="ru-RU"/>
        </a:p>
      </dgm:t>
    </dgm:pt>
    <dgm:pt modelId="{53B5F1F0-6B9A-4C34-A43D-55DB0A62A263}" type="sibTrans" cxnId="{A730D229-7F0A-4D04-9515-1129173C57D3}">
      <dgm:prSet/>
      <dgm:spPr/>
      <dgm:t>
        <a:bodyPr/>
        <a:lstStyle/>
        <a:p>
          <a:endParaRPr lang="ru-RU"/>
        </a:p>
      </dgm:t>
    </dgm:pt>
    <dgm:pt modelId="{ECFEE610-36E8-4642-AB34-3A194044E0BE}">
      <dgm:prSet phldrT="[Текст]" custT="1"/>
      <dgm:spPr/>
      <dgm:t>
        <a:bodyPr/>
        <a:lstStyle/>
        <a:p>
          <a:r>
            <a:rPr lang="ru-RU" sz="2400" b="1" dirty="0" smtClean="0"/>
            <a:t>КУЛЬТУРНОЕ </a:t>
          </a:r>
        </a:p>
        <a:p>
          <a:r>
            <a:rPr lang="ru-RU" sz="1500" i="1" dirty="0" smtClean="0"/>
            <a:t>«объекты недвижимого имущества со связанными с ними произведениями живописи, скульптуры, декоративно-прикладного искусства, объектами науки и техники и иными предметами материальной культуры, возникшие в результате исторических событий, представляющие собой ценность с точки зрения истории, археологии, архитектуры, градостроительства, искусства, науки и техники, эстетики, этнологии или антропологии, социальной культуры и являющиеся свидетельством эпох и цивилизаций, подлинными источниками информации о зарождении и развитии культуры»</a:t>
          </a:r>
          <a:endParaRPr lang="ru-RU" sz="1500" b="1" dirty="0"/>
        </a:p>
      </dgm:t>
    </dgm:pt>
    <dgm:pt modelId="{7D276416-3C0C-43BF-BA8F-8FD3B65ACDCF}" type="parTrans" cxnId="{D8F9501D-92EE-4B06-A59E-7F35665B061A}">
      <dgm:prSet/>
      <dgm:spPr/>
      <dgm:t>
        <a:bodyPr/>
        <a:lstStyle/>
        <a:p>
          <a:endParaRPr lang="ru-RU"/>
        </a:p>
      </dgm:t>
    </dgm:pt>
    <dgm:pt modelId="{F2A41E3A-D0AD-44B4-B057-536617AC2B5A}" type="sibTrans" cxnId="{D8F9501D-92EE-4B06-A59E-7F35665B061A}">
      <dgm:prSet/>
      <dgm:spPr/>
      <dgm:t>
        <a:bodyPr/>
        <a:lstStyle/>
        <a:p>
          <a:endParaRPr lang="ru-RU"/>
        </a:p>
      </dgm:t>
    </dgm:pt>
    <dgm:pt modelId="{FCFA673D-279B-4185-B94A-F416E9EA4170}">
      <dgm:prSet phldrT="[Текст]" custT="1"/>
      <dgm:spPr/>
      <dgm:t>
        <a:bodyPr/>
        <a:lstStyle/>
        <a:p>
          <a:r>
            <a:rPr lang="ru-RU" sz="2400" b="1" dirty="0" smtClean="0"/>
            <a:t>ПРИРОДНОЕ</a:t>
          </a:r>
        </a:p>
        <a:p>
          <a:r>
            <a:rPr lang="ru-RU" sz="1800" dirty="0" smtClean="0"/>
            <a:t>«</a:t>
          </a:r>
          <a:r>
            <a:rPr lang="ru-RU" sz="1800" i="1" dirty="0" smtClean="0"/>
            <a:t>природные комплексы и объекты, которые имеют особое природоохранное, научное, культурное, эстетическое, рекреационное и оздоровительное значение, которые изъяты решениями органов государственной власти полностью или частично из хозяйственного использования и для которых установлен особый режим охраны»</a:t>
          </a:r>
          <a:endParaRPr lang="ru-RU" sz="1800" b="1" dirty="0"/>
        </a:p>
      </dgm:t>
    </dgm:pt>
    <dgm:pt modelId="{07182456-2DA0-4A0B-9D09-380F7F764649}" type="parTrans" cxnId="{9CF60B27-8C4F-4B8F-BCCD-FB8065401E1C}">
      <dgm:prSet/>
      <dgm:spPr/>
      <dgm:t>
        <a:bodyPr/>
        <a:lstStyle/>
        <a:p>
          <a:endParaRPr lang="ru-RU"/>
        </a:p>
      </dgm:t>
    </dgm:pt>
    <dgm:pt modelId="{0A81660D-183A-4403-9282-F5DBBC8D81BE}" type="sibTrans" cxnId="{9CF60B27-8C4F-4B8F-BCCD-FB8065401E1C}">
      <dgm:prSet/>
      <dgm:spPr/>
      <dgm:t>
        <a:bodyPr/>
        <a:lstStyle/>
        <a:p>
          <a:endParaRPr lang="ru-RU"/>
        </a:p>
      </dgm:t>
    </dgm:pt>
    <dgm:pt modelId="{18435564-BA19-45D7-AD6E-A85EA772C6CD}">
      <dgm:prSet/>
      <dgm:spPr/>
      <dgm:t>
        <a:bodyPr/>
        <a:lstStyle/>
        <a:p>
          <a:r>
            <a:rPr lang="ru-RU" b="1" i="0" dirty="0" smtClean="0"/>
            <a:t>1. Ансамбли</a:t>
          </a:r>
        </a:p>
        <a:p>
          <a:r>
            <a:rPr lang="ru-RU" b="1" i="0" dirty="0" smtClean="0"/>
            <a:t>2. памятники </a:t>
          </a:r>
        </a:p>
        <a:p>
          <a:r>
            <a:rPr lang="ru-RU" b="1" i="0" dirty="0" smtClean="0"/>
            <a:t>3. Достопримечательные</a:t>
          </a:r>
        </a:p>
        <a:p>
          <a:r>
            <a:rPr lang="ru-RU" b="1" i="0" dirty="0" smtClean="0"/>
            <a:t>места</a:t>
          </a:r>
          <a:endParaRPr lang="ru-RU" b="1" i="0" dirty="0"/>
        </a:p>
      </dgm:t>
    </dgm:pt>
    <dgm:pt modelId="{76BB7BA4-2B26-44A9-8864-CA5C17DCDBE3}" type="parTrans" cxnId="{20AEB3A9-868B-45F1-AEAC-DBB83F326AF7}">
      <dgm:prSet/>
      <dgm:spPr/>
      <dgm:t>
        <a:bodyPr/>
        <a:lstStyle/>
        <a:p>
          <a:endParaRPr lang="ru-RU"/>
        </a:p>
      </dgm:t>
    </dgm:pt>
    <dgm:pt modelId="{AB713F45-C8AA-4E9E-B887-273FBB719D8B}" type="sibTrans" cxnId="{20AEB3A9-868B-45F1-AEAC-DBB83F326AF7}">
      <dgm:prSet/>
      <dgm:spPr/>
      <dgm:t>
        <a:bodyPr/>
        <a:lstStyle/>
        <a:p>
          <a:endParaRPr lang="ru-RU"/>
        </a:p>
      </dgm:t>
    </dgm:pt>
    <dgm:pt modelId="{BB0B1F15-9CE8-4B65-999A-B6D914738F8B}">
      <dgm:prSet custT="1"/>
      <dgm:spPr/>
      <dgm:t>
        <a:bodyPr/>
        <a:lstStyle/>
        <a:p>
          <a:r>
            <a:rPr lang="ru-RU" sz="1800" b="1" i="0" dirty="0" smtClean="0"/>
            <a:t>1. природные памятники</a:t>
          </a:r>
        </a:p>
        <a:p>
          <a:r>
            <a:rPr lang="ru-RU" sz="1800" b="1" i="0" dirty="0" smtClean="0"/>
            <a:t>2. геологические и физиографические образования </a:t>
          </a:r>
        </a:p>
        <a:p>
          <a:r>
            <a:rPr lang="ru-RU" sz="1800" b="1" i="0" dirty="0" smtClean="0"/>
            <a:t>3. природные достопримечательные места </a:t>
          </a:r>
          <a:endParaRPr lang="ru-RU" sz="1800" b="1" i="0" dirty="0"/>
        </a:p>
      </dgm:t>
    </dgm:pt>
    <dgm:pt modelId="{B5D71CAA-1044-4801-A77B-73DC5DB2F938}" type="parTrans" cxnId="{70E59721-8335-40E2-A18A-DAEFAE65CF3C}">
      <dgm:prSet/>
      <dgm:spPr/>
      <dgm:t>
        <a:bodyPr/>
        <a:lstStyle/>
        <a:p>
          <a:endParaRPr lang="ru-RU"/>
        </a:p>
      </dgm:t>
    </dgm:pt>
    <dgm:pt modelId="{70F538A0-311C-4DF5-9DC3-10D655972986}" type="sibTrans" cxnId="{70E59721-8335-40E2-A18A-DAEFAE65CF3C}">
      <dgm:prSet/>
      <dgm:spPr/>
      <dgm:t>
        <a:bodyPr/>
        <a:lstStyle/>
        <a:p>
          <a:endParaRPr lang="ru-RU"/>
        </a:p>
      </dgm:t>
    </dgm:pt>
    <dgm:pt modelId="{AE427E1F-F915-425E-85EE-82682FF2CA79}" type="pres">
      <dgm:prSet presAssocID="{5839BF81-ECE5-4026-B408-323C33C899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2E46A4D-05E9-42F4-8625-E73A9E5D6D84}" type="pres">
      <dgm:prSet presAssocID="{A7CB9C3C-238F-4123-91FE-20507A07FEEC}" presName="vertOne" presStyleCnt="0"/>
      <dgm:spPr/>
    </dgm:pt>
    <dgm:pt modelId="{C084FC9B-1167-44C5-BACF-E2AE527E0039}" type="pres">
      <dgm:prSet presAssocID="{A7CB9C3C-238F-4123-91FE-20507A07FEEC}" presName="txOne" presStyleLbl="node0" presStyleIdx="0" presStyleCnt="1" custScaleY="290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8C2113-2BCE-47CA-A1AB-82D6307661F3}" type="pres">
      <dgm:prSet presAssocID="{A7CB9C3C-238F-4123-91FE-20507A07FEEC}" presName="parTransOne" presStyleCnt="0"/>
      <dgm:spPr/>
    </dgm:pt>
    <dgm:pt modelId="{E2FA6419-E485-46DF-B279-87FF7347434F}" type="pres">
      <dgm:prSet presAssocID="{A7CB9C3C-238F-4123-91FE-20507A07FEEC}" presName="horzOne" presStyleCnt="0"/>
      <dgm:spPr/>
    </dgm:pt>
    <dgm:pt modelId="{91BAD1C2-D4C6-45A8-A071-28FCE9718405}" type="pres">
      <dgm:prSet presAssocID="{ECFEE610-36E8-4642-AB34-3A194044E0BE}" presName="vertTwo" presStyleCnt="0"/>
      <dgm:spPr/>
    </dgm:pt>
    <dgm:pt modelId="{9D0ED80F-2E18-4A13-A36E-08F5D3E386E1}" type="pres">
      <dgm:prSet presAssocID="{ECFEE610-36E8-4642-AB34-3A194044E0BE}" presName="txTwo" presStyleLbl="node2" presStyleIdx="0" presStyleCnt="2" custScaleY="1689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08CAE7-93A8-4D9C-9D20-A36538F13586}" type="pres">
      <dgm:prSet presAssocID="{ECFEE610-36E8-4642-AB34-3A194044E0BE}" presName="parTransTwo" presStyleCnt="0"/>
      <dgm:spPr/>
    </dgm:pt>
    <dgm:pt modelId="{30735BDE-01F0-49DE-A6AE-B54851BBFE0D}" type="pres">
      <dgm:prSet presAssocID="{ECFEE610-36E8-4642-AB34-3A194044E0BE}" presName="horzTwo" presStyleCnt="0"/>
      <dgm:spPr/>
    </dgm:pt>
    <dgm:pt modelId="{3F557EB3-4D48-4D43-A5B5-6BD8B2FA116D}" type="pres">
      <dgm:prSet presAssocID="{18435564-BA19-45D7-AD6E-A85EA772C6CD}" presName="vertThree" presStyleCnt="0"/>
      <dgm:spPr/>
    </dgm:pt>
    <dgm:pt modelId="{25A5CC7E-FE61-48C9-A63C-21F0542DC024}" type="pres">
      <dgm:prSet presAssocID="{18435564-BA19-45D7-AD6E-A85EA772C6CD}" presName="txThree" presStyleLbl="node3" presStyleIdx="0" presStyleCnt="2" custScaleY="496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960911-5765-4421-84FD-4B5ABC64B679}" type="pres">
      <dgm:prSet presAssocID="{18435564-BA19-45D7-AD6E-A85EA772C6CD}" presName="horzThree" presStyleCnt="0"/>
      <dgm:spPr/>
    </dgm:pt>
    <dgm:pt modelId="{7C1F1CC5-DAD7-49B1-B3CE-CED210A750AD}" type="pres">
      <dgm:prSet presAssocID="{F2A41E3A-D0AD-44B4-B057-536617AC2B5A}" presName="sibSpaceTwo" presStyleCnt="0"/>
      <dgm:spPr/>
    </dgm:pt>
    <dgm:pt modelId="{5832E08D-542D-4EB2-A187-0BCC24458881}" type="pres">
      <dgm:prSet presAssocID="{FCFA673D-279B-4185-B94A-F416E9EA4170}" presName="vertTwo" presStyleCnt="0"/>
      <dgm:spPr/>
    </dgm:pt>
    <dgm:pt modelId="{9922B5A7-C637-42C0-82B1-3A84EC0DAB11}" type="pres">
      <dgm:prSet presAssocID="{FCFA673D-279B-4185-B94A-F416E9EA4170}" presName="txTwo" presStyleLbl="node2" presStyleIdx="1" presStyleCnt="2" custScaleX="113641" custScaleY="1324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376380-F54E-4604-ABE5-FCBDEFE53DA0}" type="pres">
      <dgm:prSet presAssocID="{FCFA673D-279B-4185-B94A-F416E9EA4170}" presName="parTransTwo" presStyleCnt="0"/>
      <dgm:spPr/>
    </dgm:pt>
    <dgm:pt modelId="{7B134BEF-4CCE-4E69-B04F-0777A0DD93E2}" type="pres">
      <dgm:prSet presAssocID="{FCFA673D-279B-4185-B94A-F416E9EA4170}" presName="horzTwo" presStyleCnt="0"/>
      <dgm:spPr/>
    </dgm:pt>
    <dgm:pt modelId="{BA7765C9-4D8D-48E7-9ED9-37560BF54659}" type="pres">
      <dgm:prSet presAssocID="{BB0B1F15-9CE8-4B65-999A-B6D914738F8B}" presName="vertThree" presStyleCnt="0"/>
      <dgm:spPr/>
    </dgm:pt>
    <dgm:pt modelId="{A6BC03A3-2380-47E4-8DA8-50EFEFD17DC8}" type="pres">
      <dgm:prSet presAssocID="{BB0B1F15-9CE8-4B65-999A-B6D914738F8B}" presName="txThree" presStyleLbl="node3" presStyleIdx="1" presStyleCnt="2" custScaleY="801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533363-2A0A-442C-9731-5BB805324F86}" type="pres">
      <dgm:prSet presAssocID="{BB0B1F15-9CE8-4B65-999A-B6D914738F8B}" presName="horzThree" presStyleCnt="0"/>
      <dgm:spPr/>
    </dgm:pt>
  </dgm:ptLst>
  <dgm:cxnLst>
    <dgm:cxn modelId="{3E7D86D9-B503-4CDE-AA58-5D8DD1D0AE00}" type="presOf" srcId="{FCFA673D-279B-4185-B94A-F416E9EA4170}" destId="{9922B5A7-C637-42C0-82B1-3A84EC0DAB11}" srcOrd="0" destOrd="0" presId="urn:microsoft.com/office/officeart/2005/8/layout/hierarchy4"/>
    <dgm:cxn modelId="{A730D229-7F0A-4D04-9515-1129173C57D3}" srcId="{5839BF81-ECE5-4026-B408-323C33C899E5}" destId="{A7CB9C3C-238F-4123-91FE-20507A07FEEC}" srcOrd="0" destOrd="0" parTransId="{DD47B454-8733-4FAC-B798-290510C110D6}" sibTransId="{53B5F1F0-6B9A-4C34-A43D-55DB0A62A263}"/>
    <dgm:cxn modelId="{41534C59-77FF-4E13-87BB-8D69FBBD8CB3}" type="presOf" srcId="{ECFEE610-36E8-4642-AB34-3A194044E0BE}" destId="{9D0ED80F-2E18-4A13-A36E-08F5D3E386E1}" srcOrd="0" destOrd="0" presId="urn:microsoft.com/office/officeart/2005/8/layout/hierarchy4"/>
    <dgm:cxn modelId="{9CF60B27-8C4F-4B8F-BCCD-FB8065401E1C}" srcId="{A7CB9C3C-238F-4123-91FE-20507A07FEEC}" destId="{FCFA673D-279B-4185-B94A-F416E9EA4170}" srcOrd="1" destOrd="0" parTransId="{07182456-2DA0-4A0B-9D09-380F7F764649}" sibTransId="{0A81660D-183A-4403-9282-F5DBBC8D81BE}"/>
    <dgm:cxn modelId="{D70E714F-4B0F-499C-B980-3165F3A2EFEB}" type="presOf" srcId="{BB0B1F15-9CE8-4B65-999A-B6D914738F8B}" destId="{A6BC03A3-2380-47E4-8DA8-50EFEFD17DC8}" srcOrd="0" destOrd="0" presId="urn:microsoft.com/office/officeart/2005/8/layout/hierarchy4"/>
    <dgm:cxn modelId="{D27261CA-288B-418F-9590-528CF6773627}" type="presOf" srcId="{5839BF81-ECE5-4026-B408-323C33C899E5}" destId="{AE427E1F-F915-425E-85EE-82682FF2CA79}" srcOrd="0" destOrd="0" presId="urn:microsoft.com/office/officeart/2005/8/layout/hierarchy4"/>
    <dgm:cxn modelId="{20AEB3A9-868B-45F1-AEAC-DBB83F326AF7}" srcId="{ECFEE610-36E8-4642-AB34-3A194044E0BE}" destId="{18435564-BA19-45D7-AD6E-A85EA772C6CD}" srcOrd="0" destOrd="0" parTransId="{76BB7BA4-2B26-44A9-8864-CA5C17DCDBE3}" sibTransId="{AB713F45-C8AA-4E9E-B887-273FBB719D8B}"/>
    <dgm:cxn modelId="{D8F9501D-92EE-4B06-A59E-7F35665B061A}" srcId="{A7CB9C3C-238F-4123-91FE-20507A07FEEC}" destId="{ECFEE610-36E8-4642-AB34-3A194044E0BE}" srcOrd="0" destOrd="0" parTransId="{7D276416-3C0C-43BF-BA8F-8FD3B65ACDCF}" sibTransId="{F2A41E3A-D0AD-44B4-B057-536617AC2B5A}"/>
    <dgm:cxn modelId="{70E59721-8335-40E2-A18A-DAEFAE65CF3C}" srcId="{FCFA673D-279B-4185-B94A-F416E9EA4170}" destId="{BB0B1F15-9CE8-4B65-999A-B6D914738F8B}" srcOrd="0" destOrd="0" parTransId="{B5D71CAA-1044-4801-A77B-73DC5DB2F938}" sibTransId="{70F538A0-311C-4DF5-9DC3-10D655972986}"/>
    <dgm:cxn modelId="{43E56689-2850-4342-BB8A-0A8D1D7B47F5}" type="presOf" srcId="{A7CB9C3C-238F-4123-91FE-20507A07FEEC}" destId="{C084FC9B-1167-44C5-BACF-E2AE527E0039}" srcOrd="0" destOrd="0" presId="urn:microsoft.com/office/officeart/2005/8/layout/hierarchy4"/>
    <dgm:cxn modelId="{4C1DC37B-4E44-47ED-BC9C-B9D78C3A91F3}" type="presOf" srcId="{18435564-BA19-45D7-AD6E-A85EA772C6CD}" destId="{25A5CC7E-FE61-48C9-A63C-21F0542DC024}" srcOrd="0" destOrd="0" presId="urn:microsoft.com/office/officeart/2005/8/layout/hierarchy4"/>
    <dgm:cxn modelId="{7B3FC35F-F965-4733-99E8-B88563B20F35}" type="presParOf" srcId="{AE427E1F-F915-425E-85EE-82682FF2CA79}" destId="{32E46A4D-05E9-42F4-8625-E73A9E5D6D84}" srcOrd="0" destOrd="0" presId="urn:microsoft.com/office/officeart/2005/8/layout/hierarchy4"/>
    <dgm:cxn modelId="{5D953847-6714-4426-ABB1-D52C6BBCBAE9}" type="presParOf" srcId="{32E46A4D-05E9-42F4-8625-E73A9E5D6D84}" destId="{C084FC9B-1167-44C5-BACF-E2AE527E0039}" srcOrd="0" destOrd="0" presId="urn:microsoft.com/office/officeart/2005/8/layout/hierarchy4"/>
    <dgm:cxn modelId="{BA2958CD-EC86-4598-B4C1-ED9232CA178B}" type="presParOf" srcId="{32E46A4D-05E9-42F4-8625-E73A9E5D6D84}" destId="{E68C2113-2BCE-47CA-A1AB-82D6307661F3}" srcOrd="1" destOrd="0" presId="urn:microsoft.com/office/officeart/2005/8/layout/hierarchy4"/>
    <dgm:cxn modelId="{9B655003-D04D-40C3-B00E-4466DE7B1F36}" type="presParOf" srcId="{32E46A4D-05E9-42F4-8625-E73A9E5D6D84}" destId="{E2FA6419-E485-46DF-B279-87FF7347434F}" srcOrd="2" destOrd="0" presId="urn:microsoft.com/office/officeart/2005/8/layout/hierarchy4"/>
    <dgm:cxn modelId="{DB14AB9C-9B58-4ECD-9525-981AD5443E73}" type="presParOf" srcId="{E2FA6419-E485-46DF-B279-87FF7347434F}" destId="{91BAD1C2-D4C6-45A8-A071-28FCE9718405}" srcOrd="0" destOrd="0" presId="urn:microsoft.com/office/officeart/2005/8/layout/hierarchy4"/>
    <dgm:cxn modelId="{B101829D-8740-47F8-BF8F-59461382CEE9}" type="presParOf" srcId="{91BAD1C2-D4C6-45A8-A071-28FCE9718405}" destId="{9D0ED80F-2E18-4A13-A36E-08F5D3E386E1}" srcOrd="0" destOrd="0" presId="urn:microsoft.com/office/officeart/2005/8/layout/hierarchy4"/>
    <dgm:cxn modelId="{C18C271A-AC2E-4043-AA06-F20AF076EF3A}" type="presParOf" srcId="{91BAD1C2-D4C6-45A8-A071-28FCE9718405}" destId="{4308CAE7-93A8-4D9C-9D20-A36538F13586}" srcOrd="1" destOrd="0" presId="urn:microsoft.com/office/officeart/2005/8/layout/hierarchy4"/>
    <dgm:cxn modelId="{DB662D70-9D7D-4A81-BF6F-F4A6DD9293EE}" type="presParOf" srcId="{91BAD1C2-D4C6-45A8-A071-28FCE9718405}" destId="{30735BDE-01F0-49DE-A6AE-B54851BBFE0D}" srcOrd="2" destOrd="0" presId="urn:microsoft.com/office/officeart/2005/8/layout/hierarchy4"/>
    <dgm:cxn modelId="{41611352-A95D-40F4-A37F-ADA24E661F18}" type="presParOf" srcId="{30735BDE-01F0-49DE-A6AE-B54851BBFE0D}" destId="{3F557EB3-4D48-4D43-A5B5-6BD8B2FA116D}" srcOrd="0" destOrd="0" presId="urn:microsoft.com/office/officeart/2005/8/layout/hierarchy4"/>
    <dgm:cxn modelId="{A170DDA0-38A8-49E9-B4A8-EAA717AFBC1A}" type="presParOf" srcId="{3F557EB3-4D48-4D43-A5B5-6BD8B2FA116D}" destId="{25A5CC7E-FE61-48C9-A63C-21F0542DC024}" srcOrd="0" destOrd="0" presId="urn:microsoft.com/office/officeart/2005/8/layout/hierarchy4"/>
    <dgm:cxn modelId="{61D64D79-2856-4E19-8CFE-500C0E0CED56}" type="presParOf" srcId="{3F557EB3-4D48-4D43-A5B5-6BD8B2FA116D}" destId="{CC960911-5765-4421-84FD-4B5ABC64B679}" srcOrd="1" destOrd="0" presId="urn:microsoft.com/office/officeart/2005/8/layout/hierarchy4"/>
    <dgm:cxn modelId="{CEC90471-1374-41BB-9191-FB9EC2B989B3}" type="presParOf" srcId="{E2FA6419-E485-46DF-B279-87FF7347434F}" destId="{7C1F1CC5-DAD7-49B1-B3CE-CED210A750AD}" srcOrd="1" destOrd="0" presId="urn:microsoft.com/office/officeart/2005/8/layout/hierarchy4"/>
    <dgm:cxn modelId="{33EF5F35-C3B9-4462-9398-EACA25B685E7}" type="presParOf" srcId="{E2FA6419-E485-46DF-B279-87FF7347434F}" destId="{5832E08D-542D-4EB2-A187-0BCC24458881}" srcOrd="2" destOrd="0" presId="urn:microsoft.com/office/officeart/2005/8/layout/hierarchy4"/>
    <dgm:cxn modelId="{6261A5B2-9237-490A-ACC3-622B6A8217A8}" type="presParOf" srcId="{5832E08D-542D-4EB2-A187-0BCC24458881}" destId="{9922B5A7-C637-42C0-82B1-3A84EC0DAB11}" srcOrd="0" destOrd="0" presId="urn:microsoft.com/office/officeart/2005/8/layout/hierarchy4"/>
    <dgm:cxn modelId="{450229EA-6DB5-41FE-ABC2-210AAB869275}" type="presParOf" srcId="{5832E08D-542D-4EB2-A187-0BCC24458881}" destId="{8C376380-F54E-4604-ABE5-FCBDEFE53DA0}" srcOrd="1" destOrd="0" presId="urn:microsoft.com/office/officeart/2005/8/layout/hierarchy4"/>
    <dgm:cxn modelId="{9DBAD11F-4030-4B7B-9DF5-755B98DEB171}" type="presParOf" srcId="{5832E08D-542D-4EB2-A187-0BCC24458881}" destId="{7B134BEF-4CCE-4E69-B04F-0777A0DD93E2}" srcOrd="2" destOrd="0" presId="urn:microsoft.com/office/officeart/2005/8/layout/hierarchy4"/>
    <dgm:cxn modelId="{526C423A-EB5E-45DB-8720-59088FA1030B}" type="presParOf" srcId="{7B134BEF-4CCE-4E69-B04F-0777A0DD93E2}" destId="{BA7765C9-4D8D-48E7-9ED9-37560BF54659}" srcOrd="0" destOrd="0" presId="urn:microsoft.com/office/officeart/2005/8/layout/hierarchy4"/>
    <dgm:cxn modelId="{126A0820-2758-42E9-865A-53FF8A42FFDC}" type="presParOf" srcId="{BA7765C9-4D8D-48E7-9ED9-37560BF54659}" destId="{A6BC03A3-2380-47E4-8DA8-50EFEFD17DC8}" srcOrd="0" destOrd="0" presId="urn:microsoft.com/office/officeart/2005/8/layout/hierarchy4"/>
    <dgm:cxn modelId="{AB18144E-537F-4A22-9521-BC52B8D8733F}" type="presParOf" srcId="{BA7765C9-4D8D-48E7-9ED9-37560BF54659}" destId="{44533363-2A0A-442C-9731-5BB805324F86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heritage.tomsk.gov.ru/utverzhdenie-ohrannyh-objazatelstv-sobstvennika-ili-inogo-zakonnogo-vladeltsa-obekta-kulturnogo-nasledija" TargetMode="External"/><Relationship Id="rId3" Type="http://schemas.openxmlformats.org/officeDocument/2006/relationships/hyperlink" Target="https://tomsk.gov.ru/opendata/front/getTable/id/28" TargetMode="External"/><Relationship Id="rId7" Type="http://schemas.openxmlformats.org/officeDocument/2006/relationships/hyperlink" Target="https://heritage.tomsk.gov.ru/utverzhdenie-predmetov-ohrany-obektov-kulturnogo-nasledija" TargetMode="External"/><Relationship Id="rId2" Type="http://schemas.openxmlformats.org/officeDocument/2006/relationships/hyperlink" Target="https://tomsk.gov.ru/opendata/front/getTable/id/3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msk.gov.ru/opendata/front/getTable/id/1689" TargetMode="External"/><Relationship Id="rId5" Type="http://schemas.openxmlformats.org/officeDocument/2006/relationships/hyperlink" Target="https://tomsk.gov.ru/opendata/front/getTable/id/29" TargetMode="External"/><Relationship Id="rId4" Type="http://schemas.openxmlformats.org/officeDocument/2006/relationships/hyperlink" Target="https://tomsk.gov.ru/opendata/front/getTable/id/189" TargetMode="External"/><Relationship Id="rId9" Type="http://schemas.openxmlformats.org/officeDocument/2006/relationships/hyperlink" Target="https://heritage.tomsk.gov.ru/utverzhdenie-granits-territorij-i-zon-ohrany-obektov-kulturnogo-nasledija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904991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Вводное занятие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819400"/>
            <a:ext cx="8550990" cy="3609996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КУЛЬТУРНОЕ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ПРИРОДНОЕ </a:t>
            </a: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НАСЛЕДИЕ</a:t>
            </a:r>
          </a:p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Бурцева Е.В., </a:t>
            </a:r>
          </a:p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МАОУ лицей №8 г. Томск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80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Распределите картинки по колонкам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63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Природное наследие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Культурное наследие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000240"/>
            <a:ext cx="19526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571612"/>
            <a:ext cx="1905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643050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1500174"/>
            <a:ext cx="1643074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2714620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286124"/>
            <a:ext cx="24193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3429000"/>
            <a:ext cx="1905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62" y="4786322"/>
            <a:ext cx="1500198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02" y="2919164"/>
            <a:ext cx="1285884" cy="2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5074" y="4947748"/>
            <a:ext cx="1500198" cy="191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43240" y="4929198"/>
            <a:ext cx="27527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86644" y="3929066"/>
            <a:ext cx="1714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85842"/>
            <a:ext cx="8229600" cy="642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371477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28604"/>
            <a:ext cx="4786346" cy="61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895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Сведения об объектах культурного наследия  Томской области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1800" dirty="0" smtClean="0"/>
              <a:t>(по состоянию на июнь 2017 года)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6236"/>
            <a:ext cx="8472518" cy="506891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1.	Перечень объектов археологического наследия федерального значения Томской области	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hlinkClick r:id="rId2"/>
              </a:rPr>
              <a:t>https://tomsk.gov.ru/opendata/front/getTable/id/30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2.	Перечень объектов культурного наследия федерального значения (здания и сооружения)	</a:t>
            </a:r>
          </a:p>
          <a:p>
            <a:pPr>
              <a:buNone/>
            </a:pPr>
            <a:r>
              <a:rPr lang="ru-RU" dirty="0" smtClean="0">
                <a:hlinkClick r:id="rId3"/>
              </a:rPr>
              <a:t>https://tomsk.gov.ru/opendata/front/getTable/id/28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3.	Перечень объектов культурного наследия регионального значения	</a:t>
            </a:r>
          </a:p>
          <a:p>
            <a:pPr>
              <a:buNone/>
            </a:pPr>
            <a:r>
              <a:rPr lang="ru-RU" dirty="0" smtClean="0">
                <a:hlinkClick r:id="rId4"/>
              </a:rPr>
              <a:t>https://tomsk.gov.ru/opendata/front/getTable/id/189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4.	Перечень выявленных объектов археологического наследия Томской области	</a:t>
            </a:r>
          </a:p>
          <a:p>
            <a:pPr>
              <a:buNone/>
            </a:pPr>
            <a:r>
              <a:rPr lang="ru-RU" dirty="0" smtClean="0">
                <a:hlinkClick r:id="rId5"/>
              </a:rPr>
              <a:t>https://tomsk.gov.ru/opendata/front/getTable/id/29</a:t>
            </a: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5. Сведения о местах нахождения объектов культурного наследия федерального и регионального значения, об их территориях, о зонах охраны и о защитных зонах охраны объектов культурного наследия	</a:t>
            </a:r>
            <a:r>
              <a:rPr lang="ru-RU" dirty="0" smtClean="0">
                <a:hlinkClick r:id="rId6"/>
              </a:rPr>
              <a:t>https://tomsk.gov.ru/opendata/front/getTable/id/1689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6.	Сведения об утвержденных предметах охраны объектов культурного наследия	  </a:t>
            </a:r>
            <a:r>
              <a:rPr lang="ru-RU" dirty="0" smtClean="0">
                <a:solidFill>
                  <a:srgbClr val="0070C0"/>
                </a:solidFill>
                <a:hlinkClick r:id="rId7"/>
              </a:rPr>
              <a:t>https://heritage.tomsk.gov.ru/utverzhdenie-predmetov-ohrany-obektov-kulturnogo-nasledija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7. Сведения об утвержденных охранных обязательствах собственника или иного законного владельца объекта культурного наследия </a:t>
            </a:r>
            <a:r>
              <a:rPr lang="ru-RU" dirty="0" smtClean="0">
                <a:hlinkClick r:id="rId8"/>
              </a:rPr>
              <a:t>https://heritage.tomsk.gov.ru/utverzhdenie-ohrannyh-objazatelstv-sobstvennika-ili-inogo-zakonnogo-vladeltsa-obekta-kulturnogo-nasledija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8. Сведения об утвержденных границах территорий и зонах охраны объектов культурного наследия </a:t>
            </a:r>
            <a:r>
              <a:rPr lang="ru-RU" dirty="0" smtClean="0">
                <a:hlinkClick r:id="rId9"/>
              </a:rPr>
              <a:t>https://heritage.tomsk.gov.ru/utverzhdenie-granits-territorij-i-zon-ohrany-obektov-kulturnogo-nasledija</a:t>
            </a:r>
            <a:endParaRPr lang="ru-RU" dirty="0" smtClean="0"/>
          </a:p>
          <a:p>
            <a:pPr marL="514350" indent="-514350">
              <a:buAutoNum type="arabicPeriod" startAt="8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Семь чудес природы</a:t>
            </a:r>
            <a:br>
              <a:rPr lang="ru-RU" b="1" dirty="0" smtClean="0"/>
            </a:br>
            <a:r>
              <a:rPr lang="ru-RU" b="1" dirty="0" smtClean="0"/>
              <a:t> Томской области (назовите)</a:t>
            </a:r>
            <a:endParaRPr lang="ru-RU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2333642" cy="175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857364"/>
            <a:ext cx="2643186" cy="198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07181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894" y="3500439"/>
            <a:ext cx="233144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857760"/>
            <a:ext cx="2428892" cy="18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C:\Documents and Settings\Дом\Рабочий стол\114369_origin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1428736"/>
            <a:ext cx="1928826" cy="2337971"/>
          </a:xfrm>
          <a:prstGeom prst="rect">
            <a:avLst/>
          </a:prstGeom>
          <a:noFill/>
        </p:spPr>
      </p:pic>
      <p:pic>
        <p:nvPicPr>
          <p:cNvPr id="1035" name="Picture 11" descr="C:\Documents and Settings\Дом\Рабочий стол\15-7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4857760"/>
            <a:ext cx="2571743" cy="1711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Семь чудес природы</a:t>
            </a:r>
            <a:br>
              <a:rPr lang="ru-RU" b="1" dirty="0" smtClean="0"/>
            </a:br>
            <a:r>
              <a:rPr lang="ru-RU" b="1" dirty="0" smtClean="0"/>
              <a:t> Томской области: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858312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/>
              <a:t>1. </a:t>
            </a:r>
            <a:r>
              <a:rPr lang="ru-RU" b="1" dirty="0" smtClean="0"/>
              <a:t>Сибирский ботанический сад</a:t>
            </a:r>
          </a:p>
          <a:p>
            <a:pPr>
              <a:buNone/>
            </a:pPr>
            <a:r>
              <a:rPr lang="ru-RU" b="1" dirty="0" smtClean="0"/>
              <a:t>2. Государственный памятник природы «Озерно-речная система «</a:t>
            </a:r>
            <a:r>
              <a:rPr lang="ru-RU" b="1" dirty="0" err="1" smtClean="0"/>
              <a:t>Польто</a:t>
            </a:r>
            <a:r>
              <a:rPr lang="ru-RU" b="1" dirty="0" smtClean="0"/>
              <a:t>»</a:t>
            </a:r>
          </a:p>
          <a:p>
            <a:pPr>
              <a:buNone/>
            </a:pPr>
            <a:r>
              <a:rPr lang="ru-RU" b="1" dirty="0" smtClean="0"/>
              <a:t>3. Университетская роща</a:t>
            </a:r>
          </a:p>
          <a:p>
            <a:pPr>
              <a:buNone/>
            </a:pPr>
            <a:r>
              <a:rPr lang="ru-RU" b="1" dirty="0" smtClean="0"/>
              <a:t>4. Природный заказник областного значения «Васюганский»</a:t>
            </a:r>
          </a:p>
          <a:p>
            <a:pPr>
              <a:buNone/>
            </a:pPr>
            <a:r>
              <a:rPr lang="ru-RU" b="1" dirty="0" smtClean="0"/>
              <a:t>5. Памятник природы «</a:t>
            </a:r>
            <a:r>
              <a:rPr lang="ru-RU" b="1" dirty="0" err="1" smtClean="0"/>
              <a:t>Таловские</a:t>
            </a:r>
            <a:r>
              <a:rPr lang="ru-RU" b="1" dirty="0" smtClean="0"/>
              <a:t> чаши»</a:t>
            </a:r>
          </a:p>
          <a:p>
            <a:pPr>
              <a:buNone/>
            </a:pPr>
            <a:r>
              <a:rPr lang="ru-RU" b="1" dirty="0" smtClean="0"/>
              <a:t>6. Гидротермальный источник «Чистый Яр»</a:t>
            </a:r>
          </a:p>
          <a:p>
            <a:pPr>
              <a:buNone/>
            </a:pPr>
            <a:r>
              <a:rPr lang="ru-RU" b="1" dirty="0" smtClean="0"/>
              <a:t>7. Памятник природы «Звёздный ключ»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75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СОСТАВЬТЕ СИНКВЕЙН</a:t>
            </a:r>
            <a:br>
              <a:rPr lang="ru-RU" b="1" dirty="0" smtClean="0"/>
            </a:br>
            <a:r>
              <a:rPr lang="ru-RU" b="1" dirty="0" smtClean="0"/>
              <a:t>«НАСЛЕДИЕ»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6236"/>
            <a:ext cx="8786874" cy="49260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smtClean="0"/>
              <a:t>1 строка </a:t>
            </a:r>
            <a:r>
              <a:rPr lang="ru-RU" dirty="0" smtClean="0"/>
              <a:t>– </a:t>
            </a:r>
            <a:r>
              <a:rPr lang="ru-RU" b="1" dirty="0" smtClean="0"/>
              <a:t>одно существительное</a:t>
            </a:r>
            <a:r>
              <a:rPr lang="ru-RU" dirty="0" smtClean="0"/>
              <a:t>, выражающее главную тему </a:t>
            </a:r>
            <a:r>
              <a:rPr lang="ru-RU" dirty="0" err="1" smtClean="0"/>
              <a:t>cинквейна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u="sng" dirty="0" smtClean="0"/>
              <a:t>2 строка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FFC000"/>
                </a:solidFill>
              </a:rPr>
              <a:t>два прилагательных</a:t>
            </a:r>
            <a:r>
              <a:rPr lang="ru-RU" dirty="0" smtClean="0"/>
              <a:t>, выражающих главную мысль</a:t>
            </a:r>
          </a:p>
          <a:p>
            <a:pPr>
              <a:buNone/>
            </a:pPr>
            <a:r>
              <a:rPr lang="ru-RU" b="1" u="sng" dirty="0" smtClean="0"/>
              <a:t>3 строка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00B050"/>
                </a:solidFill>
              </a:rPr>
              <a:t>три глагола</a:t>
            </a:r>
            <a:r>
              <a:rPr lang="ru-RU" dirty="0" smtClean="0"/>
              <a:t>, описывающие действия в рамках темы</a:t>
            </a:r>
          </a:p>
          <a:p>
            <a:pPr>
              <a:buNone/>
            </a:pPr>
            <a:r>
              <a:rPr lang="ru-RU" b="1" u="sng" dirty="0" smtClean="0"/>
              <a:t>4 строка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0070C0"/>
                </a:solidFill>
              </a:rPr>
              <a:t>фраза</a:t>
            </a:r>
            <a:r>
              <a:rPr lang="ru-RU" dirty="0" smtClean="0"/>
              <a:t>, несущая определенный смысл</a:t>
            </a:r>
          </a:p>
          <a:p>
            <a:pPr>
              <a:buNone/>
            </a:pPr>
            <a:r>
              <a:rPr lang="ru-RU" b="1" u="sng" dirty="0" smtClean="0"/>
              <a:t>5 строка </a:t>
            </a:r>
            <a:r>
              <a:rPr lang="ru-RU" dirty="0" smtClean="0"/>
              <a:t>– заключение в форме </a:t>
            </a:r>
            <a:r>
              <a:rPr lang="ru-RU" b="1" dirty="0" smtClean="0">
                <a:solidFill>
                  <a:srgbClr val="C00000"/>
                </a:solidFill>
              </a:rPr>
              <a:t>существительного (ассоциация с первым словом).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404"/>
            <a:ext cx="8229600" cy="50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9001156" cy="64294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/>
              <a:t>НАСЛЕДИЕ</a:t>
            </a:r>
          </a:p>
          <a:p>
            <a:pPr algn="ctr">
              <a:buNone/>
            </a:pPr>
            <a:endParaRPr lang="ru-RU" sz="4800" b="1" dirty="0" smtClean="0"/>
          </a:p>
          <a:p>
            <a:pPr algn="ctr">
              <a:buNone/>
            </a:pPr>
            <a:r>
              <a:rPr lang="ru-RU" sz="4800" b="1" dirty="0" smtClean="0">
                <a:solidFill>
                  <a:srgbClr val="FFC000"/>
                </a:solidFill>
              </a:rPr>
              <a:t>природное, культурное</a:t>
            </a:r>
          </a:p>
          <a:p>
            <a:pPr algn="ctr">
              <a:buNone/>
            </a:pPr>
            <a:endParaRPr lang="ru-RU" sz="2000" b="1" dirty="0" smtClean="0"/>
          </a:p>
          <a:p>
            <a:pPr marL="0" indent="0" algn="just">
              <a:buNone/>
            </a:pPr>
            <a:r>
              <a:rPr lang="ru-RU" sz="4400" b="1" dirty="0" smtClean="0">
                <a:solidFill>
                  <a:srgbClr val="00B050"/>
                </a:solidFill>
              </a:rPr>
              <a:t>изучать, сохранять, передавать</a:t>
            </a:r>
          </a:p>
          <a:p>
            <a:pPr marL="0" indent="0" algn="just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культурный код нации</a:t>
            </a:r>
          </a:p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историческая память</a:t>
            </a:r>
          </a:p>
          <a:p>
            <a:pPr marL="0" indent="0" algn="just">
              <a:buNone/>
            </a:pPr>
            <a:endParaRPr lang="ru-RU" sz="2000" b="1" dirty="0" smtClean="0"/>
          </a:p>
          <a:p>
            <a:pPr marL="0" indent="0" algn="just">
              <a:buNone/>
            </a:pPr>
            <a:endParaRPr lang="ru-RU" sz="2000" b="1" dirty="0" smtClean="0"/>
          </a:p>
          <a:p>
            <a:pPr marL="0" indent="0" algn="just">
              <a:buNone/>
            </a:pPr>
            <a:endParaRPr lang="ru-RU" sz="4400" b="1" dirty="0" smtClean="0"/>
          </a:p>
          <a:p>
            <a:pPr algn="ctr">
              <a:buNone/>
            </a:pPr>
            <a:endParaRPr lang="ru-RU" sz="4800" b="1" dirty="0" smtClean="0"/>
          </a:p>
          <a:p>
            <a:pPr algn="ctr">
              <a:buNone/>
            </a:pPr>
            <a:endParaRPr lang="ru-RU" sz="4800" b="1" dirty="0" smtClean="0"/>
          </a:p>
          <a:p>
            <a:pPr algn="ctr">
              <a:buNone/>
            </a:pPr>
            <a:endParaRPr lang="ru-RU" sz="4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32324"/>
          </a:xfrm>
        </p:spPr>
        <p:txBody>
          <a:bodyPr/>
          <a:lstStyle/>
          <a:p>
            <a:pPr algn="ctr"/>
            <a:r>
              <a:rPr lang="ru-RU" b="1" dirty="0" smtClean="0"/>
              <a:t>ПРОЕКТНЫЕ РАБОТЫ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/>
              <a:t>1. Семь чудес природы Томской области</a:t>
            </a:r>
          </a:p>
          <a:p>
            <a:pPr marL="514350" indent="-514350">
              <a:buNone/>
            </a:pPr>
            <a:r>
              <a:rPr lang="ru-RU" dirty="0" smtClean="0"/>
              <a:t>2. Томск литературный</a:t>
            </a:r>
          </a:p>
          <a:p>
            <a:pPr marL="514350" indent="-514350">
              <a:buNone/>
            </a:pPr>
            <a:r>
              <a:rPr lang="ru-RU" dirty="0" smtClean="0"/>
              <a:t>3. Необычные памятники Томска</a:t>
            </a:r>
          </a:p>
          <a:p>
            <a:pPr marL="514350" indent="-514350">
              <a:buNone/>
            </a:pPr>
            <a:r>
              <a:rPr lang="ru-RU" dirty="0" smtClean="0"/>
              <a:t>4. Сибирское деревянное кружево</a:t>
            </a:r>
          </a:p>
          <a:p>
            <a:pPr marL="514350" indent="-514350">
              <a:buNone/>
            </a:pPr>
            <a:r>
              <a:rPr lang="ru-RU" dirty="0" smtClean="0"/>
              <a:t>5. Томск православный</a:t>
            </a:r>
          </a:p>
          <a:p>
            <a:pPr marL="514350" indent="-514350">
              <a:buNone/>
            </a:pPr>
            <a:r>
              <a:rPr lang="ru-RU" dirty="0" smtClean="0"/>
              <a:t>6. Томская </a:t>
            </a:r>
            <a:r>
              <a:rPr lang="ru-RU" dirty="0" err="1" smtClean="0"/>
              <a:t>писаница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7. Томск национальный</a:t>
            </a:r>
          </a:p>
          <a:p>
            <a:pPr marL="514350" indent="-514350">
              <a:buNone/>
            </a:pPr>
            <a:r>
              <a:rPr lang="ru-RU" dirty="0" smtClean="0"/>
              <a:t>8. Томск театральный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190611"/>
          </a:xfrm>
        </p:spPr>
        <p:txBody>
          <a:bodyPr/>
          <a:lstStyle/>
          <a:p>
            <a:pPr algn="ctr"/>
            <a:r>
              <a:rPr lang="ru-RU" b="1" dirty="0" smtClean="0"/>
              <a:t>ОТГАДАЙ     РЕБУС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819400"/>
            <a:ext cx="8336676" cy="3752872"/>
          </a:xfrm>
        </p:spPr>
        <p:txBody>
          <a:bodyPr>
            <a:normAutofit/>
          </a:bodyPr>
          <a:lstStyle/>
          <a:p>
            <a:pPr algn="l"/>
            <a:r>
              <a:rPr lang="ru-RU" sz="9600" dirty="0" smtClean="0"/>
              <a:t>НА         И         ,,    </a:t>
            </a:r>
            <a:endParaRPr lang="ru-RU" sz="9600" dirty="0"/>
          </a:p>
        </p:txBody>
      </p:sp>
      <p:pic>
        <p:nvPicPr>
          <p:cNvPr id="2051" name="Picture 3" descr="C:\Documents and Settings\hohlovaod\Рабочий стол\foot-clipart-royalty-free-foot-clipart-illustration-1093654.jpg"/>
          <p:cNvPicPr>
            <a:picLocks noChangeAspect="1" noChangeArrowheads="1"/>
          </p:cNvPicPr>
          <p:nvPr/>
        </p:nvPicPr>
        <p:blipFill>
          <a:blip r:embed="rId2" cstate="print"/>
          <a:srcRect l="18000" r="16749" b="5713"/>
          <a:stretch>
            <a:fillRect/>
          </a:stretch>
        </p:blipFill>
        <p:spPr bwMode="auto">
          <a:xfrm>
            <a:off x="2143108" y="2643182"/>
            <a:ext cx="207170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hohlovaod\Рабочий стол\19991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786190"/>
            <a:ext cx="1785950" cy="2781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1814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Подберите ассоциации </a:t>
            </a:r>
            <a:br>
              <a:rPr lang="ru-RU" b="1" dirty="0" smtClean="0"/>
            </a:br>
            <a:r>
              <a:rPr lang="ru-RU" b="1" dirty="0" smtClean="0"/>
              <a:t>к слову «НАСЛЕДИЕ»</a:t>
            </a:r>
            <a:endParaRPr lang="ru-RU" b="1" dirty="0"/>
          </a:p>
        </p:txBody>
      </p:sp>
      <p:pic>
        <p:nvPicPr>
          <p:cNvPr id="3074" name="Picture 2" descr="C:\Documents and Settings\hohlovaod\Рабочий стол\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429132"/>
            <a:ext cx="2657295" cy="1957382"/>
          </a:xfrm>
          <a:prstGeom prst="rect">
            <a:avLst/>
          </a:prstGeom>
          <a:noFill/>
        </p:spPr>
      </p:pic>
      <p:pic>
        <p:nvPicPr>
          <p:cNvPr id="3076" name="Picture 4" descr="C:\Documents and Settings\hohlovaod\Рабочий стол\yak-navchitisya-rimuva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143380"/>
            <a:ext cx="2452690" cy="2102306"/>
          </a:xfrm>
          <a:prstGeom prst="rect">
            <a:avLst/>
          </a:prstGeom>
          <a:noFill/>
        </p:spPr>
      </p:pic>
      <p:pic>
        <p:nvPicPr>
          <p:cNvPr id="3077" name="Picture 5" descr="C:\Documents and Settings\hohlovaod\Рабочий стол\0_34a19_5694b785_X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143116"/>
            <a:ext cx="2738430" cy="1934016"/>
          </a:xfrm>
          <a:prstGeom prst="rect">
            <a:avLst/>
          </a:prstGeom>
          <a:noFill/>
        </p:spPr>
      </p:pic>
      <p:pic>
        <p:nvPicPr>
          <p:cNvPr id="1026" name="Picture 2" descr="C:\Documents and Settings\Дом\Рабочий стол\i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714884"/>
            <a:ext cx="2607471" cy="1738314"/>
          </a:xfrm>
          <a:prstGeom prst="rect">
            <a:avLst/>
          </a:prstGeom>
          <a:noFill/>
        </p:spPr>
      </p:pic>
      <p:pic>
        <p:nvPicPr>
          <p:cNvPr id="1027" name="Picture 3" descr="C:\Documents and Settings\Дом\Рабочий стол\Копия 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2357430"/>
            <a:ext cx="2712702" cy="2143140"/>
          </a:xfrm>
          <a:prstGeom prst="rect">
            <a:avLst/>
          </a:prstGeom>
          <a:noFill/>
        </p:spPr>
      </p:pic>
      <p:pic>
        <p:nvPicPr>
          <p:cNvPr id="1028" name="Picture 4" descr="C:\Documents and Settings\Дом\Рабочий стол\i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071678"/>
            <a:ext cx="2607471" cy="1738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8010"/>
          </a:xfrm>
        </p:spPr>
        <p:txBody>
          <a:bodyPr/>
          <a:lstStyle/>
          <a:p>
            <a:pPr algn="ctr"/>
            <a:r>
              <a:rPr lang="ru-RU" b="1" dirty="0" smtClean="0"/>
              <a:t>НАСЛЕДИЕ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1. юридическое понятие (например, объекты Всемирного культурного и природного наследия);</a:t>
            </a:r>
          </a:p>
          <a:p>
            <a:pPr>
              <a:buNone/>
            </a:pPr>
            <a:r>
              <a:rPr lang="ru-RU" dirty="0" smtClean="0"/>
              <a:t>2. житейское понятие, это то, что мы получаем в наследство от наших предков и что дорого сердцу каждого из нас: это ордена дедушки, кружева бабушки, мамины сказки, семейные традиции, наша родословная, любимые места родной природы, музеи, театры…</a:t>
            </a:r>
          </a:p>
          <a:p>
            <a:pPr>
              <a:buNone/>
            </a:pPr>
            <a:r>
              <a:rPr lang="ru-RU" dirty="0" smtClean="0"/>
              <a:t>3.</a:t>
            </a:r>
            <a:r>
              <a:rPr lang="ru-RU" b="1" dirty="0" smtClean="0"/>
              <a:t> историческая память,</a:t>
            </a:r>
            <a:r>
              <a:rPr lang="ru-RU" dirty="0" smtClean="0"/>
              <a:t> это код, с помощью которого память включается в современные процессы жизнедеятельности общества.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0009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Documents and Settings\Дом\Рабочий стол\374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3469749" cy="2602312"/>
          </a:xfrm>
          <a:prstGeom prst="rect">
            <a:avLst/>
          </a:prstGeom>
          <a:noFill/>
        </p:spPr>
      </p:pic>
      <p:pic>
        <p:nvPicPr>
          <p:cNvPr id="2051" name="Picture 3" descr="C:\Documents and Settings\Дом\Рабочий стол\197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071810"/>
            <a:ext cx="3443546" cy="2581278"/>
          </a:xfrm>
          <a:prstGeom prst="rect">
            <a:avLst/>
          </a:prstGeom>
          <a:noFill/>
        </p:spPr>
      </p:pic>
      <p:pic>
        <p:nvPicPr>
          <p:cNvPr id="2052" name="Picture 4" descr="C:\Documents and Settings\Дом\Рабочий стол\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14290"/>
            <a:ext cx="3643314" cy="2717305"/>
          </a:xfrm>
          <a:prstGeom prst="rect">
            <a:avLst/>
          </a:prstGeom>
          <a:noFill/>
        </p:spPr>
      </p:pic>
      <p:pic>
        <p:nvPicPr>
          <p:cNvPr id="2053" name="Picture 5" descr="C:\Documents and Settings\Дом\Рабочий стол\img18.jpg"/>
          <p:cNvPicPr>
            <a:picLocks noChangeAspect="1" noChangeArrowheads="1"/>
          </p:cNvPicPr>
          <p:nvPr/>
        </p:nvPicPr>
        <p:blipFill>
          <a:blip r:embed="rId5" cstate="print"/>
          <a:srcRect r="10365" b="29268"/>
          <a:stretch>
            <a:fillRect/>
          </a:stretch>
        </p:blipFill>
        <p:spPr bwMode="auto">
          <a:xfrm>
            <a:off x="1928794" y="4143380"/>
            <a:ext cx="3500462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ОБРАЗОВАНИЕ В ИНТЕРЕСАХ УСТОЙЧИВОГО РАЗВИТИЯ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545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– это </a:t>
            </a:r>
            <a:r>
              <a:rPr lang="ru-RU" sz="4800" b="1" dirty="0" smtClean="0"/>
              <a:t>изучение и сохранение </a:t>
            </a:r>
            <a:r>
              <a:rPr lang="ru-RU" dirty="0" smtClean="0"/>
              <a:t>для будущих поколений наследия каждого из нас и нашего общего национального достояния – культурного и природного разнообразия России для устойчивого развития нашей страны, сохранения экологического равновесия на планете, мира и безопасности во всем мире.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28652"/>
            <a:ext cx="8229600" cy="214314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75"/>
          <a:ext cx="8229600" cy="650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53536"/>
            <a:ext cx="85439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Что обозначают  </a:t>
            </a:r>
            <a:br>
              <a:rPr lang="ru-RU" b="1" dirty="0" smtClean="0"/>
            </a:br>
            <a:r>
              <a:rPr lang="ru-RU" b="1" dirty="0" smtClean="0"/>
              <a:t>данные эмблемы</a:t>
            </a:r>
            <a:endParaRPr lang="ru-RU" b="1" dirty="0"/>
          </a:p>
        </p:txBody>
      </p:sp>
      <p:pic>
        <p:nvPicPr>
          <p:cNvPr id="1026" name="Picture 2" descr="C:\Documents and Settings\hohlovaod\Рабочий стол\patrimonio_UNESCO_0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3643338" cy="3643338"/>
          </a:xfrm>
          <a:prstGeom prst="rect">
            <a:avLst/>
          </a:prstGeom>
          <a:noFill/>
        </p:spPr>
      </p:pic>
      <p:pic>
        <p:nvPicPr>
          <p:cNvPr id="4" name="Рисунок 3" descr="символ ВСЕМИРНОГО НАСЛЕДИ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571744"/>
            <a:ext cx="285752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28652"/>
            <a:ext cx="8229600" cy="4286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214313"/>
          <a:ext cx="8543956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64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575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85993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Юнеско (</a:t>
                      </a:r>
                      <a:r>
                        <a:rPr lang="en-US" sz="3600" dirty="0" smtClean="0"/>
                        <a:t>UNESCO)</a:t>
                      </a:r>
                      <a:endParaRPr lang="ru-RU" sz="3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Организация Объединенных Наций по вопросам образования, науки и культуры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Сетевое партнерство в области образования для устойчивого развития «Учимся жить устойчиво в глобальном мире: Экология. Здоровье. Безопасность»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45565"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400" dirty="0" smtClean="0"/>
                        <a:t>Основой работы ЮНЕСКО в области культуры является содействие культурному разнообразию, основанное на человеческих взаимоотношениях. Этот подход был подтверждён в 2001 году с принятием Всеобщей декларации о культурном разнообразии. От охраны всемирного культурного и природного наследия, представляющего ценность для всего человечества, организация перешла к защите различных форм нематериального культурного наследия, шедевров устного творчества. Ещё одним моментом в работе ЮНЕСКО в области культуры является сохранение культурных объектов в зоне вооружённых конфликтов, основу этого направления деятельности составляет Гаагская конвенция 1954 года.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Вопросами культуры занимаются региональные бюро в Венеции и Гаване. Среди программ ЮНЕСКО в ведении культурного направления находятся такие программы как Всемирное наследие, Нематериальное культурное наследие, Подводное культурное наследие.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ТЕМА №2 «Природное и культурное наследие: спасти и сохранить».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175</TotalTime>
  <Words>590</Words>
  <Application>Microsoft Office PowerPoint</Application>
  <PresentationFormat>Экран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Литейная</vt:lpstr>
      <vt:lpstr>Вводное занятие</vt:lpstr>
      <vt:lpstr>ОТГАДАЙ     РЕБУС</vt:lpstr>
      <vt:lpstr>Подберите ассоциации  к слову «НАСЛЕДИЕ»</vt:lpstr>
      <vt:lpstr>НАСЛЕДИЕ</vt:lpstr>
      <vt:lpstr>Слайд 5</vt:lpstr>
      <vt:lpstr>ОБРАЗОВАНИЕ В ИНТЕРЕСАХ УСТОЙЧИВОГО РАЗВИТИЯ</vt:lpstr>
      <vt:lpstr>Слайд 7</vt:lpstr>
      <vt:lpstr>Что обозначают   данные эмблемы</vt:lpstr>
      <vt:lpstr>Слайд 9</vt:lpstr>
      <vt:lpstr>Распределите картинки по колонкам</vt:lpstr>
      <vt:lpstr>Слайд 11</vt:lpstr>
      <vt:lpstr>Сведения об объектах культурного наследия  Томской области (по состоянию на июнь 2017 года)</vt:lpstr>
      <vt:lpstr>Семь чудес природы  Томской области (назовите)</vt:lpstr>
      <vt:lpstr>Семь чудес природы  Томской области:</vt:lpstr>
      <vt:lpstr>СОСТАВЬТЕ СИНКВЕЙН «НАСЛЕДИЕ»</vt:lpstr>
      <vt:lpstr>Слайд 16</vt:lpstr>
      <vt:lpstr>ПРОЕКТНЫЕ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Развивающее занятие</dc:title>
  <cp:lastModifiedBy>burtsevaev</cp:lastModifiedBy>
  <cp:revision>44</cp:revision>
  <dcterms:modified xsi:type="dcterms:W3CDTF">2017-11-30T04:02:18Z</dcterms:modified>
</cp:coreProperties>
</file>