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7" r:id="rId3"/>
    <p:sldId id="328" r:id="rId4"/>
    <p:sldId id="329" r:id="rId5"/>
    <p:sldId id="330" r:id="rId6"/>
    <p:sldId id="280" r:id="rId7"/>
    <p:sldId id="331" r:id="rId8"/>
    <p:sldId id="333" r:id="rId9"/>
    <p:sldId id="332" r:id="rId10"/>
    <p:sldId id="334" r:id="rId11"/>
    <p:sldId id="288" r:id="rId12"/>
    <p:sldId id="289" r:id="rId13"/>
    <p:sldId id="266" r:id="rId14"/>
    <p:sldId id="320" r:id="rId15"/>
    <p:sldId id="290" r:id="rId16"/>
    <p:sldId id="258" r:id="rId17"/>
    <p:sldId id="263" r:id="rId18"/>
    <p:sldId id="264" r:id="rId19"/>
    <p:sldId id="265" r:id="rId20"/>
    <p:sldId id="271" r:id="rId21"/>
    <p:sldId id="275" r:id="rId22"/>
    <p:sldId id="276" r:id="rId23"/>
    <p:sldId id="277" r:id="rId24"/>
    <p:sldId id="284" r:id="rId25"/>
    <p:sldId id="287" r:id="rId26"/>
    <p:sldId id="278" r:id="rId27"/>
    <p:sldId id="285" r:id="rId28"/>
    <p:sldId id="283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6" r:id="rId40"/>
    <p:sldId id="307" r:id="rId41"/>
    <p:sldId id="302" r:id="rId42"/>
    <p:sldId id="303" r:id="rId43"/>
    <p:sldId id="308" r:id="rId44"/>
    <p:sldId id="309" r:id="rId45"/>
    <p:sldId id="310" r:id="rId46"/>
    <p:sldId id="314" r:id="rId47"/>
    <p:sldId id="311" r:id="rId48"/>
    <p:sldId id="313" r:id="rId49"/>
    <p:sldId id="312" r:id="rId50"/>
    <p:sldId id="315" r:id="rId51"/>
    <p:sldId id="321" r:id="rId52"/>
    <p:sldId id="322" r:id="rId53"/>
    <p:sldId id="323" r:id="rId54"/>
    <p:sldId id="318" r:id="rId55"/>
    <p:sldId id="317" r:id="rId56"/>
    <p:sldId id="341" r:id="rId57"/>
    <p:sldId id="326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242"/>
    <a:srgbClr val="20F4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18" y="2348880"/>
            <a:ext cx="8640960" cy="1152128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latin typeface="Cambria" panose="02040503050406030204" pitchFamily="18" charset="0"/>
              </a:rPr>
              <a:t>Муниципальное бюджетное дошкольное образовательное учреждение</a:t>
            </a:r>
            <a:br>
              <a:rPr lang="ru-RU" sz="1800" b="1" dirty="0">
                <a:latin typeface="Cambria" panose="02040503050406030204" pitchFamily="18" charset="0"/>
              </a:rPr>
            </a:br>
            <a:r>
              <a:rPr lang="ru-RU" sz="1800" b="1" dirty="0">
                <a:latin typeface="Cambria" panose="02040503050406030204" pitchFamily="18" charset="0"/>
              </a:rPr>
              <a:t>«Детский сад общеразвивающего вида №101»</a:t>
            </a:r>
            <a:br>
              <a:rPr lang="ru-RU" sz="1800" b="1" dirty="0">
                <a:latin typeface="Cambria" panose="02040503050406030204" pitchFamily="18" charset="0"/>
              </a:rPr>
            </a:br>
            <a:r>
              <a:rPr lang="ru-RU" sz="1800" b="1" dirty="0">
                <a:latin typeface="Cambria" panose="02040503050406030204" pitchFamily="18" charset="0"/>
              </a:rPr>
              <a:t>муниципального образования города Братска</a:t>
            </a:r>
            <a:br>
              <a:rPr lang="ru-RU" sz="1800" b="1" dirty="0">
                <a:latin typeface="Cambria" panose="02040503050406030204" pitchFamily="18" charset="0"/>
              </a:rPr>
            </a:br>
            <a:endParaRPr lang="ru-RU" sz="1800" b="1" dirty="0">
              <a:latin typeface="Cambria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329" y="3404592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ru-RU" b="1" dirty="0">
                <a:solidFill>
                  <a:srgbClr val="009242"/>
                </a:solidFill>
                <a:latin typeface="Cambria" panose="02040503050406030204" pitchFamily="18" charset="0"/>
              </a:rPr>
              <a:t>«Зеленые аксиомы» 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</a:rPr>
              <a:t>- как основа формирования экологической грамотности у дошкольников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18603" y="5157192"/>
            <a:ext cx="4227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>
                <a:latin typeface="Cambria" panose="02040503050406030204" pitchFamily="18" charset="0"/>
              </a:rPr>
              <a:t>Старший воспитатель </a:t>
            </a:r>
          </a:p>
          <a:p>
            <a:pPr algn="r"/>
            <a:r>
              <a:rPr lang="ru-RU" b="1" dirty="0">
                <a:latin typeface="Cambria" panose="02040503050406030204" pitchFamily="18" charset="0"/>
              </a:rPr>
              <a:t>Красавина Кристина Владимировна</a:t>
            </a:r>
          </a:p>
        </p:txBody>
      </p:sp>
      <p:pic>
        <p:nvPicPr>
          <p:cNvPr id="6" name="Picture 2" descr="C:\Users\Elena\Documents\папки\БЛАНКИ И ФОРМЫ ПАРТНЕРСТВА\бланк ПАРТНЕРСТВА хорошее разрешение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4946"/>
          <a:stretch/>
        </p:blipFill>
        <p:spPr bwMode="auto">
          <a:xfrm>
            <a:off x="1557336" y="112123"/>
            <a:ext cx="6029325" cy="2164749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015610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AD85AF-3BC8-41FE-8C9F-026538782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92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образование для устойчивого развития в условиях детского сада</a:t>
            </a:r>
          </a:p>
        </p:txBody>
      </p:sp>
      <p:pic>
        <p:nvPicPr>
          <p:cNvPr id="4" name="Picture 2" descr="C:\Users\Elena\Documents\папки\БЛАНКИ И ФОРМЫ ПАРТНЕРСТВА\бланк ПАРТНЕРСТВА хорошее разрешение.jpg">
            <a:extLst>
              <a:ext uri="{FF2B5EF4-FFF2-40B4-BE49-F238E27FC236}">
                <a16:creationId xmlns:a16="http://schemas.microsoft.com/office/drawing/2014/main" id="{08D42B15-E318-4C7A-99CF-B058F5492D7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7" t="1262" r="39247" b="84339"/>
          <a:stretch/>
        </p:blipFill>
        <p:spPr bwMode="auto">
          <a:xfrm>
            <a:off x="539552" y="2348880"/>
            <a:ext cx="4248472" cy="4104456"/>
          </a:xfrm>
          <a:prstGeom prst="rect">
            <a:avLst/>
          </a:prstGeom>
          <a:noFill/>
          <a:extLst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62F6EC-DBD2-4494-9A12-436AF04E2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30" y="2515804"/>
            <a:ext cx="4164450" cy="372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58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СОБЫТИЯ 2016-2017\эбц\DSCN81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9940"/>
            <a:ext cx="8352928" cy="626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6325" y="303039"/>
            <a:ext cx="480920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Cambria" panose="02040503050406030204" pitchFamily="18" charset="0"/>
              </a:rPr>
              <a:t>АКЦИИ  «Мы за чистый город!»</a:t>
            </a:r>
          </a:p>
        </p:txBody>
      </p:sp>
    </p:spTree>
    <p:extLst>
      <p:ext uri="{BB962C8B-B14F-4D97-AF65-F5344CB8AC3E}">
        <p14:creationId xmlns:p14="http://schemas.microsoft.com/office/powerpoint/2010/main" val="1842873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СОБЫТИЯ 2016-2017\эбц\DSCN8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54369" cy="649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028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D:\СОБЫТИЯ 2016-2017\эбц\листовки\листовки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8"/>
          <a:stretch/>
        </p:blipFill>
        <p:spPr bwMode="auto">
          <a:xfrm>
            <a:off x="157132" y="260648"/>
            <a:ext cx="8807355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592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D:\СОБЫТИЯ 2016-2017\АКЦИЯ ЧИСТЫЙ ГОРОД\DSCN64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8612775" cy="645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644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СОБЫТИЯ 2016-2017\эбц\мастер-класс\DSCN73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9" y="306769"/>
            <a:ext cx="8386497" cy="629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786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ТО ГРУППЫ\РОДНИЧОК новые\экологическое развлечение 31.03.17\DSCN01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260648"/>
            <a:ext cx="8547793" cy="641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4794326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b="1" dirty="0">
                <a:latin typeface="Cambria" panose="02040503050406030204" pitchFamily="18" charset="0"/>
              </a:rPr>
              <a:t>Экологические праздники</a:t>
            </a:r>
          </a:p>
        </p:txBody>
      </p:sp>
    </p:spTree>
    <p:extLst>
      <p:ext uri="{BB962C8B-B14F-4D97-AF65-F5344CB8AC3E}">
        <p14:creationId xmlns:p14="http://schemas.microsoft.com/office/powerpoint/2010/main" val="2962731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24936" cy="6318702"/>
          </a:xfrm>
        </p:spPr>
      </p:pic>
    </p:spTree>
    <p:extLst>
      <p:ext uri="{BB962C8B-B14F-4D97-AF65-F5344CB8AC3E}">
        <p14:creationId xmlns:p14="http://schemas.microsoft.com/office/powerpoint/2010/main" val="1890395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715813" cy="6536860"/>
          </a:xfrm>
        </p:spPr>
      </p:pic>
    </p:spTree>
    <p:extLst>
      <p:ext uri="{BB962C8B-B14F-4D97-AF65-F5344CB8AC3E}">
        <p14:creationId xmlns:p14="http://schemas.microsoft.com/office/powerpoint/2010/main" val="1335646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736971" cy="6552728"/>
          </a:xfrm>
        </p:spPr>
      </p:pic>
    </p:spTree>
    <p:extLst>
      <p:ext uri="{BB962C8B-B14F-4D97-AF65-F5344CB8AC3E}">
        <p14:creationId xmlns:p14="http://schemas.microsoft.com/office/powerpoint/2010/main" val="3474233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img10.wild-mistress.ru/6461644/6461644-03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64" y="1124744"/>
            <a:ext cx="8276944" cy="415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447055"/>
            <a:ext cx="7823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ОПАСНОСТЬ НЕУСТОЙЧИВОГО РАЗВИТИЯ ЦИВИЛИЗАЦИИ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672" y="5445224"/>
            <a:ext cx="61669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2000-2010</a:t>
            </a:r>
            <a:r>
              <a:rPr lang="ru-RU" sz="2400" dirty="0"/>
              <a:t>: более  4 000 стихийных бедствий. </a:t>
            </a:r>
          </a:p>
          <a:p>
            <a:r>
              <a:rPr lang="ru-RU" sz="2400" dirty="0"/>
              <a:t>Более миллиона людей погибло. </a:t>
            </a:r>
          </a:p>
          <a:p>
            <a:r>
              <a:rPr lang="ru-RU" sz="2400" dirty="0"/>
              <a:t>Пострадало более трети населения планеты.</a:t>
            </a:r>
          </a:p>
        </p:txBody>
      </p:sp>
    </p:spTree>
    <p:extLst>
      <p:ext uri="{BB962C8B-B14F-4D97-AF65-F5344CB8AC3E}">
        <p14:creationId xmlns:p14="http://schemas.microsoft.com/office/powerpoint/2010/main" val="2920854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mbdou101\Desktop\экотропа\20180622_1043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0" t="8235" r="5514" b="7402"/>
          <a:stretch/>
        </p:blipFill>
        <p:spPr bwMode="auto">
          <a:xfrm>
            <a:off x="179512" y="260648"/>
            <a:ext cx="883200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307975"/>
            <a:ext cx="5516831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>
                <a:latin typeface="Cambria" panose="02040503050406030204" pitchFamily="18" charset="0"/>
              </a:rPr>
              <a:t>Наблюдение за объектами живой природы</a:t>
            </a:r>
          </a:p>
        </p:txBody>
      </p:sp>
    </p:spTree>
    <p:extLst>
      <p:ext uri="{BB962C8B-B14F-4D97-AF65-F5344CB8AC3E}">
        <p14:creationId xmlns:p14="http://schemas.microsoft.com/office/powerpoint/2010/main" val="418083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640960" cy="6480720"/>
          </a:xfrm>
        </p:spPr>
      </p:pic>
    </p:spTree>
    <p:extLst>
      <p:ext uri="{BB962C8B-B14F-4D97-AF65-F5344CB8AC3E}">
        <p14:creationId xmlns:p14="http://schemas.microsoft.com/office/powerpoint/2010/main" val="261778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571796" cy="6428847"/>
          </a:xfrm>
        </p:spPr>
      </p:pic>
      <p:sp>
        <p:nvSpPr>
          <p:cNvPr id="3" name="TextBox 2"/>
          <p:cNvSpPr txBox="1"/>
          <p:nvPr/>
        </p:nvSpPr>
        <p:spPr>
          <a:xfrm>
            <a:off x="323528" y="188005"/>
            <a:ext cx="4324069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Cambria" panose="02040503050406030204" pitchFamily="18" charset="0"/>
              </a:rPr>
              <a:t>Посадка лука. Эксперимент.</a:t>
            </a:r>
          </a:p>
        </p:txBody>
      </p:sp>
    </p:spTree>
    <p:extLst>
      <p:ext uri="{BB962C8B-B14F-4D97-AF65-F5344CB8AC3E}">
        <p14:creationId xmlns:p14="http://schemas.microsoft.com/office/powerpoint/2010/main" val="4124161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187753" cy="6140815"/>
          </a:xfrm>
        </p:spPr>
      </p:pic>
    </p:spTree>
    <p:extLst>
      <p:ext uri="{BB962C8B-B14F-4D97-AF65-F5344CB8AC3E}">
        <p14:creationId xmlns:p14="http://schemas.microsoft.com/office/powerpoint/2010/main" val="25684001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mbdou101\Desktop\экотропа\20180528_0922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4780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300470"/>
            <a:ext cx="458824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/>
              <a:t>Посадка семян в огороде весной</a:t>
            </a:r>
          </a:p>
        </p:txBody>
      </p:sp>
    </p:spTree>
    <p:extLst>
      <p:ext uri="{BB962C8B-B14F-4D97-AF65-F5344CB8AC3E}">
        <p14:creationId xmlns:p14="http://schemas.microsoft.com/office/powerpoint/2010/main" val="2156305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mbdou101\Desktop\экотропа\20180702_0941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4" y="332656"/>
            <a:ext cx="8427781" cy="632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404664"/>
            <a:ext cx="350955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Cambria" panose="02040503050406030204" pitchFamily="18" charset="0"/>
              </a:rPr>
              <a:t>УХОД ЗА РАСТЕНИЯМИ</a:t>
            </a:r>
          </a:p>
        </p:txBody>
      </p:sp>
    </p:spTree>
    <p:extLst>
      <p:ext uri="{BB962C8B-B14F-4D97-AF65-F5344CB8AC3E}">
        <p14:creationId xmlns:p14="http://schemas.microsoft.com/office/powerpoint/2010/main" val="3622726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Сделано руками родителей</a:t>
            </a:r>
          </a:p>
        </p:txBody>
      </p:sp>
      <p:pic>
        <p:nvPicPr>
          <p:cNvPr id="1026" name="Picture 2" descr="C:\Users\mbdou101\Downloads\image-0-02-04-19d5ae0f68e72494c726904a10cf7afa9c23d6c43fb4d07654d3a727b11a10ee-V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5" b="16059"/>
          <a:stretch/>
        </p:blipFill>
        <p:spPr bwMode="auto">
          <a:xfrm>
            <a:off x="1763688" y="1484784"/>
            <a:ext cx="5184576" cy="529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79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mbdou101\Desktop\экотропа\20180508_1240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88" y="505814"/>
            <a:ext cx="8163751" cy="61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260648"/>
            <a:ext cx="7733977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/>
              <a:t>Родители активные участники совместных дел с детьми</a:t>
            </a:r>
          </a:p>
        </p:txBody>
      </p:sp>
    </p:spTree>
    <p:extLst>
      <p:ext uri="{BB962C8B-B14F-4D97-AF65-F5344CB8AC3E}">
        <p14:creationId xmlns:p14="http://schemas.microsoft.com/office/powerpoint/2010/main" val="1229251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mbdou101\Desktop\экотропа\20180627_103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80" y="404664"/>
            <a:ext cx="825691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404224"/>
            <a:ext cx="451020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b="1" dirty="0"/>
              <a:t>Жители нашего огорода</a:t>
            </a:r>
          </a:p>
        </p:txBody>
      </p:sp>
    </p:spTree>
    <p:extLst>
      <p:ext uri="{BB962C8B-B14F-4D97-AF65-F5344CB8AC3E}">
        <p14:creationId xmlns:p14="http://schemas.microsoft.com/office/powerpoint/2010/main" val="899505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СОБЫТИЯ 2016-2017\эбц\ВТОРДЕКОР 101\игрушки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" t="7616" r="7428" b="8684"/>
          <a:stretch/>
        </p:blipFill>
        <p:spPr bwMode="auto">
          <a:xfrm>
            <a:off x="395536" y="612730"/>
            <a:ext cx="8615074" cy="621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43608" y="260648"/>
            <a:ext cx="7067128" cy="85010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>
                <a:latin typeface="Cambria" panose="02040503050406030204" pitchFamily="18" charset="0"/>
              </a:rPr>
              <a:t>ИЗ НЕНУЖНОГО – В ПОЛЕЗНОЕ!</a:t>
            </a:r>
            <a:endParaRPr lang="ru-RU" sz="2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706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kinodey.ru/wp-content/uploads/2012/10/%D0%B2%D1%83%D0%BB%D0%BA%D0%B0%D0%B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837108" cy="590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780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D:\СОБЫТИЯ 2016-2017\эбц\ВТОРДЕКОР 101\аквариум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" t="19162" r="7908"/>
          <a:stretch/>
        </p:blipFill>
        <p:spPr bwMode="auto">
          <a:xfrm>
            <a:off x="22885" y="116632"/>
            <a:ext cx="8946791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61432" y="1346400"/>
            <a:ext cx="2906117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Cambria" panose="02040503050406030204" pitchFamily="18" charset="0"/>
              </a:rPr>
              <a:t>СУХОЙ АКВАРИУМ</a:t>
            </a:r>
          </a:p>
        </p:txBody>
      </p:sp>
    </p:spTree>
    <p:extLst>
      <p:ext uri="{BB962C8B-B14F-4D97-AF65-F5344CB8AC3E}">
        <p14:creationId xmlns:p14="http://schemas.microsoft.com/office/powerpoint/2010/main" val="1979667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СОБЫТИЯ 2016-2017\эбц\ВТОРДЕКОР 101\буке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32556" y="1588311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СОБЫТИЯ 2016-2017\эбц\ВТОРДЕКОР 101\букетик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2" r="15526"/>
          <a:stretch/>
        </p:blipFill>
        <p:spPr bwMode="auto">
          <a:xfrm>
            <a:off x="4499992" y="917803"/>
            <a:ext cx="447680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03738" y="174614"/>
            <a:ext cx="5638851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b="1" dirty="0">
                <a:latin typeface="Cambria" panose="02040503050406030204" pitchFamily="18" charset="0"/>
              </a:rPr>
              <a:t>КРАСОТА РУКОТВОРНОГО МИРА</a:t>
            </a:r>
          </a:p>
        </p:txBody>
      </p:sp>
    </p:spTree>
    <p:extLst>
      <p:ext uri="{BB962C8B-B14F-4D97-AF65-F5344CB8AC3E}">
        <p14:creationId xmlns:p14="http://schemas.microsoft.com/office/powerpoint/2010/main" val="3007347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СОБЫТИЯ 2016-2017\эбц\Втордекор\20160714_1345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279A49A7-8AAB-4B7D-9BB2-561B75643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3113" y="0"/>
            <a:ext cx="5571256" cy="6926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>
                <a:solidFill>
                  <a:schemeClr val="tx1"/>
                </a:solidFill>
                <a:latin typeface="Cambria" pitchFamily="18" charset="0"/>
                <a:ea typeface="+mj-ea"/>
                <a:cs typeface="+mj-cs"/>
              </a:rPr>
              <a:t>ПРОГУЛОЧНЫЕ УЧАСТКИ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939848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D:\СОБЫТИЯ 2016-2017\эбц\Втордекор\20160714_13443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7" t="38082" r="7149" b="7918"/>
          <a:stretch/>
        </p:blipFill>
        <p:spPr bwMode="auto">
          <a:xfrm>
            <a:off x="107504" y="332656"/>
            <a:ext cx="8822923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517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D:\СОБЫТИЯ 2016-2017\эбц\Втордекор\20160714_13434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0" t="29423" r="15606"/>
          <a:stretch/>
        </p:blipFill>
        <p:spPr bwMode="auto">
          <a:xfrm>
            <a:off x="97564" y="398230"/>
            <a:ext cx="8901034" cy="619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432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t="8258" r="6466" b="15417"/>
          <a:stretch/>
        </p:blipFill>
        <p:spPr bwMode="auto">
          <a:xfrm>
            <a:off x="251520" y="548680"/>
            <a:ext cx="8640960" cy="6013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2606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D:\СОБЫТИЯ 2016-2017\ЛЕТО 2016\SAM_343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1" t="19162" r="22341" b="20228"/>
          <a:stretch/>
        </p:blipFill>
        <p:spPr bwMode="auto">
          <a:xfrm>
            <a:off x="1187624" y="404664"/>
            <a:ext cx="7188618" cy="593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8919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D:\СОБЫТИЯ 2016-2017\ЛЕТО 2016\SAM_35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095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D:\СОБЫТИЯ 2016-2017\ЛЕТО 2016\SAM_35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46" y="237376"/>
            <a:ext cx="8573134" cy="642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385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D:\СОБЫТИЯ 2016-2017\фото Птицестрой\20170426_1749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57103" y="1541279"/>
            <a:ext cx="6428267" cy="386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D:\СОБЫТИЯ 2016-2017\фото Птицестрой\20170427_1044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35"/>
          <a:stretch/>
        </p:blipFill>
        <p:spPr bwMode="auto">
          <a:xfrm rot="5400000">
            <a:off x="3639414" y="1272277"/>
            <a:ext cx="6192686" cy="431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3E197D-BB44-461A-8738-E876C72BBF8C}"/>
              </a:ext>
            </a:extLst>
          </p:cNvPr>
          <p:cNvSpPr txBox="1"/>
          <p:nvPr/>
        </p:nvSpPr>
        <p:spPr>
          <a:xfrm>
            <a:off x="5344285" y="260648"/>
            <a:ext cx="351878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Забота о птицах</a:t>
            </a:r>
          </a:p>
        </p:txBody>
      </p:sp>
    </p:spTree>
    <p:extLst>
      <p:ext uri="{BB962C8B-B14F-4D97-AF65-F5344CB8AC3E}">
        <p14:creationId xmlns:p14="http://schemas.microsoft.com/office/powerpoint/2010/main" val="2506607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18839" y="231031"/>
            <a:ext cx="7823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ОПАСНОСТЬ НЕУСТОЙЧИВОГО РАЗВИТИЯ ЦИВИЛИЗАЦИИ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47663" y="6063679"/>
            <a:ext cx="6768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2011: ЯПОНИЯ. ФУКУСИМА.  АВАРИЯ НА АЭС</a:t>
            </a:r>
          </a:p>
        </p:txBody>
      </p:sp>
      <p:pic>
        <p:nvPicPr>
          <p:cNvPr id="2054" name="Picture 6" descr="http://novostey.com/i4/2011/08/17/0ee62d9dba9d17cba89ced1f2a2a7e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1"/>
          <a:stretch/>
        </p:blipFill>
        <p:spPr bwMode="auto">
          <a:xfrm>
            <a:off x="434312" y="692697"/>
            <a:ext cx="8207951" cy="533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2049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D:\СОБЫТИЯ 2016-2017\фото Птицестрой\20170427_1211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41778" y="1497962"/>
            <a:ext cx="6572283" cy="395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D:\СОБЫТИЯ 2016-2017\фото Птицестрой\20170426_1753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72305" y="1428025"/>
            <a:ext cx="646388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3764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СОБЫТИЯ 2017-18г\Сохраним энергию земли работы детей ДОУ 101\DSCN0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8736" y="709820"/>
            <a:ext cx="3593373" cy="298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D:\СОБЫТИЯ 2017-18г\Сохраним энергию земли работы детей ДОУ 101\DSCN0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911" y="4012300"/>
            <a:ext cx="3794266" cy="284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D:\СОБЫТИЯ 2017-18г\Сохраним энергию земли работы детей ДОУ 101\DSCN00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9" r="4300"/>
          <a:stretch/>
        </p:blipFill>
        <p:spPr bwMode="auto">
          <a:xfrm>
            <a:off x="4427984" y="188640"/>
            <a:ext cx="3543225" cy="341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D:\СОБЫТИЯ 2017-18г\Сохраним энергию земли работы детей ДОУ 101\DSCN00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53" y="4158758"/>
            <a:ext cx="3403710" cy="255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85423" y="3601248"/>
            <a:ext cx="431554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Cambria" panose="02040503050406030204" pitchFamily="18" charset="0"/>
              </a:rPr>
              <a:t>УЧИМСЯ СЧИТАТЬ РЕСУРСЫ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6666" y="215933"/>
            <a:ext cx="4207883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Cambria" panose="02040503050406030204" pitchFamily="18" charset="0"/>
              </a:rPr>
              <a:t>УЧИМСЯ ДУМАТЬ НАПЕРЕД</a:t>
            </a:r>
          </a:p>
        </p:txBody>
      </p:sp>
    </p:spTree>
    <p:extLst>
      <p:ext uri="{BB962C8B-B14F-4D97-AF65-F5344CB8AC3E}">
        <p14:creationId xmlns:p14="http://schemas.microsoft.com/office/powerpoint/2010/main" val="21053425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D:\СОБЫТИЯ 2017-18г\Сохраним энергию земли работы детей ДОУ 101\DSCN003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" t="11602" r="7348" b="4789"/>
          <a:stretch/>
        </p:blipFill>
        <p:spPr bwMode="auto">
          <a:xfrm>
            <a:off x="179512" y="188640"/>
            <a:ext cx="879622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9738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D:\СОБЫТИЯ 2016-2017\отчет ГЭА Чистая вода ДОУ 101\Макарова  вода1\DSCN78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568952" cy="642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3808" y="5517232"/>
            <a:ext cx="5780557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</a:rPr>
              <a:t>УЧИМСЯ РАБОТАТЬ В КОМАНДЕ И СОТРУДНИЧАТЬ!</a:t>
            </a:r>
          </a:p>
          <a:p>
            <a:pPr algn="ctr"/>
            <a:r>
              <a:rPr lang="ru-RU" b="1" dirty="0">
                <a:latin typeface="Cambria" panose="02040503050406030204" pitchFamily="18" charset="0"/>
              </a:rPr>
              <a:t>ЭКСПЕРИМЕНТЫ С ВОДОЙ</a:t>
            </a:r>
          </a:p>
        </p:txBody>
      </p:sp>
    </p:spTree>
    <p:extLst>
      <p:ext uri="{BB962C8B-B14F-4D97-AF65-F5344CB8AC3E}">
        <p14:creationId xmlns:p14="http://schemas.microsoft.com/office/powerpoint/2010/main" val="14697029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D:\СОБЫТИЯ 2016-2017\отчет ГЭА Чистая вода ДОУ 101\Макарова  вода1\исследования фото\20160205_1123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492761" cy="636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5661248"/>
            <a:ext cx="401507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Cambria" panose="02040503050406030204" pitchFamily="18" charset="0"/>
              </a:rPr>
              <a:t>ОБИТАТЕЛИ ВОДЫ В ОПАСНОСТИ! </a:t>
            </a:r>
          </a:p>
          <a:p>
            <a:pPr algn="ctr"/>
            <a:r>
              <a:rPr lang="ru-RU" b="1" dirty="0">
                <a:latin typeface="Cambria" panose="02040503050406030204" pitchFamily="18" charset="0"/>
              </a:rPr>
              <a:t>УЧИМСЯ ДЕЛАТЬ ВЫВОДЫ.</a:t>
            </a:r>
          </a:p>
        </p:txBody>
      </p:sp>
    </p:spTree>
    <p:extLst>
      <p:ext uri="{BB962C8B-B14F-4D97-AF65-F5344CB8AC3E}">
        <p14:creationId xmlns:p14="http://schemas.microsoft.com/office/powerpoint/2010/main" val="5295212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P4180112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16632"/>
            <a:ext cx="8208912" cy="6480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219998"/>
            <a:ext cx="829400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</a:rPr>
              <a:t>МЫ РАЗНЫЕ, НО МЫ ВМЕСТЕ! ОБЩИЕ ПРОБЛЕМЫ РЕШАЕМ СОВМЕСТНО!</a:t>
            </a:r>
          </a:p>
        </p:txBody>
      </p:sp>
    </p:spTree>
    <p:extLst>
      <p:ext uri="{BB962C8B-B14F-4D97-AF65-F5344CB8AC3E}">
        <p14:creationId xmlns:p14="http://schemas.microsoft.com/office/powerpoint/2010/main" val="10661202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D:\ФОТО ГРУППЫ\5 РОСИНКА\поход 16.09.16\DSCN61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60972" cy="657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27041"/>
            <a:ext cx="3882217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Cambria" panose="02040503050406030204" pitchFamily="18" charset="0"/>
              </a:rPr>
              <a:t>ЭКОЛОГИЧЕСКИЙ ПОХОД</a:t>
            </a:r>
          </a:p>
        </p:txBody>
      </p:sp>
    </p:spTree>
    <p:extLst>
      <p:ext uri="{BB962C8B-B14F-4D97-AF65-F5344CB8AC3E}">
        <p14:creationId xmlns:p14="http://schemas.microsoft.com/office/powerpoint/2010/main" val="18732522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D:\СОБЫТИЯ разные\поход\DSCN3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499789" cy="637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566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D:\ФОТО ГРУППЫ\5 РОСИНКА\поход 16.09.16\DSCN62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86" y="188640"/>
            <a:ext cx="8547794" cy="641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404664"/>
            <a:ext cx="587109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Cambria" panose="02040503050406030204" pitchFamily="18" charset="0"/>
              </a:rPr>
              <a:t>Учимся управлять своими желаниями</a:t>
            </a:r>
          </a:p>
        </p:txBody>
      </p:sp>
    </p:spTree>
    <p:extLst>
      <p:ext uri="{BB962C8B-B14F-4D97-AF65-F5344CB8AC3E}">
        <p14:creationId xmlns:p14="http://schemas.microsoft.com/office/powerpoint/2010/main" val="10501675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7" name="Picture 3" descr="D:\СОБЫТИЯ разные\десант\DSCN24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25691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332656"/>
            <a:ext cx="5230919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>
                <a:latin typeface="Cambria" panose="02040503050406030204" pitchFamily="18" charset="0"/>
              </a:rPr>
              <a:t>УЧИМСЯ ВНОСТЬ ВКЛАД В ОБЩЕЕ ДЕЛО!</a:t>
            </a:r>
          </a:p>
        </p:txBody>
      </p:sp>
    </p:spTree>
    <p:extLst>
      <p:ext uri="{BB962C8B-B14F-4D97-AF65-F5344CB8AC3E}">
        <p14:creationId xmlns:p14="http://schemas.microsoft.com/office/powerpoint/2010/main" val="1328780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260648"/>
            <a:ext cx="7823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ОПАСНОСТЬ НЕУСТОЙЧИВОГО РАЗВИТИЯ ЦИВИЛИЗАЦИИ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5349115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2002 :  ОКОЛО БЕРЕГОВ ИСПАНИИ  ЗАТОНУЛ НЕФТЯНОЙ ТАНКЕР PRESTIGE. </a:t>
            </a:r>
          </a:p>
          <a:p>
            <a:r>
              <a:rPr lang="ru-RU" sz="2400" b="1" dirty="0"/>
              <a:t>             В МОРЕ ПОПАЛИ 63 000 ТОННЫ МАЗУТА.</a:t>
            </a:r>
          </a:p>
        </p:txBody>
      </p:sp>
      <p:pic>
        <p:nvPicPr>
          <p:cNvPr id="9220" name="Picture 4" descr="http://bigpicture.ru/wp-content/uploads/2013/08/Induster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702412"/>
            <a:ext cx="6467996" cy="427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3843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D:\ФОТО ГРУППЫ\фото семья родничок\DSCN6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28" y="188640"/>
            <a:ext cx="873697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1973" y="245525"/>
            <a:ext cx="3299493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/>
              <a:t>ДАДИМ ЖИЗНЬ ДЕРЕВЬЯМ!</a:t>
            </a:r>
          </a:p>
        </p:txBody>
      </p:sp>
    </p:spTree>
    <p:extLst>
      <p:ext uri="{BB962C8B-B14F-4D97-AF65-F5344CB8AC3E}">
        <p14:creationId xmlns:p14="http://schemas.microsoft.com/office/powerpoint/2010/main" val="35135510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D:\СОБЫТИЯ 2017-18г\18.12.17 Баранова Л.Н\DSCN946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4" r="8150"/>
          <a:stretch/>
        </p:blipFill>
        <p:spPr bwMode="auto">
          <a:xfrm>
            <a:off x="251520" y="548680"/>
            <a:ext cx="8620591" cy="557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332656"/>
            <a:ext cx="8054256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>
                <a:latin typeface="Cambria" panose="02040503050406030204" pitchFamily="18" charset="0"/>
              </a:rPr>
              <a:t>МУЗЕЙ – КАК СРЕДСТВО СОХРАНЕНИЯ КУЛЬТУРНОГО НАСЛЕДИЯ</a:t>
            </a:r>
          </a:p>
        </p:txBody>
      </p:sp>
    </p:spTree>
    <p:extLst>
      <p:ext uri="{BB962C8B-B14F-4D97-AF65-F5344CB8AC3E}">
        <p14:creationId xmlns:p14="http://schemas.microsoft.com/office/powerpoint/2010/main" val="21166599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D:\СОБЫТИЯ 2017-18г\13.12.17 рппс\DSCN93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01126" cy="637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6291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D:\СОБЫТИЯ 2017-18г\13.12.17 рппс\DSCN9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39" y="332656"/>
            <a:ext cx="8400933" cy="63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7916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5842" name="Picture 2" descr="D:\СОБЫТИЯ 2016-2017\9 мая2017\IMG_8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798272" cy="586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231031"/>
            <a:ext cx="538391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latin typeface="Cambria" panose="02040503050406030204" pitchFamily="18" charset="0"/>
              </a:rPr>
              <a:t>ЗАБОТА О КУЛЬТУРНОМ НАСЛЕДИИ</a:t>
            </a:r>
          </a:p>
        </p:txBody>
      </p:sp>
    </p:spTree>
    <p:extLst>
      <p:ext uri="{BB962C8B-B14F-4D97-AF65-F5344CB8AC3E}">
        <p14:creationId xmlns:p14="http://schemas.microsoft.com/office/powerpoint/2010/main" val="28119854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СОБЫТИЯ 2016-2017\9 мая2017\IMG_8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85698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5832648" cy="85010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>
                <a:latin typeface="Cambria" panose="02040503050406030204" pitchFamily="18" charset="0"/>
              </a:rPr>
              <a:t>ПОМНИМ… ГОРДИМСЯ</a:t>
            </a:r>
            <a:r>
              <a:rPr lang="ru-RU" sz="3600" dirty="0">
                <a:latin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536181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504B7D-F07C-4A74-810F-BE835E5D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848" cy="185821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Акция </a:t>
            </a:r>
            <a:br>
              <a:rPr lang="ru-RU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«Сдай макулатуру- спаси дерево»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1E10099-EF90-486E-87A0-BD178BCA5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3" b="20450"/>
          <a:stretch/>
        </p:blipFill>
        <p:spPr>
          <a:xfrm>
            <a:off x="5364088" y="0"/>
            <a:ext cx="3394472" cy="266429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995039-204E-4D9E-81B9-48CE795F46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1"/>
          <a:stretch/>
        </p:blipFill>
        <p:spPr>
          <a:xfrm>
            <a:off x="5148064" y="3526849"/>
            <a:ext cx="3610496" cy="31274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F2B448-1418-473B-9C90-DE18C8D9F6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11151"/>
          <a:stretch/>
        </p:blipFill>
        <p:spPr>
          <a:xfrm>
            <a:off x="179512" y="2276871"/>
            <a:ext cx="3931591" cy="39079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9D3171-E871-42D4-9AC9-A22CEFEA984B}"/>
              </a:ext>
            </a:extLst>
          </p:cNvPr>
          <p:cNvSpPr txBox="1"/>
          <p:nvPr/>
        </p:nvSpPr>
        <p:spPr>
          <a:xfrm>
            <a:off x="4499992" y="2886515"/>
            <a:ext cx="4299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Общими усилиями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собрано 31.11.2018г более 1000 кг! </a:t>
            </a:r>
          </a:p>
        </p:txBody>
      </p:sp>
    </p:spTree>
    <p:extLst>
      <p:ext uri="{BB962C8B-B14F-4D97-AF65-F5344CB8AC3E}">
        <p14:creationId xmlns:p14="http://schemas.microsoft.com/office/powerpoint/2010/main" val="2168572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>
                <a:solidFill>
                  <a:srgbClr val="FF0000"/>
                </a:solidFill>
                <a:latin typeface="Cambria" panose="02040503050406030204" pitchFamily="18" charset="0"/>
              </a:rPr>
              <a:t>КОЛЛЕГИ!</a:t>
            </a:r>
          </a:p>
          <a:p>
            <a:pPr marL="0" indent="0" algn="ctr">
              <a:buNone/>
            </a:pPr>
            <a:r>
              <a:rPr lang="ru-RU" sz="3600" b="1" i="1" dirty="0">
                <a:solidFill>
                  <a:srgbClr val="FF0000"/>
                </a:solidFill>
                <a:latin typeface="Cambria" panose="02040503050406030204" pitchFamily="18" charset="0"/>
              </a:rPr>
              <a:t>ЖЕЛАЕМ ТВОРЧЕСКИХ ИДЕЙ </a:t>
            </a:r>
          </a:p>
          <a:p>
            <a:pPr marL="0" indent="0" algn="ctr">
              <a:buNone/>
            </a:pPr>
            <a:r>
              <a:rPr lang="ru-RU" sz="3600" b="1" i="1" dirty="0">
                <a:solidFill>
                  <a:srgbClr val="FF0000"/>
                </a:solidFill>
                <a:latin typeface="Cambria" panose="02040503050406030204" pitchFamily="18" charset="0"/>
              </a:rPr>
              <a:t>И УДАЧИ!</a:t>
            </a:r>
          </a:p>
          <a:p>
            <a:pPr marL="0" indent="0" algn="ctr">
              <a:buNone/>
            </a:pPr>
            <a:endParaRPr lang="ru-RU" sz="3600" b="1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756084"/>
            <a:ext cx="5580112" cy="3724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64539"/>
            <a:ext cx="1493515" cy="14056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6541">
            <a:off x="6758782" y="936994"/>
            <a:ext cx="2248365" cy="211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82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Условия для экологического образования в ДОУ для устойчивого развития</a:t>
            </a:r>
            <a:endParaRPr lang="ru-RU" sz="3200" dirty="0"/>
          </a:p>
        </p:txBody>
      </p:sp>
      <p:sp>
        <p:nvSpPr>
          <p:cNvPr id="4" name="Овал 3"/>
          <p:cNvSpPr/>
          <p:nvPr/>
        </p:nvSpPr>
        <p:spPr>
          <a:xfrm>
            <a:off x="3491880" y="2646738"/>
            <a:ext cx="2232248" cy="2128328"/>
          </a:xfrm>
          <a:prstGeom prst="ellipse">
            <a:avLst/>
          </a:prstGeom>
          <a:solidFill>
            <a:srgbClr val="20F4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ЭО УР</a:t>
            </a:r>
          </a:p>
        </p:txBody>
      </p:sp>
      <p:sp>
        <p:nvSpPr>
          <p:cNvPr id="6" name="Стрелка вверх 5"/>
          <p:cNvSpPr/>
          <p:nvPr/>
        </p:nvSpPr>
        <p:spPr>
          <a:xfrm rot="1572689">
            <a:off x="5030872" y="2261571"/>
            <a:ext cx="683531" cy="6060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верх 6"/>
          <p:cNvSpPr/>
          <p:nvPr/>
        </p:nvSpPr>
        <p:spPr>
          <a:xfrm rot="14578657">
            <a:off x="2941351" y="3942298"/>
            <a:ext cx="683531" cy="5979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верх 7"/>
          <p:cNvSpPr/>
          <p:nvPr/>
        </p:nvSpPr>
        <p:spPr>
          <a:xfrm rot="19149533">
            <a:off x="3191191" y="2317454"/>
            <a:ext cx="683531" cy="73835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верх 8"/>
          <p:cNvSpPr/>
          <p:nvPr/>
        </p:nvSpPr>
        <p:spPr>
          <a:xfrm rot="10800000">
            <a:off x="4266239" y="4833747"/>
            <a:ext cx="683531" cy="5859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989107" y="1491338"/>
            <a:ext cx="22553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latin typeface="Cambria" panose="02040503050406030204" pitchFamily="18" charset="0"/>
              </a:rPr>
              <a:t>РОДИТЕЛИ </a:t>
            </a:r>
          </a:p>
          <a:p>
            <a:r>
              <a:rPr lang="ru-RU" sz="2000" b="1" dirty="0">
                <a:latin typeface="Cambria" panose="02040503050406030204" pitchFamily="18" charset="0"/>
              </a:rPr>
              <a:t>Психолого-педагогическое </a:t>
            </a:r>
          </a:p>
          <a:p>
            <a:r>
              <a:rPr lang="ru-RU" sz="2000" b="1" dirty="0">
                <a:latin typeface="Cambria" panose="02040503050406030204" pitchFamily="18" charset="0"/>
              </a:rPr>
              <a:t>просвещение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9592" y="1922147"/>
            <a:ext cx="22622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Cambria" panose="02040503050406030204" pitchFamily="18" charset="0"/>
              </a:rPr>
              <a:t>ДЕТИ  </a:t>
            </a:r>
          </a:p>
          <a:p>
            <a:pPr algn="ctr"/>
            <a:r>
              <a:rPr lang="ru-RU" sz="2000" b="1" dirty="0">
                <a:latin typeface="Cambria" panose="02040503050406030204" pitchFamily="18" charset="0"/>
              </a:rPr>
              <a:t>Формирование экологической культуры, экологических привычек</a:t>
            </a:r>
          </a:p>
          <a:p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23528" y="4833022"/>
            <a:ext cx="291581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latin typeface="Cambria" panose="02040503050406030204" pitchFamily="18" charset="0"/>
              </a:rPr>
              <a:t>ПЕДАГОГИ</a:t>
            </a:r>
          </a:p>
          <a:p>
            <a:r>
              <a:rPr lang="ru-RU" b="1" dirty="0">
                <a:latin typeface="Cambria" panose="02040503050406030204" pitchFamily="18" charset="0"/>
              </a:rPr>
              <a:t>Повышение квалификации и самообразование , освоение технологий ОУР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20777" y="5472768"/>
            <a:ext cx="440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latin typeface="Cambria" panose="02040503050406030204" pitchFamily="18" charset="0"/>
              </a:rPr>
              <a:t>СОЦИАЛЬНЫЕ ПАРТНЕРЫ</a:t>
            </a:r>
          </a:p>
          <a:p>
            <a:r>
              <a:rPr lang="ru-RU" sz="2400" b="1" dirty="0">
                <a:latin typeface="Cambria" panose="02040503050406030204" pitchFamily="18" charset="0"/>
              </a:rPr>
              <a:t>Сетевое партнерство в проектной деятельности </a:t>
            </a:r>
          </a:p>
        </p:txBody>
      </p:sp>
      <p:sp>
        <p:nvSpPr>
          <p:cNvPr id="14" name="Стрелка вверх 13"/>
          <p:cNvSpPr/>
          <p:nvPr/>
        </p:nvSpPr>
        <p:spPr>
          <a:xfrm rot="6863661">
            <a:off x="5587680" y="3912734"/>
            <a:ext cx="683531" cy="6060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6346590" y="3523280"/>
            <a:ext cx="22553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latin typeface="Cambria" panose="02040503050406030204" pitchFamily="18" charset="0"/>
              </a:rPr>
              <a:t>РППС</a:t>
            </a:r>
          </a:p>
          <a:p>
            <a:r>
              <a:rPr lang="ru-RU" b="1" dirty="0">
                <a:latin typeface="Cambria" panose="02040503050406030204" pitchFamily="18" charset="0"/>
              </a:rPr>
              <a:t>Проектирование и реализация развивающей экологически безопасной среды </a:t>
            </a:r>
          </a:p>
        </p:txBody>
      </p:sp>
    </p:spTree>
    <p:extLst>
      <p:ext uri="{BB962C8B-B14F-4D97-AF65-F5344CB8AC3E}">
        <p14:creationId xmlns:p14="http://schemas.microsoft.com/office/powerpoint/2010/main" val="2411073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466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dirty="0"/>
              <a:t>Задачи по экологическому образованию: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2564904"/>
            <a:ext cx="87129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становление самостоятельности, целенаправленности 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собственных действий;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предпосылок ценностно-смыслового восприятия мира природы;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первичных представлений о себе, других людях, объектах окружающего мира, о свойствах и отношениях объектов окружающего мира.</a:t>
            </a:r>
          </a:p>
        </p:txBody>
      </p:sp>
    </p:spTree>
    <p:extLst>
      <p:ext uri="{BB962C8B-B14F-4D97-AF65-F5344CB8AC3E}">
        <p14:creationId xmlns:p14="http://schemas.microsoft.com/office/powerpoint/2010/main" val="3214046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774BA9-7C1A-4CF5-B7D3-E685E522E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67" y="116632"/>
            <a:ext cx="7128791" cy="57606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http://partner-unitwin.net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5DF6405-967E-490A-8E68-BD4E5D4D0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3725958" cy="4228335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9D75D8-88F1-4F30-9A20-72EE7BF89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774" y="708923"/>
            <a:ext cx="2751666" cy="312636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307882D-AA9C-446C-AFE6-231AE1CEFF9B}"/>
              </a:ext>
            </a:extLst>
          </p:cNvPr>
          <p:cNvSpPr/>
          <p:nvPr/>
        </p:nvSpPr>
        <p:spPr>
          <a:xfrm>
            <a:off x="4211960" y="4012029"/>
            <a:ext cx="46805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Елена Николаевна </a:t>
            </a:r>
            <a:r>
              <a:rPr lang="ru-RU" b="1" dirty="0" err="1">
                <a:latin typeface="Cambria" panose="02040503050406030204" pitchFamily="18" charset="0"/>
                <a:ea typeface="Cambria" panose="02040503050406030204" pitchFamily="18" charset="0"/>
              </a:rPr>
              <a:t>Дзятковская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доктор биологических наук, профессор, руководитель сетевой кафедры ЮНЕСКО факультета глобальных процессов МГУ им. М.В. Ломоносова при ФГБНУ «Институт стратегии развития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359674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5338936" cy="1440160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009242"/>
                </a:solidFill>
                <a:latin typeface="Cambria" panose="02040503050406030204" pitchFamily="18" charset="0"/>
              </a:rPr>
            </a:br>
            <a:br>
              <a:rPr lang="ru-RU" b="1" dirty="0">
                <a:solidFill>
                  <a:srgbClr val="009242"/>
                </a:solidFill>
                <a:latin typeface="Cambria" panose="02040503050406030204" pitchFamily="18" charset="0"/>
              </a:rPr>
            </a:br>
            <a:r>
              <a:rPr lang="ru-RU" b="1" dirty="0">
                <a:solidFill>
                  <a:srgbClr val="009242"/>
                </a:solidFill>
                <a:latin typeface="Cambria" panose="02040503050406030204" pitchFamily="18" charset="0"/>
              </a:rPr>
              <a:t>«Зеленые аксиомы»</a:t>
            </a:r>
            <a:r>
              <a:rPr lang="ru-RU" dirty="0"/>
              <a:t> </a:t>
            </a:r>
            <a:r>
              <a:rPr lang="ru-RU" sz="3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это экологический  императив</a:t>
            </a:r>
            <a:br>
              <a:rPr lang="ru-RU" sz="3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07B16D43-6130-4309-8EC8-84A6218DB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76" y="3107968"/>
            <a:ext cx="8446234" cy="2991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Никита Николаевич Моисеев: </a:t>
            </a:r>
          </a:p>
          <a:p>
            <a:pPr marL="0" indent="0" algn="r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«это та граница допустимой активности человека, которую он не имеет права переступать ни при каких обстоятельствах»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E35A56-37FB-4FCC-9BED-E525717BE2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t="12097" r="16401" b="-2016"/>
          <a:stretch/>
        </p:blipFill>
        <p:spPr>
          <a:xfrm>
            <a:off x="6664116" y="116632"/>
            <a:ext cx="2280494" cy="299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55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382</Words>
  <Application>Microsoft Office PowerPoint</Application>
  <PresentationFormat>Экран (4:3)</PresentationFormat>
  <Paragraphs>74</Paragraphs>
  <Slides>57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3" baseType="lpstr">
      <vt:lpstr>Arial</vt:lpstr>
      <vt:lpstr>Calibri</vt:lpstr>
      <vt:lpstr>Cambria</vt:lpstr>
      <vt:lpstr>Times New Roman</vt:lpstr>
      <vt:lpstr>Wingdings</vt:lpstr>
      <vt:lpstr>Тема Office</vt:lpstr>
      <vt:lpstr>Муниципальное бюджетное дошкольное образовательное учреждение «Детский сад общеразвивающего вида №101» муниципального образования города Братска </vt:lpstr>
      <vt:lpstr>Презентация PowerPoint</vt:lpstr>
      <vt:lpstr>Презентация PowerPoint</vt:lpstr>
      <vt:lpstr>Презентация PowerPoint</vt:lpstr>
      <vt:lpstr>Презентация PowerPoint</vt:lpstr>
      <vt:lpstr>Условия для экологического образования в ДОУ для устойчивого развития</vt:lpstr>
      <vt:lpstr>ФГОС ДО</vt:lpstr>
      <vt:lpstr>http://partner-unitwin.net</vt:lpstr>
      <vt:lpstr>  «Зеленые аксиомы» это экологический  императив  </vt:lpstr>
      <vt:lpstr>Экологическое образование для устойчивого развития в условиях детского сада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Сделано руками родителей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ПОМНИМ… ГОРДИМСЯ!</vt:lpstr>
      <vt:lpstr>Акция  «Сдай макулатуру- спаси дерево»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общеразвивающего вида №101» муниципального образования города Братска </dc:title>
  <dc:creator>mbdou101</dc:creator>
  <cp:lastModifiedBy>Oleg Krasavin</cp:lastModifiedBy>
  <cp:revision>29</cp:revision>
  <dcterms:created xsi:type="dcterms:W3CDTF">2018-09-18T10:05:28Z</dcterms:created>
  <dcterms:modified xsi:type="dcterms:W3CDTF">2018-12-06T14:08:23Z</dcterms:modified>
</cp:coreProperties>
</file>