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311" r:id="rId2"/>
    <p:sldId id="262" r:id="rId3"/>
    <p:sldId id="259" r:id="rId4"/>
    <p:sldId id="258" r:id="rId5"/>
    <p:sldId id="260" r:id="rId6"/>
    <p:sldId id="257" r:id="rId7"/>
    <p:sldId id="261" r:id="rId8"/>
    <p:sldId id="263" r:id="rId9"/>
    <p:sldId id="301" r:id="rId10"/>
    <p:sldId id="302" r:id="rId11"/>
    <p:sldId id="303" r:id="rId12"/>
    <p:sldId id="304" r:id="rId13"/>
    <p:sldId id="305" r:id="rId14"/>
    <p:sldId id="271" r:id="rId15"/>
    <p:sldId id="264" r:id="rId16"/>
    <p:sldId id="279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90" r:id="rId27"/>
    <p:sldId id="291" r:id="rId28"/>
    <p:sldId id="292" r:id="rId29"/>
    <p:sldId id="293" r:id="rId30"/>
    <p:sldId id="294" r:id="rId31"/>
    <p:sldId id="295" r:id="rId32"/>
    <p:sldId id="296" r:id="rId33"/>
    <p:sldId id="297" r:id="rId34"/>
    <p:sldId id="298" r:id="rId35"/>
    <p:sldId id="272" r:id="rId36"/>
    <p:sldId id="265" r:id="rId37"/>
    <p:sldId id="275" r:id="rId38"/>
    <p:sldId id="270" r:id="rId39"/>
    <p:sldId id="276" r:id="rId40"/>
    <p:sldId id="277" r:id="rId41"/>
    <p:sldId id="273" r:id="rId42"/>
    <p:sldId id="274" r:id="rId43"/>
    <p:sldId id="266" r:id="rId44"/>
    <p:sldId id="268" r:id="rId45"/>
    <p:sldId id="267" r:id="rId46"/>
    <p:sldId id="269" r:id="rId47"/>
    <p:sldId id="307" r:id="rId48"/>
    <p:sldId id="309" r:id="rId49"/>
    <p:sldId id="310" r:id="rId50"/>
    <p:sldId id="308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595" autoAdjust="0"/>
  </p:normalViewPr>
  <p:slideViewPr>
    <p:cSldViewPr>
      <p:cViewPr varScale="1">
        <p:scale>
          <a:sx n="99" d="100"/>
          <a:sy n="99" d="100"/>
        </p:scale>
        <p:origin x="-73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B71245-E85D-4F45-B912-B3B28BDBE3B0}" type="datetimeFigureOut">
              <a:rPr lang="ru-RU" smtClean="0"/>
              <a:pPr/>
              <a:t>20.11.2019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CEA266-B078-4B44-B69E-98368B3B24B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F977CA2-1422-404B-A318-906624FA032F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17D9E61-4121-4CF6-A887-70C4E23B13C2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&#1084;&#1091;&#1079;&#1099;&#1082;&#1072;%204%20&#1088;&#1072;&#1091;&#1085;&#1076;/1.mp3" TargetMode="External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&#1084;&#1091;&#1079;&#1099;&#1082;&#1072;%204%20&#1088;&#1072;&#1091;&#1085;&#1076;/2.mp3" TargetMode="External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&#1084;&#1091;&#1079;&#1099;&#1082;&#1072;%204%20&#1088;&#1072;&#1091;&#1085;&#1076;/3.mp3" TargetMode="External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&#1084;&#1091;&#1079;&#1099;&#1082;&#1072;%204%20&#1088;&#1072;&#1091;&#1085;&#1076;/4.mp3" TargetMode="External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&#1084;&#1091;&#1079;&#1099;&#1082;&#1072;%204%20&#1088;&#1072;&#1091;&#1085;&#1076;/5.mp3" TargetMode="External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US" sz="6000" dirty="0" smtClean="0"/>
              <a:t>ECO - FIGHT</a:t>
            </a:r>
            <a:endParaRPr lang="ru-RU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569755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4400" b="1" dirty="0" smtClean="0"/>
              <a:t>	What </a:t>
            </a:r>
            <a:r>
              <a:rPr lang="en-US" sz="4400" b="1" dirty="0" err="1" smtClean="0"/>
              <a:t>colour</a:t>
            </a:r>
            <a:r>
              <a:rPr lang="en-US" sz="4400" b="1" dirty="0" smtClean="0"/>
              <a:t> is the skin of polar bears?</a:t>
            </a:r>
            <a:r>
              <a:rPr lang="ru-RU" sz="4400" b="1" dirty="0" smtClean="0"/>
              <a:t> </a:t>
            </a:r>
            <a:endParaRPr lang="ru-RU" sz="4400" dirty="0"/>
          </a:p>
        </p:txBody>
      </p:sp>
      <p:pic>
        <p:nvPicPr>
          <p:cNvPr id="19458" name="Picture 2" descr="ÐÐ°ÑÑÐ¸Ð½ÐºÐ¸ Ð¿Ð¾ Ð·Ð°Ð¿ÑÐ¾ÑÑ Ð±ÐµÐ»ÑÐ¹ Ð¼ÐµÐ´Ð²ÐµÐ´Ñ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2643182"/>
            <a:ext cx="5999624" cy="3993500"/>
          </a:xfrm>
          <a:prstGeom prst="rect">
            <a:avLst/>
          </a:prstGeom>
          <a:noFill/>
        </p:spPr>
      </p:pic>
      <p:pic>
        <p:nvPicPr>
          <p:cNvPr id="5" name="Рисунок 4">
            <a:hlinkClick r:id="" action="ppaction://noaction"/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14678" y="1357298"/>
            <a:ext cx="3738877" cy="1080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00042"/>
            <a:ext cx="8229600" cy="5626121"/>
          </a:xfrm>
        </p:spPr>
        <p:txBody>
          <a:bodyPr/>
          <a:lstStyle/>
          <a:p>
            <a:pPr>
              <a:buNone/>
            </a:pPr>
            <a:r>
              <a:rPr lang="ru-RU" sz="4400" b="1" i="1" dirty="0"/>
              <a:t>Чего больше всего </a:t>
            </a:r>
            <a:r>
              <a:rPr lang="ru-RU" sz="4400" b="1" i="1" dirty="0" smtClean="0"/>
              <a:t>боятся </a:t>
            </a:r>
            <a:r>
              <a:rPr lang="ru-RU" sz="4400" b="1" i="1" dirty="0"/>
              <a:t>животные? </a:t>
            </a:r>
            <a:endParaRPr lang="ru-RU" sz="4400" dirty="0"/>
          </a:p>
          <a:p>
            <a:endParaRPr lang="ru-RU" dirty="0"/>
          </a:p>
        </p:txBody>
      </p:sp>
      <p:pic>
        <p:nvPicPr>
          <p:cNvPr id="18434" name="Picture 2" descr="ÐÐ°ÑÑÐ¸Ð½ÐºÐ¸ Ð¿Ð¾ Ð·Ð°Ð¿ÑÐ¾ÑÑ ÑÑÑÐ°Ñ Ð¶Ð¸Ð²Ð¾ÑÐ½ÑÐ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1928803"/>
            <a:ext cx="6577263" cy="3570514"/>
          </a:xfrm>
          <a:prstGeom prst="rect">
            <a:avLst/>
          </a:prstGeom>
          <a:noFill/>
        </p:spPr>
      </p:pic>
      <p:pic>
        <p:nvPicPr>
          <p:cNvPr id="5" name="Рисунок 4">
            <a:hlinkClick r:id="" action="ppaction://noaction"/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158" y="5500702"/>
            <a:ext cx="3738877" cy="1080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00042"/>
            <a:ext cx="8229600" cy="5626121"/>
          </a:xfrm>
        </p:spPr>
        <p:txBody>
          <a:bodyPr/>
          <a:lstStyle/>
          <a:p>
            <a:pPr lvl="0">
              <a:buNone/>
            </a:pPr>
            <a:r>
              <a:rPr lang="ru-RU" sz="4400" dirty="0"/>
              <a:t>Из какого вещества состоит верблюжий горб</a:t>
            </a:r>
            <a:r>
              <a:rPr lang="ru-RU" sz="4400" dirty="0" smtClean="0"/>
              <a:t>?</a:t>
            </a:r>
            <a:endParaRPr lang="ru-RU" sz="4400" dirty="0"/>
          </a:p>
          <a:p>
            <a:endParaRPr lang="ru-RU" dirty="0"/>
          </a:p>
        </p:txBody>
      </p:sp>
      <p:pic>
        <p:nvPicPr>
          <p:cNvPr id="17410" name="Picture 2" descr="ÐÐ°ÑÑÐ¸Ð½ÐºÐ¸ Ð¿Ð¾ Ð·Ð°Ð¿ÑÐ¾ÑÑ Ð²ÐµÑÐ±Ð»ÑÐ¶Ð¸Ð¹ Ð³Ð¾ÑÐ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43306" y="2976558"/>
            <a:ext cx="4786346" cy="3190898"/>
          </a:xfrm>
          <a:prstGeom prst="rect">
            <a:avLst/>
          </a:prstGeom>
          <a:noFill/>
        </p:spPr>
      </p:pic>
      <p:pic>
        <p:nvPicPr>
          <p:cNvPr id="5" name="Рисунок 4">
            <a:hlinkClick r:id="" action="ppaction://noaction"/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720" y="2071678"/>
            <a:ext cx="3738877" cy="1080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71480"/>
            <a:ext cx="8229600" cy="5554683"/>
          </a:xfrm>
        </p:spPr>
        <p:txBody>
          <a:bodyPr/>
          <a:lstStyle/>
          <a:p>
            <a:pPr lvl="0">
              <a:buNone/>
            </a:pPr>
            <a:r>
              <a:rPr lang="en-US" sz="4000" dirty="0" smtClean="0"/>
              <a:t>	</a:t>
            </a:r>
            <a:r>
              <a:rPr lang="ru-RU" sz="4000" dirty="0" smtClean="0"/>
              <a:t>Какое </a:t>
            </a:r>
            <a:r>
              <a:rPr lang="ru-RU" sz="4000" dirty="0"/>
              <a:t>животное может пользоваться хвостом, как рулем либо парашютом? </a:t>
            </a:r>
          </a:p>
          <a:p>
            <a:endParaRPr lang="ru-RU" dirty="0"/>
          </a:p>
        </p:txBody>
      </p:sp>
      <p:pic>
        <p:nvPicPr>
          <p:cNvPr id="16386" name="Picture 2" descr="ÐÐ°ÑÑÐ¸Ð½ÐºÐ¸ Ð¿Ð¾ Ð·Ð°Ð¿ÑÐ¾ÑÑ Ð¿Ð°ÑÐ°ÑÑÑ ÐºÐ°ÑÑÐ¸Ð½ÐºÐ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9190" y="3071810"/>
            <a:ext cx="3500432" cy="3500432"/>
          </a:xfrm>
          <a:prstGeom prst="rect">
            <a:avLst/>
          </a:prstGeom>
          <a:noFill/>
        </p:spPr>
      </p:pic>
      <p:pic>
        <p:nvPicPr>
          <p:cNvPr id="5" name="Рисунок 4">
            <a:hlinkClick r:id="" action="ppaction://noaction"/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2910" y="4214818"/>
            <a:ext cx="3738877" cy="1080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Ответы 1 раунд: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1) Все насекомые весят </a:t>
            </a:r>
            <a:r>
              <a:rPr lang="ru-RU" dirty="0" smtClean="0"/>
              <a:t>больше, </a:t>
            </a:r>
            <a:r>
              <a:rPr lang="ru-RU" dirty="0" smtClean="0"/>
              <a:t>чем все люди. </a:t>
            </a:r>
          </a:p>
          <a:p>
            <a:r>
              <a:rPr lang="ru-RU" dirty="0" smtClean="0"/>
              <a:t>2) Красный –цвет опасности. </a:t>
            </a:r>
          </a:p>
          <a:p>
            <a:r>
              <a:rPr lang="ru-RU" dirty="0" smtClean="0"/>
              <a:t>3) Растения – природные кондиционеры земли.</a:t>
            </a:r>
          </a:p>
          <a:p>
            <a:r>
              <a:rPr lang="ru-RU" dirty="0" smtClean="0"/>
              <a:t>4) </a:t>
            </a:r>
            <a:r>
              <a:rPr lang="ru-RU" b="1" dirty="0" err="1" smtClean="0"/>
              <a:t>Гарбология</a:t>
            </a:r>
            <a:r>
              <a:rPr lang="ru-RU" dirty="0" smtClean="0"/>
              <a:t> изучает мусор. (</a:t>
            </a:r>
            <a:r>
              <a:rPr lang="en-US" dirty="0" smtClean="0"/>
              <a:t>garbage</a:t>
            </a:r>
            <a:r>
              <a:rPr lang="ru-RU" dirty="0" smtClean="0"/>
              <a:t> – мусор)</a:t>
            </a:r>
          </a:p>
          <a:p>
            <a:r>
              <a:rPr lang="ru-RU" dirty="0" smtClean="0"/>
              <a:t>5) Озон.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Раунд 3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28728" y="1357298"/>
            <a:ext cx="7000924" cy="1143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dirty="0" smtClean="0">
                <a:solidFill>
                  <a:srgbClr val="00B050"/>
                </a:solidFill>
              </a:rPr>
              <a:t>Guess the country</a:t>
            </a:r>
            <a:endParaRPr lang="ru-RU" sz="66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990600" y="0"/>
            <a:ext cx="6781800" cy="715963"/>
          </a:xfrm>
        </p:spPr>
        <p:txBody>
          <a:bodyPr/>
          <a:lstStyle/>
          <a:p>
            <a:r>
              <a:rPr lang="en-US" sz="4000" dirty="0" smtClean="0">
                <a:solidFill>
                  <a:schemeClr val="bg1"/>
                </a:solidFill>
              </a:rPr>
              <a:t>y</a:t>
            </a:r>
            <a:r>
              <a:rPr lang="en-US" sz="4000" dirty="0" smtClean="0">
                <a:solidFill>
                  <a:srgbClr val="000000"/>
                </a:solidFill>
              </a:rPr>
              <a:t> Country #</a:t>
            </a:r>
            <a:r>
              <a:rPr lang="ru-RU" sz="4000" dirty="0" smtClean="0">
                <a:solidFill>
                  <a:srgbClr val="000000"/>
                </a:solidFill>
              </a:rPr>
              <a:t>1</a:t>
            </a:r>
            <a:endParaRPr lang="ru-RU" sz="4000" dirty="0" smtClean="0">
              <a:solidFill>
                <a:schemeClr val="bg1"/>
              </a:solidFill>
            </a:endParaRP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09600" y="914400"/>
            <a:ext cx="8382000" cy="5334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ru-RU" sz="2000" smtClean="0"/>
          </a:p>
        </p:txBody>
      </p:sp>
      <p:pic>
        <p:nvPicPr>
          <p:cNvPr id="3076" name="Рисунок 3" descr="location_img-90455-2806631805-148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85800"/>
            <a:ext cx="91440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5867400" y="-1752600"/>
            <a:ext cx="2438400" cy="990600"/>
          </a:xfrm>
        </p:spPr>
        <p:txBody>
          <a:bodyPr/>
          <a:lstStyle/>
          <a:p>
            <a:pPr eaLnBrk="1" hangingPunct="1"/>
            <a:endParaRPr lang="ru-RU" sz="4000" smtClean="0">
              <a:solidFill>
                <a:srgbClr val="006600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58975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ru-RU" sz="1800" smtClean="0">
              <a:solidFill>
                <a:srgbClr val="4D4D4D"/>
              </a:solidFill>
            </a:endParaRPr>
          </a:p>
        </p:txBody>
      </p:sp>
      <p:pic>
        <p:nvPicPr>
          <p:cNvPr id="4100" name="Рисунок 3" descr="AREA_CQ_TRAFALGAR_0958resized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123" name="Содержимое 3" descr="maxresdefault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7315200" cy="715963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Country #</a:t>
            </a:r>
            <a:r>
              <a:rPr lang="ru-RU" dirty="0" smtClean="0">
                <a:solidFill>
                  <a:srgbClr val="000000"/>
                </a:solidFill>
              </a:rPr>
              <a:t>2</a:t>
            </a:r>
          </a:p>
        </p:txBody>
      </p:sp>
      <p:pic>
        <p:nvPicPr>
          <p:cNvPr id="6147" name="Содержимое 3" descr="most_rassvet_proliv_124793_2560x1440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685800"/>
            <a:ext cx="9144000" cy="6172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11354"/>
          </a:xfrm>
        </p:spPr>
        <p:txBody>
          <a:bodyPr>
            <a:noAutofit/>
          </a:bodyPr>
          <a:lstStyle/>
          <a:p>
            <a:r>
              <a:rPr lang="ru-RU" sz="9600" dirty="0" smtClean="0"/>
              <a:t>Раунд 1</a:t>
            </a:r>
            <a:r>
              <a:rPr lang="ru-RU" sz="7200" dirty="0" smtClean="0"/>
              <a:t> </a:t>
            </a:r>
            <a:endParaRPr lang="ru-RU" sz="7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7171" name="Содержимое 3" descr="Эмпайр-стейт-билдинг-3-1024x647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8195" name="Содержимое 3" descr="7-1-2-1024x682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9219" name="Содержимое 3" descr="NIAGARSKII-VODOPAD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1143000" y="0"/>
            <a:ext cx="7315200" cy="715963"/>
          </a:xfrm>
        </p:spPr>
        <p:txBody>
          <a:bodyPr>
            <a:normAutofit fontScale="90000"/>
          </a:bodyPr>
          <a:lstStyle/>
          <a:p>
            <a:r>
              <a:rPr lang="en-US" smtClean="0">
                <a:solidFill>
                  <a:srgbClr val="000000"/>
                </a:solidFill>
              </a:rPr>
              <a:t>COUNTRY #3</a:t>
            </a:r>
            <a:endParaRPr lang="ru-RU" smtClean="0">
              <a:solidFill>
                <a:srgbClr val="000000"/>
              </a:solidFill>
            </a:endParaRPr>
          </a:p>
        </p:txBody>
      </p:sp>
      <p:pic>
        <p:nvPicPr>
          <p:cNvPr id="10243" name="Содержимое 3" descr="опера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685800"/>
            <a:ext cx="9144000" cy="6172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1267" name="Содержимое 3" descr="коала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2291" name="Содержимое 3" descr="animals-kangaroo-6723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7315200" cy="715963"/>
          </a:xfrm>
        </p:spPr>
        <p:txBody>
          <a:bodyPr>
            <a:normAutofit fontScale="90000"/>
          </a:bodyPr>
          <a:lstStyle/>
          <a:p>
            <a:r>
              <a:rPr lang="en-US" smtClean="0">
                <a:solidFill>
                  <a:srgbClr val="000000"/>
                </a:solidFill>
              </a:rPr>
              <a:t>COUNTRY #4</a:t>
            </a:r>
            <a:endParaRPr lang="ru-RU" smtClean="0">
              <a:solidFill>
                <a:srgbClr val="000000"/>
              </a:solidFill>
            </a:endParaRPr>
          </a:p>
        </p:txBody>
      </p:sp>
      <p:pic>
        <p:nvPicPr>
          <p:cNvPr id="13315" name="Содержимое 3" descr="кит дракон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762000"/>
            <a:ext cx="9144000" cy="5867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4339" name="Содержимое 3" descr="стена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5363" name="Содержимое 3" descr="панда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7315200" cy="715963"/>
          </a:xfrm>
        </p:spPr>
        <p:txBody>
          <a:bodyPr>
            <a:normAutofit fontScale="90000"/>
          </a:bodyPr>
          <a:lstStyle/>
          <a:p>
            <a:r>
              <a:rPr lang="en-US" smtClean="0">
                <a:solidFill>
                  <a:srgbClr val="000000"/>
                </a:solidFill>
              </a:rPr>
              <a:t>COUNTRY#5</a:t>
            </a:r>
            <a:endParaRPr lang="ru-RU" smtClean="0">
              <a:solidFill>
                <a:srgbClr val="000000"/>
              </a:solidFill>
            </a:endParaRPr>
          </a:p>
        </p:txBody>
      </p:sp>
      <p:pic>
        <p:nvPicPr>
          <p:cNvPr id="16387" name="Содержимое 3" descr="клен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685800"/>
            <a:ext cx="9144000" cy="6172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14348" y="285728"/>
            <a:ext cx="8143932" cy="278608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800" b="1" i="1" dirty="0" smtClean="0"/>
              <a:t>Кто весит больше – все люди в мире или все насекомые в мире? </a:t>
            </a:r>
            <a:endParaRPr lang="ru-RU" sz="4800" b="1" i="1" dirty="0"/>
          </a:p>
        </p:txBody>
      </p:sp>
      <p:pic>
        <p:nvPicPr>
          <p:cNvPr id="4" name="Picture 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5240" y="3643315"/>
            <a:ext cx="3880638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3714752"/>
            <a:ext cx="3643338" cy="2900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>
            <a:hlinkClick r:id="" action="ppaction://noaction"/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43174" y="2571744"/>
            <a:ext cx="3738877" cy="1080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7411" name="Содержимое 3" descr="озеро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8435" name="Содержимое 3" descr="хок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990600" y="0"/>
            <a:ext cx="7315200" cy="715963"/>
          </a:xfrm>
        </p:spPr>
        <p:txBody>
          <a:bodyPr>
            <a:normAutofit fontScale="90000"/>
          </a:bodyPr>
          <a:lstStyle/>
          <a:p>
            <a:r>
              <a:rPr lang="en-US" smtClean="0">
                <a:solidFill>
                  <a:srgbClr val="000000"/>
                </a:solidFill>
              </a:rPr>
              <a:t>COUNTRY #6</a:t>
            </a:r>
            <a:endParaRPr lang="ru-RU" smtClean="0">
              <a:solidFill>
                <a:srgbClr val="000000"/>
              </a:solidFill>
            </a:endParaRPr>
          </a:p>
        </p:txBody>
      </p:sp>
      <p:pic>
        <p:nvPicPr>
          <p:cNvPr id="19459" name="Содержимое 3" descr="хоббит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762000"/>
            <a:ext cx="9144000" cy="6096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0483" name="Содержимое 3" descr="киви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3400" y="838200"/>
            <a:ext cx="8229600" cy="5791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1507" name="Содержимое 3" descr="флаг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3108" y="285728"/>
            <a:ext cx="4686304" cy="1082660"/>
          </a:xfrm>
        </p:spPr>
        <p:txBody>
          <a:bodyPr/>
          <a:lstStyle/>
          <a:p>
            <a:pPr algn="just"/>
            <a:r>
              <a:rPr lang="ru-RU" dirty="0" smtClean="0"/>
              <a:t>Ответы 2 раунд: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1) C</a:t>
            </a:r>
            <a:r>
              <a:rPr lang="ru-RU" dirty="0" err="1" smtClean="0"/>
              <a:t>амые</a:t>
            </a:r>
            <a:r>
              <a:rPr lang="ru-RU" dirty="0" smtClean="0"/>
              <a:t> громкие звуки издают </a:t>
            </a:r>
            <a:r>
              <a:rPr lang="ru-RU" dirty="0" err="1" smtClean="0"/>
              <a:t>голубые</a:t>
            </a:r>
            <a:r>
              <a:rPr lang="ru-RU" dirty="0" smtClean="0"/>
              <a:t> КИТЫ (188 децибел).</a:t>
            </a:r>
            <a:r>
              <a:rPr lang="en-US" dirty="0" smtClean="0"/>
              <a:t> </a:t>
            </a:r>
          </a:p>
          <a:p>
            <a:r>
              <a:rPr lang="en-US" dirty="0" smtClean="0"/>
              <a:t>2) The skin of polar bears is BLACK.</a:t>
            </a:r>
          </a:p>
          <a:p>
            <a:r>
              <a:rPr lang="en-US" dirty="0" smtClean="0"/>
              <a:t>3) </a:t>
            </a:r>
            <a:r>
              <a:rPr lang="ru-RU" dirty="0" smtClean="0"/>
              <a:t>Животные больше всего боятся ГОЛОДА.</a:t>
            </a:r>
            <a:endParaRPr lang="en-US" dirty="0" smtClean="0"/>
          </a:p>
          <a:p>
            <a:r>
              <a:rPr lang="en-US" dirty="0" smtClean="0"/>
              <a:t>4)</a:t>
            </a:r>
            <a:r>
              <a:rPr lang="ru-RU" dirty="0" smtClean="0"/>
              <a:t> Верблюжий горб состоит из ЖИРА.</a:t>
            </a:r>
            <a:endParaRPr lang="en-US" dirty="0" smtClean="0"/>
          </a:p>
          <a:p>
            <a:pPr lvl="0"/>
            <a:r>
              <a:rPr lang="en-US" dirty="0" smtClean="0"/>
              <a:t>5)</a:t>
            </a:r>
            <a:r>
              <a:rPr lang="ru-RU" dirty="0" smtClean="0"/>
              <a:t> БЕЛКА может пользоваться хвостом, как рулем либо парашютом.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Раунд 4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Песня 1. </a:t>
            </a:r>
          </a:p>
          <a:p>
            <a:pPr>
              <a:buNone/>
            </a:pPr>
            <a:r>
              <a:rPr lang="ru-RU" dirty="0" smtClean="0"/>
              <a:t>Из какой передачи эта мелодия?  </a:t>
            </a:r>
          </a:p>
        </p:txBody>
      </p:sp>
      <p:pic>
        <p:nvPicPr>
          <p:cNvPr id="3074" name="Picture 2" descr="https://www.hotelaurora.org/sites/default/files/styles/large/public/events/images/note-musicali.gif?itok=7MPIiqjX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2786058"/>
            <a:ext cx="6498670" cy="3785476"/>
          </a:xfrm>
          <a:prstGeom prst="rect">
            <a:avLst/>
          </a:prstGeom>
          <a:noFill/>
        </p:spPr>
      </p:pic>
      <p:sp>
        <p:nvSpPr>
          <p:cNvPr id="5" name="Прямоугольник 4">
            <a:hlinkClick r:id="rId3" action="ppaction://hlinkfile"/>
          </p:cNvPr>
          <p:cNvSpPr/>
          <p:nvPr/>
        </p:nvSpPr>
        <p:spPr>
          <a:xfrm>
            <a:off x="7429520" y="1785926"/>
            <a:ext cx="357190" cy="285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Раунд 4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Песня 2.</a:t>
            </a:r>
          </a:p>
          <a:p>
            <a:r>
              <a:rPr lang="ru-RU" dirty="0" smtClean="0"/>
              <a:t>Из какого мультфильма эта песня?  </a:t>
            </a:r>
            <a:endParaRPr lang="ru-RU" dirty="0"/>
          </a:p>
        </p:txBody>
      </p:sp>
      <p:pic>
        <p:nvPicPr>
          <p:cNvPr id="4" name="Picture 2" descr="https://www.hotelaurora.org/sites/default/files/styles/large/public/events/images/note-musicali.gif?itok=7MPIiqjX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2786058"/>
            <a:ext cx="6498670" cy="3785476"/>
          </a:xfrm>
          <a:prstGeom prst="rect">
            <a:avLst/>
          </a:prstGeom>
          <a:noFill/>
        </p:spPr>
      </p:pic>
      <p:sp>
        <p:nvSpPr>
          <p:cNvPr id="5" name="Прямоугольник 4">
            <a:hlinkClick r:id="rId3" action="ppaction://hlinkfile"/>
          </p:cNvPr>
          <p:cNvSpPr/>
          <p:nvPr/>
        </p:nvSpPr>
        <p:spPr>
          <a:xfrm>
            <a:off x="7786710" y="1785926"/>
            <a:ext cx="357190" cy="285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Раунд 4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Песня 3.</a:t>
            </a:r>
          </a:p>
          <a:p>
            <a:r>
              <a:rPr lang="ru-RU" dirty="0" smtClean="0"/>
              <a:t>Из какого мультфильма эта песня?  </a:t>
            </a:r>
            <a:endParaRPr lang="ru-RU" dirty="0"/>
          </a:p>
        </p:txBody>
      </p:sp>
      <p:pic>
        <p:nvPicPr>
          <p:cNvPr id="4" name="Picture 2" descr="https://www.hotelaurora.org/sites/default/files/styles/large/public/events/images/note-musicali.gif?itok=7MPIiqjX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2786058"/>
            <a:ext cx="6498670" cy="3785476"/>
          </a:xfrm>
          <a:prstGeom prst="rect">
            <a:avLst/>
          </a:prstGeom>
          <a:noFill/>
        </p:spPr>
      </p:pic>
      <p:sp>
        <p:nvSpPr>
          <p:cNvPr id="5" name="Прямоугольник 4">
            <a:hlinkClick r:id="rId3" action="ppaction://hlinkfile"/>
          </p:cNvPr>
          <p:cNvSpPr/>
          <p:nvPr/>
        </p:nvSpPr>
        <p:spPr>
          <a:xfrm>
            <a:off x="7643834" y="1714488"/>
            <a:ext cx="357190" cy="285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Раунд 4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Песня 4.</a:t>
            </a:r>
          </a:p>
          <a:p>
            <a:r>
              <a:rPr lang="ru-RU" dirty="0" smtClean="0"/>
              <a:t>Из какого мультфильма эта песня?  </a:t>
            </a:r>
          </a:p>
          <a:p>
            <a:endParaRPr lang="ru-RU" dirty="0"/>
          </a:p>
        </p:txBody>
      </p:sp>
      <p:pic>
        <p:nvPicPr>
          <p:cNvPr id="4" name="Picture 2" descr="https://www.hotelaurora.org/sites/default/files/styles/large/public/events/images/note-musicali.gif?itok=7MPIiqjX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2786058"/>
            <a:ext cx="6498670" cy="3785476"/>
          </a:xfrm>
          <a:prstGeom prst="rect">
            <a:avLst/>
          </a:prstGeom>
          <a:noFill/>
        </p:spPr>
      </p:pic>
      <p:sp>
        <p:nvSpPr>
          <p:cNvPr id="5" name="Прямоугольник 4">
            <a:hlinkClick r:id="rId3" action="ppaction://hlinkfile"/>
          </p:cNvPr>
          <p:cNvSpPr/>
          <p:nvPr/>
        </p:nvSpPr>
        <p:spPr>
          <a:xfrm>
            <a:off x="7429520" y="1928802"/>
            <a:ext cx="285752" cy="285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571480"/>
            <a:ext cx="5500726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800" b="1" i="1" dirty="0" smtClean="0"/>
              <a:t>Почему Красная книга называется красной? С чем ассоциируется красный цвет? </a:t>
            </a:r>
            <a:endParaRPr lang="ru-RU" sz="4800" b="1" i="1" dirty="0"/>
          </a:p>
        </p:txBody>
      </p:sp>
      <p:pic>
        <p:nvPicPr>
          <p:cNvPr id="4" name="Рисунок 3">
            <a:hlinkClick r:id="" action="ppaction://noaction"/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43174" y="5500702"/>
            <a:ext cx="3738877" cy="1080120"/>
          </a:xfrm>
          <a:prstGeom prst="rect">
            <a:avLst/>
          </a:prstGeom>
        </p:spPr>
      </p:pic>
      <p:pic>
        <p:nvPicPr>
          <p:cNvPr id="4098" name="Picture 2" descr="http://nalugah.ru/wp-content/uploads/2017/09/krasnaja-kniga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8" y="571480"/>
            <a:ext cx="3329228" cy="37862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Раунд 4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Песня 5.</a:t>
            </a:r>
          </a:p>
          <a:p>
            <a:r>
              <a:rPr lang="ru-RU" dirty="0" smtClean="0"/>
              <a:t>Из какого мультфильма эта песня?  </a:t>
            </a:r>
          </a:p>
          <a:p>
            <a:endParaRPr lang="ru-RU" dirty="0"/>
          </a:p>
        </p:txBody>
      </p:sp>
      <p:pic>
        <p:nvPicPr>
          <p:cNvPr id="4" name="Picture 2" descr="https://www.hotelaurora.org/sites/default/files/styles/large/public/events/images/note-musicali.gif?itok=7MPIiqjX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2786058"/>
            <a:ext cx="6498670" cy="3785476"/>
          </a:xfrm>
          <a:prstGeom prst="rect">
            <a:avLst/>
          </a:prstGeom>
          <a:noFill/>
        </p:spPr>
      </p:pic>
      <p:sp>
        <p:nvSpPr>
          <p:cNvPr id="5" name="Прямоугольник 4">
            <a:hlinkClick r:id="rId3" action="ppaction://hlinkfile"/>
          </p:cNvPr>
          <p:cNvSpPr/>
          <p:nvPr/>
        </p:nvSpPr>
        <p:spPr>
          <a:xfrm>
            <a:off x="7572396" y="1785926"/>
            <a:ext cx="357190" cy="285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Ответы 3 раунд: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1) </a:t>
            </a:r>
            <a:r>
              <a:rPr lang="en-US" dirty="0" smtClean="0"/>
              <a:t>Great Britain</a:t>
            </a:r>
            <a:endParaRPr lang="ru-RU" dirty="0" smtClean="0"/>
          </a:p>
          <a:p>
            <a:r>
              <a:rPr lang="ru-RU" dirty="0" smtClean="0"/>
              <a:t>2) </a:t>
            </a:r>
            <a:r>
              <a:rPr lang="en-US" dirty="0" smtClean="0"/>
              <a:t>The USA</a:t>
            </a:r>
            <a:endParaRPr lang="ru-RU" dirty="0" smtClean="0"/>
          </a:p>
          <a:p>
            <a:r>
              <a:rPr lang="ru-RU" dirty="0" smtClean="0"/>
              <a:t>3) </a:t>
            </a:r>
            <a:r>
              <a:rPr lang="en-US" dirty="0" smtClean="0"/>
              <a:t>Australia</a:t>
            </a:r>
            <a:endParaRPr lang="ru-RU" dirty="0" smtClean="0"/>
          </a:p>
          <a:p>
            <a:r>
              <a:rPr lang="ru-RU" dirty="0" smtClean="0"/>
              <a:t>4) </a:t>
            </a:r>
            <a:r>
              <a:rPr lang="en-US" dirty="0" smtClean="0"/>
              <a:t>China</a:t>
            </a:r>
            <a:endParaRPr lang="ru-RU" dirty="0" smtClean="0"/>
          </a:p>
          <a:p>
            <a:r>
              <a:rPr lang="ru-RU" dirty="0" smtClean="0"/>
              <a:t>5) </a:t>
            </a:r>
            <a:r>
              <a:rPr lang="en-US" dirty="0" smtClean="0"/>
              <a:t>Canada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Ответы 4 раунд: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1) Передача «В мире животных»</a:t>
            </a:r>
          </a:p>
          <a:p>
            <a:r>
              <a:rPr lang="ru-RU" dirty="0" smtClean="0"/>
              <a:t>2) Мультфильм «Крошка Енот» ( «Улыбка» ) </a:t>
            </a:r>
          </a:p>
          <a:p>
            <a:r>
              <a:rPr lang="ru-RU" dirty="0" smtClean="0"/>
              <a:t>3) Мультфильм «Мама для мамонтенка»</a:t>
            </a:r>
          </a:p>
          <a:p>
            <a:r>
              <a:rPr lang="ru-RU" dirty="0" smtClean="0"/>
              <a:t>4) Мультфильм «Мадагаскар» </a:t>
            </a:r>
          </a:p>
          <a:p>
            <a:r>
              <a:rPr lang="ru-RU" dirty="0" smtClean="0"/>
              <a:t>5) Мультфильм «Умка» 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Блиц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	Запишите в бланки ответов только букву верного ответа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1. </a:t>
            </a:r>
            <a:r>
              <a:rPr lang="en-US" dirty="0" smtClean="0"/>
              <a:t>Who was the 1</a:t>
            </a:r>
            <a:r>
              <a:rPr lang="en-US" baseline="30000" dirty="0" smtClean="0"/>
              <a:t>st</a:t>
            </a:r>
            <a:r>
              <a:rPr lang="en-US" dirty="0" smtClean="0"/>
              <a:t> man on the moon?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3971924" cy="4114815"/>
          </a:xfrm>
        </p:spPr>
        <p:txBody>
          <a:bodyPr/>
          <a:lstStyle/>
          <a:p>
            <a:r>
              <a:rPr lang="en-US" dirty="0" smtClean="0"/>
              <a:t>A) </a:t>
            </a:r>
            <a:r>
              <a:rPr lang="en-US" dirty="0" err="1" smtClean="0"/>
              <a:t>Yury</a:t>
            </a:r>
            <a:r>
              <a:rPr lang="en-US" dirty="0" smtClean="0"/>
              <a:t> Gagarin </a:t>
            </a:r>
          </a:p>
          <a:p>
            <a:r>
              <a:rPr lang="en-US" dirty="0" smtClean="0"/>
              <a:t>B) </a:t>
            </a:r>
            <a:r>
              <a:rPr lang="en-US" dirty="0" err="1" smtClean="0"/>
              <a:t>Gohn</a:t>
            </a:r>
            <a:r>
              <a:rPr lang="en-US" dirty="0" smtClean="0"/>
              <a:t> Glenn</a:t>
            </a:r>
          </a:p>
          <a:p>
            <a:r>
              <a:rPr lang="en-US" dirty="0" smtClean="0"/>
              <a:t>C) Neil Armstrong </a:t>
            </a:r>
          </a:p>
          <a:p>
            <a:r>
              <a:rPr lang="en-US" dirty="0" smtClean="0"/>
              <a:t>D) Abraham Lincoln </a:t>
            </a:r>
            <a:endParaRPr lang="ru-RU" dirty="0"/>
          </a:p>
        </p:txBody>
      </p:sp>
      <p:pic>
        <p:nvPicPr>
          <p:cNvPr id="24578" name="Picture 2" descr="http://loveopium.ru/content/2014/07/moon/46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-136525"/>
            <a:ext cx="152400" cy="152400"/>
          </a:xfrm>
          <a:prstGeom prst="rect">
            <a:avLst/>
          </a:prstGeom>
          <a:noFill/>
        </p:spPr>
      </p:pic>
      <p:pic>
        <p:nvPicPr>
          <p:cNvPr id="24580" name="Picture 4" descr="http://loveopium.ru/content/2014/07/moon/46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-136525"/>
            <a:ext cx="152400" cy="152400"/>
          </a:xfrm>
          <a:prstGeom prst="rect">
            <a:avLst/>
          </a:prstGeom>
          <a:noFill/>
        </p:spPr>
      </p:pic>
      <p:pic>
        <p:nvPicPr>
          <p:cNvPr id="24582" name="Picture 6" descr="http://loveopium.ru/content/2014/07/moon/46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-136525"/>
            <a:ext cx="152400" cy="152400"/>
          </a:xfrm>
          <a:prstGeom prst="rect">
            <a:avLst/>
          </a:prstGeom>
          <a:noFill/>
        </p:spPr>
      </p:pic>
      <p:pic>
        <p:nvPicPr>
          <p:cNvPr id="24584" name="Picture 8" descr="http://loveopium.ru/content/2014/07/moon/46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-136525"/>
            <a:ext cx="152400" cy="152400"/>
          </a:xfrm>
          <a:prstGeom prst="rect">
            <a:avLst/>
          </a:prstGeom>
          <a:noFill/>
        </p:spPr>
      </p:pic>
      <p:pic>
        <p:nvPicPr>
          <p:cNvPr id="24586" name="Picture 10" descr="http://pubex.pro/uploads/cfror/image/body/69212/%D1%87%D0%B5%D0%BB%D0%BE%D0%B2%D0%B5%D0%BA%20%D0%BD%D0%B0%20%D0%BB%D1%83%D0%BD%D0%B5.jpg"/>
          <p:cNvPicPr>
            <a:picLocks noChangeAspect="1" noChangeArrowheads="1"/>
          </p:cNvPicPr>
          <p:nvPr/>
        </p:nvPicPr>
        <p:blipFill>
          <a:blip r:embed="rId3"/>
          <a:srcRect l="26471" t="2207" r="13235" b="678"/>
          <a:stretch>
            <a:fillRect/>
          </a:stretch>
        </p:blipFill>
        <p:spPr bwMode="auto">
          <a:xfrm>
            <a:off x="4511927" y="1285860"/>
            <a:ext cx="4060601" cy="43577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2. </a:t>
            </a:r>
            <a:r>
              <a:rPr lang="en-US" dirty="0" smtClean="0"/>
              <a:t>Who is it?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5643578"/>
            <a:ext cx="8229600" cy="105408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</a:t>
            </a:r>
            <a:r>
              <a:rPr lang="ru-RU" dirty="0" smtClean="0"/>
              <a:t>) </a:t>
            </a:r>
            <a:r>
              <a:rPr lang="en-US" dirty="0" smtClean="0"/>
              <a:t>Walt Disney 			C)Charlie Chaplin</a:t>
            </a:r>
            <a:endParaRPr lang="ru-RU" dirty="0" smtClean="0"/>
          </a:p>
          <a:p>
            <a:r>
              <a:rPr lang="en-US" dirty="0" smtClean="0"/>
              <a:t>B</a:t>
            </a:r>
            <a:r>
              <a:rPr lang="ru-RU" dirty="0" smtClean="0"/>
              <a:t>) </a:t>
            </a:r>
            <a:r>
              <a:rPr lang="en-US" dirty="0" smtClean="0"/>
              <a:t>Jack London </a:t>
            </a:r>
            <a:endParaRPr lang="ru-RU" dirty="0"/>
          </a:p>
        </p:txBody>
      </p:sp>
      <p:pic>
        <p:nvPicPr>
          <p:cNvPr id="1026" name="Picture 2" descr="https://simkl.in/fanart/64/643466090850539b7_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928670"/>
            <a:ext cx="8143932" cy="4580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3. </a:t>
            </a:r>
            <a:r>
              <a:rPr lang="en-US" dirty="0" smtClean="0"/>
              <a:t>Who wrote the books about Harry Potter?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A) Joanne Rowling</a:t>
            </a:r>
          </a:p>
          <a:p>
            <a:r>
              <a:rPr lang="en-US" dirty="0" smtClean="0"/>
              <a:t>B) Charles Dickens</a:t>
            </a:r>
            <a:endParaRPr lang="ru-RU" dirty="0" smtClean="0"/>
          </a:p>
          <a:p>
            <a:r>
              <a:rPr lang="ru-RU" dirty="0" smtClean="0"/>
              <a:t>С)</a:t>
            </a:r>
            <a:r>
              <a:rPr lang="en-US" dirty="0" smtClean="0"/>
              <a:t> Jane Austen </a:t>
            </a:r>
            <a:endParaRPr lang="ru-RU" dirty="0" smtClean="0"/>
          </a:p>
          <a:p>
            <a:r>
              <a:rPr lang="en-US" dirty="0" smtClean="0"/>
              <a:t>D) George </a:t>
            </a:r>
            <a:r>
              <a:rPr lang="en-US" dirty="0" err="1" smtClean="0"/>
              <a:t>Orwel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4. </a:t>
            </a:r>
            <a:r>
              <a:rPr lang="en-US" dirty="0" smtClean="0"/>
              <a:t>How much water can a camel drink in ten minutes?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A) 19 liters</a:t>
            </a:r>
          </a:p>
          <a:p>
            <a:r>
              <a:rPr lang="en-US" dirty="0" smtClean="0"/>
              <a:t>B) Up to 112 liters</a:t>
            </a:r>
          </a:p>
          <a:p>
            <a:r>
              <a:rPr lang="en-US" dirty="0" smtClean="0"/>
              <a:t>C) 3 liters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2" y="2127827"/>
            <a:ext cx="4113214" cy="4333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5697559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	</a:t>
            </a:r>
            <a:r>
              <a:rPr lang="ru-RU" dirty="0" smtClean="0"/>
              <a:t>5. </a:t>
            </a:r>
            <a:r>
              <a:rPr lang="en-US" dirty="0" smtClean="0"/>
              <a:t>How many wastes does a person “produce” every year?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Text Box 21"/>
          <p:cNvSpPr txBox="1">
            <a:spLocks noChangeArrowheads="1"/>
          </p:cNvSpPr>
          <p:nvPr/>
        </p:nvSpPr>
        <p:spPr bwMode="auto">
          <a:xfrm>
            <a:off x="1285852" y="2857496"/>
            <a:ext cx="3384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/>
              <a:t>A) </a:t>
            </a:r>
            <a:r>
              <a:rPr lang="en-US" sz="2400" dirty="0"/>
              <a:t>about 50 kg</a:t>
            </a:r>
            <a:endParaRPr lang="ru-RU" sz="2400" dirty="0"/>
          </a:p>
        </p:txBody>
      </p:sp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1357290" y="3429000"/>
            <a:ext cx="2736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/>
              <a:t>B) </a:t>
            </a:r>
            <a:r>
              <a:rPr lang="en-US" sz="2400" dirty="0"/>
              <a:t>about 400 kg</a:t>
            </a:r>
            <a:endParaRPr lang="ru-RU" sz="2400" dirty="0"/>
          </a:p>
        </p:txBody>
      </p:sp>
      <p:sp>
        <p:nvSpPr>
          <p:cNvPr id="6" name="Text Box 23"/>
          <p:cNvSpPr txBox="1">
            <a:spLocks noChangeArrowheads="1"/>
          </p:cNvSpPr>
          <p:nvPr/>
        </p:nvSpPr>
        <p:spPr bwMode="auto">
          <a:xfrm>
            <a:off x="1357290" y="3929066"/>
            <a:ext cx="3889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/>
              <a:t>C) about </a:t>
            </a:r>
            <a:r>
              <a:rPr lang="en-US" sz="2400" dirty="0"/>
              <a:t>225 kg</a:t>
            </a:r>
            <a:endParaRPr lang="ru-RU" sz="2400" dirty="0"/>
          </a:p>
        </p:txBody>
      </p:sp>
      <p:pic>
        <p:nvPicPr>
          <p:cNvPr id="7" name="Picture 2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68" y="2643182"/>
            <a:ext cx="5329237" cy="353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6. </a:t>
            </a:r>
            <a:r>
              <a:rPr lang="en-US" dirty="0" smtClean="0"/>
              <a:t>Which city is the most populated?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1000100" y="2643182"/>
            <a:ext cx="5041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/>
              <a:t>A) Mexico</a:t>
            </a:r>
            <a:endParaRPr lang="ru-RU" sz="2400" dirty="0"/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1000100" y="3357562"/>
            <a:ext cx="4606926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/>
              <a:t>B) Tokyo </a:t>
            </a:r>
            <a:endParaRPr lang="ru-RU" sz="2400" dirty="0"/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1000100" y="4214818"/>
            <a:ext cx="48244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/>
              <a:t>C) Los </a:t>
            </a:r>
            <a:r>
              <a:rPr lang="en-US" sz="2400" dirty="0"/>
              <a:t>Angeles</a:t>
            </a:r>
            <a:endParaRPr lang="ru-RU" sz="2400" dirty="0"/>
          </a:p>
        </p:txBody>
      </p:sp>
      <p:pic>
        <p:nvPicPr>
          <p:cNvPr id="7" name="Picture 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6116" y="2643182"/>
            <a:ext cx="5724525" cy="361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428604"/>
            <a:ext cx="82296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000" b="1" i="1" dirty="0" smtClean="0"/>
              <a:t>Что называют природными кондиционерами Земли?</a:t>
            </a:r>
            <a:endParaRPr lang="ru-RU" sz="4000" b="1" i="1" dirty="0"/>
          </a:p>
        </p:txBody>
      </p:sp>
      <p:pic>
        <p:nvPicPr>
          <p:cNvPr id="2050" name="Picture 2" descr="http://www.m-chagall.ru/articles/kondicioner-vklyuchil-pro-zharu-pozabi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857364"/>
            <a:ext cx="6858000" cy="3238501"/>
          </a:xfrm>
          <a:prstGeom prst="rect">
            <a:avLst/>
          </a:prstGeom>
          <a:noFill/>
        </p:spPr>
      </p:pic>
      <p:pic>
        <p:nvPicPr>
          <p:cNvPr id="5" name="Рисунок 4">
            <a:hlinkClick r:id="" action="ppaction://noaction"/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71736" y="5500702"/>
            <a:ext cx="3738877" cy="1080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Блиц. Ответы.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1.</a:t>
            </a:r>
            <a:r>
              <a:rPr lang="en-US" dirty="0" smtClean="0"/>
              <a:t> C) Neil Armstrong </a:t>
            </a:r>
            <a:endParaRPr lang="ru-RU" dirty="0" smtClean="0"/>
          </a:p>
          <a:p>
            <a:r>
              <a:rPr lang="ru-RU" dirty="0" smtClean="0"/>
              <a:t>2.</a:t>
            </a:r>
            <a:r>
              <a:rPr lang="en-US" dirty="0" smtClean="0"/>
              <a:t> A</a:t>
            </a:r>
            <a:r>
              <a:rPr lang="ru-RU" dirty="0" smtClean="0"/>
              <a:t>) </a:t>
            </a:r>
            <a:r>
              <a:rPr lang="en-US" dirty="0" smtClean="0"/>
              <a:t>Walt Disney 	</a:t>
            </a:r>
            <a:endParaRPr lang="ru-RU" dirty="0" smtClean="0"/>
          </a:p>
          <a:p>
            <a:r>
              <a:rPr lang="ru-RU" dirty="0" smtClean="0"/>
              <a:t>3.</a:t>
            </a:r>
            <a:r>
              <a:rPr lang="en-US" dirty="0" smtClean="0"/>
              <a:t> A) Joanne Rowling</a:t>
            </a:r>
            <a:endParaRPr lang="ru-RU" dirty="0" smtClean="0"/>
          </a:p>
          <a:p>
            <a:r>
              <a:rPr lang="ru-RU" dirty="0" smtClean="0"/>
              <a:t>4.</a:t>
            </a:r>
            <a:r>
              <a:rPr lang="en-US" dirty="0" smtClean="0"/>
              <a:t> B) Up to 112 liters</a:t>
            </a:r>
            <a:endParaRPr lang="ru-RU" dirty="0" smtClean="0"/>
          </a:p>
          <a:p>
            <a:r>
              <a:rPr lang="ru-RU" dirty="0" smtClean="0"/>
              <a:t>5. </a:t>
            </a:r>
            <a:r>
              <a:rPr lang="en-US" dirty="0" smtClean="0"/>
              <a:t>C) about 225 kg</a:t>
            </a:r>
            <a:endParaRPr lang="ru-RU" dirty="0" smtClean="0"/>
          </a:p>
          <a:p>
            <a:r>
              <a:rPr lang="ru-RU" dirty="0" smtClean="0"/>
              <a:t>6. </a:t>
            </a:r>
            <a:r>
              <a:rPr lang="en-US" dirty="0" smtClean="0"/>
              <a:t>B) Tokyo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500042"/>
            <a:ext cx="8229600" cy="452596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dirty="0" smtClean="0"/>
              <a:t>	</a:t>
            </a:r>
            <a:r>
              <a:rPr lang="ru-RU" sz="4400" b="1" i="1" dirty="0" smtClean="0"/>
              <a:t>Наука </a:t>
            </a:r>
            <a:r>
              <a:rPr lang="ru-RU" sz="4400" b="1" i="1" dirty="0" err="1" smtClean="0">
                <a:solidFill>
                  <a:srgbClr val="FF0000"/>
                </a:solidFill>
              </a:rPr>
              <a:t>гарбология</a:t>
            </a:r>
            <a:r>
              <a:rPr lang="ru-RU" sz="4400" b="1" i="1" dirty="0" smtClean="0"/>
              <a:t> появилась сравнительно недавно. </a:t>
            </a:r>
            <a:r>
              <a:rPr lang="ru-RU" sz="4400" b="1" i="1" dirty="0" err="1" smtClean="0"/>
              <a:t>Гарбологи</a:t>
            </a:r>
            <a:r>
              <a:rPr lang="ru-RU" sz="4400" b="1" i="1" dirty="0" smtClean="0"/>
              <a:t> всего мира ищут пути выхода из тупика, в котором оказалась наша планета. Что изучает эта наука? </a:t>
            </a:r>
            <a:endParaRPr lang="ru-RU" b="1" i="1" dirty="0"/>
          </a:p>
        </p:txBody>
      </p:sp>
      <p:pic>
        <p:nvPicPr>
          <p:cNvPr id="5" name="Рисунок 4">
            <a:hlinkClick r:id="" action="ppaction://noaction"/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43174" y="5500702"/>
            <a:ext cx="3738877" cy="1080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357166"/>
            <a:ext cx="8229600" cy="3286148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	</a:t>
            </a:r>
            <a:r>
              <a:rPr lang="ru-RU" sz="3600" b="1" i="1" dirty="0" smtClean="0"/>
              <a:t>Это вещество состоит из трех атомов кислорода, образует вблизи поверхности земли защитный слой.</a:t>
            </a:r>
            <a:endParaRPr lang="ru-RU" b="1" i="1" dirty="0"/>
          </a:p>
        </p:txBody>
      </p:sp>
      <p:sp>
        <p:nvSpPr>
          <p:cNvPr id="18434" name="AutoShape 2" descr="https://www.sunhome.ru/i/wallpapers/28/zemlya-so-sputnika.ori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436" name="AutoShape 4" descr="https://www.sunhome.ru/i/wallpapers/28/zemlya-so-sputnika.ori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438" name="AutoShape 6" descr="https://www.sunhome.ru/i/wallpapers/28/zemlya-so-sputnika.ori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440" name="AutoShape 8" descr="https://www.sunhome.ru/i/wallpapers/28/zemlya-so-sputnika.ori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442" name="Picture 10" descr="https://f9.pmo.ee/5r-8n4DZ0DK8TqZOSzT1NGuyi4g=/1200x630/smart/nginx/o/2013/10/04/2484809t1h565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2071678"/>
            <a:ext cx="6905593" cy="3625437"/>
          </a:xfrm>
          <a:prstGeom prst="rect">
            <a:avLst/>
          </a:prstGeom>
          <a:noFill/>
        </p:spPr>
      </p:pic>
      <p:pic>
        <p:nvPicPr>
          <p:cNvPr id="9" name="Рисунок 8">
            <a:hlinkClick r:id="" action="ppaction://noaction"/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7488" y="5777880"/>
            <a:ext cx="3738877" cy="1080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Раунд 2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614354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Animal World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42918"/>
            <a:ext cx="8229600" cy="5483245"/>
          </a:xfrm>
        </p:spPr>
        <p:txBody>
          <a:bodyPr/>
          <a:lstStyle/>
          <a:p>
            <a:pPr>
              <a:buNone/>
            </a:pPr>
            <a:r>
              <a:rPr lang="ru-RU" sz="4000" b="1" dirty="0"/>
              <a:t>Какое животное на Земле является самым громким?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  <a:p>
            <a:endParaRPr lang="ru-RU" dirty="0"/>
          </a:p>
        </p:txBody>
      </p:sp>
      <p:pic>
        <p:nvPicPr>
          <p:cNvPr id="20482" name="Picture 2" descr="ÐÐ°ÑÑÐ¸Ð½ÐºÐ¸ Ð¿Ð¾ Ð·Ð°Ð¿ÑÐ¾ÑÑ Ð³ÑÐ¾Ð¼ÐºÐ¾ÑÑÑ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79033" y="2000240"/>
            <a:ext cx="5104121" cy="3000396"/>
          </a:xfrm>
          <a:prstGeom prst="rect">
            <a:avLst/>
          </a:prstGeom>
          <a:noFill/>
        </p:spPr>
      </p:pic>
      <p:pic>
        <p:nvPicPr>
          <p:cNvPr id="5" name="Рисунок 4">
            <a:hlinkClick r:id="" action="ppaction://noaction"/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844" y="5143512"/>
            <a:ext cx="3738877" cy="1080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</TotalTime>
  <Words>447</Words>
  <PresentationFormat>Экран (4:3)</PresentationFormat>
  <Paragraphs>97</Paragraphs>
  <Slides>50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Тема Office</vt:lpstr>
      <vt:lpstr>Слайд 1</vt:lpstr>
      <vt:lpstr>Раунд 1 </vt:lpstr>
      <vt:lpstr>Слайд 3</vt:lpstr>
      <vt:lpstr>Слайд 4</vt:lpstr>
      <vt:lpstr>Слайд 5</vt:lpstr>
      <vt:lpstr>Слайд 6</vt:lpstr>
      <vt:lpstr>Слайд 7</vt:lpstr>
      <vt:lpstr>Раунд 2 </vt:lpstr>
      <vt:lpstr>Слайд 9</vt:lpstr>
      <vt:lpstr>Слайд 10</vt:lpstr>
      <vt:lpstr>Слайд 11</vt:lpstr>
      <vt:lpstr>Слайд 12</vt:lpstr>
      <vt:lpstr>Слайд 13</vt:lpstr>
      <vt:lpstr>Ответы 1 раунд: </vt:lpstr>
      <vt:lpstr>Раунд 3 </vt:lpstr>
      <vt:lpstr>y Country #1</vt:lpstr>
      <vt:lpstr>Слайд 17</vt:lpstr>
      <vt:lpstr>Слайд 18</vt:lpstr>
      <vt:lpstr>Country #2</vt:lpstr>
      <vt:lpstr>Слайд 20</vt:lpstr>
      <vt:lpstr>Слайд 21</vt:lpstr>
      <vt:lpstr>Слайд 22</vt:lpstr>
      <vt:lpstr>COUNTRY #3</vt:lpstr>
      <vt:lpstr>Слайд 24</vt:lpstr>
      <vt:lpstr>Слайд 25</vt:lpstr>
      <vt:lpstr>COUNTRY #4</vt:lpstr>
      <vt:lpstr>Слайд 27</vt:lpstr>
      <vt:lpstr>Слайд 28</vt:lpstr>
      <vt:lpstr>COUNTRY#5</vt:lpstr>
      <vt:lpstr>Слайд 30</vt:lpstr>
      <vt:lpstr>Слайд 31</vt:lpstr>
      <vt:lpstr>COUNTRY #6</vt:lpstr>
      <vt:lpstr>Слайд 33</vt:lpstr>
      <vt:lpstr>Слайд 34</vt:lpstr>
      <vt:lpstr>Ответы 2 раунд:</vt:lpstr>
      <vt:lpstr>Раунд 4</vt:lpstr>
      <vt:lpstr>Раунд 4</vt:lpstr>
      <vt:lpstr>Раунд 4</vt:lpstr>
      <vt:lpstr>Раунд 4</vt:lpstr>
      <vt:lpstr>Раунд 4</vt:lpstr>
      <vt:lpstr>Ответы 3 раунд: </vt:lpstr>
      <vt:lpstr>Ответы 4 раунд:</vt:lpstr>
      <vt:lpstr>Блиц</vt:lpstr>
      <vt:lpstr>1. Who was the 1st man on the moon?</vt:lpstr>
      <vt:lpstr>2. Who is it?</vt:lpstr>
      <vt:lpstr>3. Who wrote the books about Harry Potter?</vt:lpstr>
      <vt:lpstr>4. How much water can a camel drink in ten minutes?</vt:lpstr>
      <vt:lpstr>Слайд 48</vt:lpstr>
      <vt:lpstr>6. Which city is the most populated?</vt:lpstr>
      <vt:lpstr>Блиц. Ответы.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kab44</dc:creator>
  <cp:lastModifiedBy>User</cp:lastModifiedBy>
  <cp:revision>27</cp:revision>
  <dcterms:created xsi:type="dcterms:W3CDTF">2019-05-16T10:24:56Z</dcterms:created>
  <dcterms:modified xsi:type="dcterms:W3CDTF">2019-11-20T14:17:46Z</dcterms:modified>
</cp:coreProperties>
</file>