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86" r:id="rId4"/>
    <p:sldId id="295" r:id="rId5"/>
    <p:sldId id="257" r:id="rId6"/>
    <p:sldId id="266" r:id="rId7"/>
    <p:sldId id="259" r:id="rId8"/>
    <p:sldId id="258" r:id="rId9"/>
    <p:sldId id="260" r:id="rId10"/>
    <p:sldId id="262" r:id="rId11"/>
    <p:sldId id="263" r:id="rId12"/>
    <p:sldId id="264" r:id="rId13"/>
    <p:sldId id="265" r:id="rId14"/>
    <p:sldId id="261" r:id="rId15"/>
    <p:sldId id="267" r:id="rId16"/>
    <p:sldId id="268" r:id="rId17"/>
    <p:sldId id="269" r:id="rId18"/>
    <p:sldId id="273" r:id="rId19"/>
    <p:sldId id="293" r:id="rId20"/>
    <p:sldId id="294" r:id="rId21"/>
    <p:sldId id="270" r:id="rId22"/>
    <p:sldId id="271" r:id="rId23"/>
    <p:sldId id="284" r:id="rId24"/>
    <p:sldId id="290" r:id="rId25"/>
    <p:sldId id="291" r:id="rId26"/>
    <p:sldId id="292" r:id="rId27"/>
    <p:sldId id="287" r:id="rId28"/>
    <p:sldId id="27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8011"/>
    <a:srgbClr val="91F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3">
                <a:lumMod val="60000"/>
                <a:lumOff val="40000"/>
              </a:schemeClr>
            </a:gs>
            <a:gs pos="100000">
              <a:srgbClr val="0E8011"/>
            </a:gs>
            <a:gs pos="100000">
              <a:srgbClr val="91F99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en-US" dirty="0" smtClean="0"/>
              <a:t>XIX</a:t>
            </a:r>
            <a:r>
              <a:rPr lang="ru-RU" dirty="0" smtClean="0"/>
              <a:t>в. Ч. Дарвин вывел зависимость численности клевера от численности кошек в ближайших деревнях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" y="1988840"/>
            <a:ext cx="3923929" cy="220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09" y="1681214"/>
            <a:ext cx="2837791" cy="223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3583617" y="2955654"/>
            <a:ext cx="2736304" cy="50405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91729" y="1723688"/>
            <a:ext cx="720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46" y="4563964"/>
            <a:ext cx="4327354" cy="192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96050"/>
            <a:ext cx="3312649" cy="26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Двойная стрелка влево/вверх 6"/>
          <p:cNvSpPr/>
          <p:nvPr/>
        </p:nvSpPr>
        <p:spPr>
          <a:xfrm rot="5400000">
            <a:off x="1187624" y="4653136"/>
            <a:ext cx="795922" cy="873889"/>
          </a:xfrm>
          <a:prstGeom prst="leftUp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96336" y="4275318"/>
            <a:ext cx="9271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Двойная стрелка влево/вправо 7"/>
          <p:cNvSpPr/>
          <p:nvPr/>
        </p:nvSpPr>
        <p:spPr>
          <a:xfrm>
            <a:off x="4951769" y="5373216"/>
            <a:ext cx="772359" cy="360040"/>
          </a:xfrm>
          <a:prstGeom prst="left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lifeglobe.net/media/entry/631/d651285adbbb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16675"/>
            <a:ext cx="7488832" cy="594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Мутуализм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" y="1003022"/>
            <a:ext cx="7698053" cy="576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19" y="307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Хищничество 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8519" y="908720"/>
            <a:ext cx="9152519" cy="435334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— такой тип взаимоотношений, при котором представители одного вида поедают (уничтожают) представителей другого, т. е. организмы одного вида служат пищей для другого.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9" y="2996952"/>
            <a:ext cx="5189010" cy="389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62" y="2996952"/>
            <a:ext cx="3882219" cy="38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www.wolki.name/uploads/posts/2012-06/1340054316_01_wo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7608"/>
            <a:ext cx="7344816" cy="587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Хищничество 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Паразитизм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— это форма взаимоотношений между видами, при которой организмы одного вида (паразита, потребителя) живут за счет питательных веществ или тканей организма другого вида (хозяина) в течение определённого времени.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395" y="3174140"/>
            <a:ext cx="287465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8885"/>
            <a:ext cx="2160240" cy="301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2cafe.net/uploads/posts/2011-03/day_03/12991490782320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139952" cy="5159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44008" y="2060848"/>
            <a:ext cx="4499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Осы рода </a:t>
            </a:r>
            <a:r>
              <a:rPr lang="en-US" sz="4000" dirty="0" err="1" smtClean="0"/>
              <a:t>Glyptapanteles</a:t>
            </a:r>
            <a:r>
              <a:rPr lang="ru-RU" sz="4000" dirty="0" smtClean="0"/>
              <a:t> откладывают яйца в тело гусеницы.</a:t>
            </a:r>
            <a:endParaRPr lang="ru-RU" sz="40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Паразитизм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www.wiki.vladimir.i-edu.ru/images/3/3f/136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8857821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Паразитизм</a:t>
            </a:r>
            <a:endParaRPr lang="ru-RU" sz="6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6021288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Печеночный сосальщик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sz="6000" b="1" dirty="0" smtClean="0"/>
              <a:t>Комменсализм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(дословно - «питание вместе за одним столом") — взаимоотношения видов, при которых один из партнеров получает пользу, не нанося ущерб другому. Проявления комменсализма разнообразны, поэтому в нём выделяют ряд вариантов:</a:t>
            </a:r>
          </a:p>
          <a:p>
            <a:pPr marL="0" indent="0" algn="ctr">
              <a:buNone/>
            </a:pPr>
            <a:r>
              <a:rPr lang="ru-RU" dirty="0" smtClean="0"/>
              <a:t>1. </a:t>
            </a:r>
            <a:r>
              <a:rPr lang="ru-RU" b="1" i="1" dirty="0" smtClean="0"/>
              <a:t>Нахлебничество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2. </a:t>
            </a:r>
            <a:r>
              <a:rPr lang="ru-RU" b="1" dirty="0" smtClean="0"/>
              <a:t>Квартиранство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/>
              <a:t>Нахлебничество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— потребление остатков пищи хозяина. Таковы, например, взаимоотношения львов и гиен, подбирающих остатки недоеденной пищи, или акул с рыбами-прилипалами.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28674" name="Picture 2" descr="http://photo.sibnet.ru/upload/imgbig/130544285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2816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http://www.kbs.msu.edu/images/stories/hyaen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74176"/>
            <a:ext cx="4536504" cy="299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" y="2121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Квартиранство</a:t>
            </a:r>
            <a:endParaRPr lang="ru-RU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80020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— использование одними видами других (их тел или их жилищ) в качестве убежища или жилища. Например, в норах грызунов обитает множество микроорганизмов.</a:t>
            </a:r>
            <a:endParaRPr lang="ru-RU" dirty="0"/>
          </a:p>
        </p:txBody>
      </p:sp>
      <p:pic>
        <p:nvPicPr>
          <p:cNvPr id="1026" name="Picture 2" descr="http://www.wallon.ru/_ph/10/2/888203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58589"/>
            <a:ext cx="5919058" cy="369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by-med.com/Foto/opukholi_mochevogo_puzyrja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212976"/>
            <a:ext cx="2808312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1"/>
            <a:ext cx="9150701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" y="181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" y="740309"/>
            <a:ext cx="9134703" cy="611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-381000" y="-152400"/>
            <a:ext cx="1013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4400" b="1">
                <a:solidFill>
                  <a:srgbClr val="B800B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Форические взаимоотношения.</a:t>
            </a:r>
          </a:p>
        </p:txBody>
      </p:sp>
      <p:pic>
        <p:nvPicPr>
          <p:cNvPr id="8195" name="Picture 7" descr="%D0%A7%D0%B5%D1%80%D0%B5%D0%B4%D0%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219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c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4267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640960" cy="1470025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 БИОТИЧЕСКИХ СВЯЗЕЙ В БИОЦЕНОЗЕ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2089_1600x1200-wallpaper-cb12677132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4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Конкуренция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— форма взаимоотношений, при которых  каждый из видов оказывает на другой неблагоприятное действие. Виды конкурируют в поисках пищи, укрытия, мест кладки яиц и т. п. </a:t>
            </a:r>
          </a:p>
          <a:p>
            <a:pPr marL="0" indent="0"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период размножения птиц самец охраняет определённую территорию, на которую кроме своей самки не допускает ни одной особи своего вида.</a:t>
            </a:r>
            <a:endParaRPr lang="ru-RU" sz="2800" dirty="0"/>
          </a:p>
        </p:txBody>
      </p:sp>
      <p:pic>
        <p:nvPicPr>
          <p:cNvPr id="26628" name="Picture 4" descr="http://cs11096.userapi.com/u9249668/-6/x_034a7f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424936" cy="521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moos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495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Нейтрализм</a:t>
            </a:r>
          </a:p>
        </p:txBody>
      </p:sp>
      <p:pic>
        <p:nvPicPr>
          <p:cNvPr id="24580" name="Picture 5" descr="белоч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632"/>
            <a:ext cx="41910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52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24936" cy="180020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Скрывающая окраска</a:t>
            </a:r>
            <a:br>
              <a:rPr lang="ru-RU" sz="5400" b="1" dirty="0" smtClean="0"/>
            </a:br>
            <a:endParaRPr lang="ru-RU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8800"/>
            <a:ext cx="3907093" cy="26047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45407"/>
            <a:ext cx="3597578" cy="2668122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09" y="4333874"/>
            <a:ext cx="3810000" cy="2524125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93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693"/>
            <a:ext cx="6228184" cy="1143000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Маскировка</a:t>
            </a:r>
            <a:endParaRPr lang="ru-RU" sz="6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361556" cy="4482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49" y="1149693"/>
            <a:ext cx="3744416" cy="28083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7" y="3958005"/>
            <a:ext cx="4045632" cy="2697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566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Мимикрия</a:t>
            </a:r>
            <a:endParaRPr lang="ru-RU" sz="4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8" y="1196752"/>
            <a:ext cx="35718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3455"/>
            <a:ext cx="3983865" cy="2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93096"/>
            <a:ext cx="7056784" cy="243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30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ВОЛК</a:t>
            </a: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343400" y="381000"/>
            <a:ext cx="16764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КОМАР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590800" y="15240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ЗАЯЦ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09600" y="28194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ЛИСА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304800" y="4800600"/>
            <a:ext cx="2667000" cy="1076325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ДОЖДЕВОЙ ЧЕРВЬ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4419600" y="5638800"/>
            <a:ext cx="25146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РАСТЕНИЕ</a:t>
            </a: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6629400" y="4191000"/>
            <a:ext cx="16764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ПЧЕЛА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6477000" y="1371600"/>
            <a:ext cx="19812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БЕРЕЗА</a:t>
            </a:r>
          </a:p>
        </p:txBody>
      </p:sp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2971800" y="3733800"/>
            <a:ext cx="23622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ПОЛЕВКА</a:t>
            </a: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5867400" y="2514600"/>
            <a:ext cx="3276600" cy="528638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b="1"/>
              <a:t>ПОДБЕРЕЗОВИК</a:t>
            </a:r>
          </a:p>
        </p:txBody>
      </p:sp>
      <p:sp>
        <p:nvSpPr>
          <p:cNvPr id="25612" name="Line 15"/>
          <p:cNvSpPr>
            <a:spLocks noChangeShapeType="1"/>
          </p:cNvSpPr>
          <p:nvPr/>
        </p:nvSpPr>
        <p:spPr bwMode="auto">
          <a:xfrm>
            <a:off x="2133600" y="609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3" name="Line 16"/>
          <p:cNvSpPr>
            <a:spLocks noChangeShapeType="1"/>
          </p:cNvSpPr>
          <p:nvPr/>
        </p:nvSpPr>
        <p:spPr bwMode="auto">
          <a:xfrm>
            <a:off x="1295400" y="990600"/>
            <a:ext cx="1981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4" name="Line 17"/>
          <p:cNvSpPr>
            <a:spLocks noChangeShapeType="1"/>
          </p:cNvSpPr>
          <p:nvPr/>
        </p:nvSpPr>
        <p:spPr bwMode="auto">
          <a:xfrm>
            <a:off x="1295400" y="9906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5" name="Line 18"/>
          <p:cNvSpPr>
            <a:spLocks noChangeShapeType="1"/>
          </p:cNvSpPr>
          <p:nvPr/>
        </p:nvSpPr>
        <p:spPr bwMode="auto">
          <a:xfrm>
            <a:off x="1295400" y="3429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6" name="Line 19"/>
          <p:cNvSpPr>
            <a:spLocks noChangeShapeType="1"/>
          </p:cNvSpPr>
          <p:nvPr/>
        </p:nvSpPr>
        <p:spPr bwMode="auto">
          <a:xfrm>
            <a:off x="2971800" y="56388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7" name="Line 20"/>
          <p:cNvSpPr>
            <a:spLocks noChangeShapeType="1"/>
          </p:cNvSpPr>
          <p:nvPr/>
        </p:nvSpPr>
        <p:spPr bwMode="auto">
          <a:xfrm>
            <a:off x="2133600" y="31242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8" name="Line 21"/>
          <p:cNvSpPr>
            <a:spLocks noChangeShapeType="1"/>
          </p:cNvSpPr>
          <p:nvPr/>
        </p:nvSpPr>
        <p:spPr bwMode="auto">
          <a:xfrm>
            <a:off x="4114800" y="17526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9" name="Line 22"/>
          <p:cNvSpPr>
            <a:spLocks noChangeShapeType="1"/>
          </p:cNvSpPr>
          <p:nvPr/>
        </p:nvSpPr>
        <p:spPr bwMode="auto">
          <a:xfrm>
            <a:off x="7315200" y="1981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20" name="Line 23"/>
          <p:cNvSpPr>
            <a:spLocks noChangeShapeType="1"/>
          </p:cNvSpPr>
          <p:nvPr/>
        </p:nvSpPr>
        <p:spPr bwMode="auto">
          <a:xfrm flipV="1">
            <a:off x="6096000" y="48006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21" name="Text Box 24"/>
          <p:cNvSpPr txBox="1">
            <a:spLocks noChangeArrowheads="1"/>
          </p:cNvSpPr>
          <p:nvPr/>
        </p:nvSpPr>
        <p:spPr bwMode="auto">
          <a:xfrm>
            <a:off x="2743200" y="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1</a:t>
            </a:r>
          </a:p>
        </p:txBody>
      </p:sp>
      <p:sp>
        <p:nvSpPr>
          <p:cNvPr id="25622" name="Text Box 25"/>
          <p:cNvSpPr txBox="1">
            <a:spLocks noChangeArrowheads="1"/>
          </p:cNvSpPr>
          <p:nvPr/>
        </p:nvSpPr>
        <p:spPr bwMode="auto">
          <a:xfrm>
            <a:off x="1905000" y="914400"/>
            <a:ext cx="685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2</a:t>
            </a:r>
          </a:p>
        </p:txBody>
      </p:sp>
      <p:sp>
        <p:nvSpPr>
          <p:cNvPr id="25623" name="Text Box 26"/>
          <p:cNvSpPr txBox="1">
            <a:spLocks noChangeArrowheads="1"/>
          </p:cNvSpPr>
          <p:nvPr/>
        </p:nvSpPr>
        <p:spPr bwMode="auto">
          <a:xfrm>
            <a:off x="914400" y="16002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3</a:t>
            </a:r>
          </a:p>
        </p:txBody>
      </p:sp>
      <p:sp>
        <p:nvSpPr>
          <p:cNvPr id="25624" name="Text Box 27"/>
          <p:cNvSpPr txBox="1">
            <a:spLocks noChangeArrowheads="1"/>
          </p:cNvSpPr>
          <p:nvPr/>
        </p:nvSpPr>
        <p:spPr bwMode="auto">
          <a:xfrm>
            <a:off x="838200" y="38100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4</a:t>
            </a:r>
          </a:p>
        </p:txBody>
      </p:sp>
      <p:sp>
        <p:nvSpPr>
          <p:cNvPr id="25625" name="Text Box 28"/>
          <p:cNvSpPr txBox="1">
            <a:spLocks noChangeArrowheads="1"/>
          </p:cNvSpPr>
          <p:nvPr/>
        </p:nvSpPr>
        <p:spPr bwMode="auto">
          <a:xfrm>
            <a:off x="2362200" y="29718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5</a:t>
            </a:r>
          </a:p>
        </p:txBody>
      </p:sp>
      <p:sp>
        <p:nvSpPr>
          <p:cNvPr id="25626" name="Text Box 29"/>
          <p:cNvSpPr txBox="1">
            <a:spLocks noChangeArrowheads="1"/>
          </p:cNvSpPr>
          <p:nvPr/>
        </p:nvSpPr>
        <p:spPr bwMode="auto">
          <a:xfrm>
            <a:off x="4800600" y="13716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6</a:t>
            </a:r>
          </a:p>
        </p:txBody>
      </p:sp>
      <p:sp>
        <p:nvSpPr>
          <p:cNvPr id="25627" name="Text Box 30"/>
          <p:cNvSpPr txBox="1">
            <a:spLocks noChangeArrowheads="1"/>
          </p:cNvSpPr>
          <p:nvPr/>
        </p:nvSpPr>
        <p:spPr bwMode="auto">
          <a:xfrm>
            <a:off x="7772400" y="1905000"/>
            <a:ext cx="609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7</a:t>
            </a:r>
          </a:p>
        </p:txBody>
      </p:sp>
      <p:sp>
        <p:nvSpPr>
          <p:cNvPr id="25628" name="Text Box 31"/>
          <p:cNvSpPr txBox="1">
            <a:spLocks noChangeArrowheads="1"/>
          </p:cNvSpPr>
          <p:nvPr/>
        </p:nvSpPr>
        <p:spPr bwMode="auto">
          <a:xfrm>
            <a:off x="6172200" y="48768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8</a:t>
            </a:r>
          </a:p>
        </p:txBody>
      </p:sp>
      <p:sp>
        <p:nvSpPr>
          <p:cNvPr id="25629" name="Text Box 32"/>
          <p:cNvSpPr txBox="1">
            <a:spLocks noChangeArrowheads="1"/>
          </p:cNvSpPr>
          <p:nvPr/>
        </p:nvSpPr>
        <p:spPr bwMode="auto">
          <a:xfrm>
            <a:off x="3276600" y="51816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558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Домашнее задание: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§36 + конспект – учить!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609600" y="3810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ВОЛК</a:t>
            </a: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343400" y="381000"/>
            <a:ext cx="16764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КОМАР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590800" y="15240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ЗАЯЦ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609600" y="2819400"/>
            <a:ext cx="15240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ЛИСА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304800" y="4800600"/>
            <a:ext cx="2667000" cy="1076325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ДОЖДЕВОЙ ЧЕРВЬ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4419600" y="5638800"/>
            <a:ext cx="25146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РАСТЕНИЕ</a:t>
            </a:r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6629400" y="4191000"/>
            <a:ext cx="16764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ПЧЕЛА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6477000" y="1371600"/>
            <a:ext cx="19812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БЕРЕЗА</a:t>
            </a:r>
          </a:p>
        </p:txBody>
      </p:sp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2971800" y="3733800"/>
            <a:ext cx="2362200" cy="588963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3200" b="1"/>
              <a:t>ПОЛЕВКА</a:t>
            </a: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5867400" y="2514600"/>
            <a:ext cx="3276600" cy="528638"/>
          </a:xfrm>
          <a:prstGeom prst="rect">
            <a:avLst/>
          </a:prstGeom>
          <a:solidFill>
            <a:srgbClr val="FF99CC"/>
          </a:solidFill>
          <a:ln w="9525">
            <a:solidFill>
              <a:srgbClr val="FF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 b="1"/>
              <a:t>ПОДБЕРЕЗОВИК</a:t>
            </a:r>
          </a:p>
        </p:txBody>
      </p:sp>
      <p:sp>
        <p:nvSpPr>
          <p:cNvPr id="25612" name="Line 15"/>
          <p:cNvSpPr>
            <a:spLocks noChangeShapeType="1"/>
          </p:cNvSpPr>
          <p:nvPr/>
        </p:nvSpPr>
        <p:spPr bwMode="auto">
          <a:xfrm>
            <a:off x="2133600" y="6096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3" name="Line 16"/>
          <p:cNvSpPr>
            <a:spLocks noChangeShapeType="1"/>
          </p:cNvSpPr>
          <p:nvPr/>
        </p:nvSpPr>
        <p:spPr bwMode="auto">
          <a:xfrm>
            <a:off x="1295400" y="990600"/>
            <a:ext cx="1981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4" name="Line 17"/>
          <p:cNvSpPr>
            <a:spLocks noChangeShapeType="1"/>
          </p:cNvSpPr>
          <p:nvPr/>
        </p:nvSpPr>
        <p:spPr bwMode="auto">
          <a:xfrm>
            <a:off x="1295400" y="9906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5" name="Line 18"/>
          <p:cNvSpPr>
            <a:spLocks noChangeShapeType="1"/>
          </p:cNvSpPr>
          <p:nvPr/>
        </p:nvSpPr>
        <p:spPr bwMode="auto">
          <a:xfrm>
            <a:off x="1295400" y="3429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6" name="Line 19"/>
          <p:cNvSpPr>
            <a:spLocks noChangeShapeType="1"/>
          </p:cNvSpPr>
          <p:nvPr/>
        </p:nvSpPr>
        <p:spPr bwMode="auto">
          <a:xfrm>
            <a:off x="2971800" y="56388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7" name="Line 20"/>
          <p:cNvSpPr>
            <a:spLocks noChangeShapeType="1"/>
          </p:cNvSpPr>
          <p:nvPr/>
        </p:nvSpPr>
        <p:spPr bwMode="auto">
          <a:xfrm>
            <a:off x="2133600" y="3124200"/>
            <a:ext cx="1905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8" name="Line 21"/>
          <p:cNvSpPr>
            <a:spLocks noChangeShapeType="1"/>
          </p:cNvSpPr>
          <p:nvPr/>
        </p:nvSpPr>
        <p:spPr bwMode="auto">
          <a:xfrm>
            <a:off x="4114800" y="17526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9" name="Line 22"/>
          <p:cNvSpPr>
            <a:spLocks noChangeShapeType="1"/>
          </p:cNvSpPr>
          <p:nvPr/>
        </p:nvSpPr>
        <p:spPr bwMode="auto">
          <a:xfrm>
            <a:off x="7315200" y="1981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20" name="Line 23"/>
          <p:cNvSpPr>
            <a:spLocks noChangeShapeType="1"/>
          </p:cNvSpPr>
          <p:nvPr/>
        </p:nvSpPr>
        <p:spPr bwMode="auto">
          <a:xfrm flipV="1">
            <a:off x="6096000" y="48006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21" name="Text Box 24"/>
          <p:cNvSpPr txBox="1">
            <a:spLocks noChangeArrowheads="1"/>
          </p:cNvSpPr>
          <p:nvPr/>
        </p:nvSpPr>
        <p:spPr bwMode="auto">
          <a:xfrm>
            <a:off x="2743200" y="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1</a:t>
            </a:r>
          </a:p>
        </p:txBody>
      </p:sp>
      <p:sp>
        <p:nvSpPr>
          <p:cNvPr id="25622" name="Text Box 25"/>
          <p:cNvSpPr txBox="1">
            <a:spLocks noChangeArrowheads="1"/>
          </p:cNvSpPr>
          <p:nvPr/>
        </p:nvSpPr>
        <p:spPr bwMode="auto">
          <a:xfrm>
            <a:off x="1905000" y="914400"/>
            <a:ext cx="685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2</a:t>
            </a:r>
          </a:p>
        </p:txBody>
      </p:sp>
      <p:sp>
        <p:nvSpPr>
          <p:cNvPr id="25623" name="Text Box 26"/>
          <p:cNvSpPr txBox="1">
            <a:spLocks noChangeArrowheads="1"/>
          </p:cNvSpPr>
          <p:nvPr/>
        </p:nvSpPr>
        <p:spPr bwMode="auto">
          <a:xfrm>
            <a:off x="914400" y="16002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3</a:t>
            </a:r>
          </a:p>
        </p:txBody>
      </p:sp>
      <p:sp>
        <p:nvSpPr>
          <p:cNvPr id="25624" name="Text Box 27"/>
          <p:cNvSpPr txBox="1">
            <a:spLocks noChangeArrowheads="1"/>
          </p:cNvSpPr>
          <p:nvPr/>
        </p:nvSpPr>
        <p:spPr bwMode="auto">
          <a:xfrm>
            <a:off x="838200" y="38100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4</a:t>
            </a:r>
          </a:p>
        </p:txBody>
      </p:sp>
      <p:sp>
        <p:nvSpPr>
          <p:cNvPr id="25625" name="Text Box 28"/>
          <p:cNvSpPr txBox="1">
            <a:spLocks noChangeArrowheads="1"/>
          </p:cNvSpPr>
          <p:nvPr/>
        </p:nvSpPr>
        <p:spPr bwMode="auto">
          <a:xfrm>
            <a:off x="2362200" y="29718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5</a:t>
            </a:r>
          </a:p>
        </p:txBody>
      </p:sp>
      <p:sp>
        <p:nvSpPr>
          <p:cNvPr id="25626" name="Text Box 29"/>
          <p:cNvSpPr txBox="1">
            <a:spLocks noChangeArrowheads="1"/>
          </p:cNvSpPr>
          <p:nvPr/>
        </p:nvSpPr>
        <p:spPr bwMode="auto">
          <a:xfrm>
            <a:off x="4800600" y="13716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6</a:t>
            </a:r>
          </a:p>
        </p:txBody>
      </p:sp>
      <p:sp>
        <p:nvSpPr>
          <p:cNvPr id="25627" name="Text Box 30"/>
          <p:cNvSpPr txBox="1">
            <a:spLocks noChangeArrowheads="1"/>
          </p:cNvSpPr>
          <p:nvPr/>
        </p:nvSpPr>
        <p:spPr bwMode="auto">
          <a:xfrm>
            <a:off x="7772400" y="1905000"/>
            <a:ext cx="609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7</a:t>
            </a:r>
          </a:p>
        </p:txBody>
      </p:sp>
      <p:sp>
        <p:nvSpPr>
          <p:cNvPr id="25628" name="Text Box 31"/>
          <p:cNvSpPr txBox="1">
            <a:spLocks noChangeArrowheads="1"/>
          </p:cNvSpPr>
          <p:nvPr/>
        </p:nvSpPr>
        <p:spPr bwMode="auto">
          <a:xfrm>
            <a:off x="6172200" y="48768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8</a:t>
            </a:r>
          </a:p>
        </p:txBody>
      </p:sp>
      <p:sp>
        <p:nvSpPr>
          <p:cNvPr id="25629" name="Text Box 32"/>
          <p:cNvSpPr txBox="1">
            <a:spLocks noChangeArrowheads="1"/>
          </p:cNvSpPr>
          <p:nvPr/>
        </p:nvSpPr>
        <p:spPr bwMode="auto">
          <a:xfrm>
            <a:off x="3276600" y="5181600"/>
            <a:ext cx="762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3600" b="1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558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27575"/>
              </p:ext>
            </p:extLst>
          </p:nvPr>
        </p:nvGraphicFramePr>
        <p:xfrm>
          <a:off x="72008" y="908720"/>
          <a:ext cx="8964488" cy="4109670"/>
        </p:xfrm>
        <a:graphic>
          <a:graphicData uri="http://schemas.openxmlformats.org/drawingml/2006/table">
            <a:tbl>
              <a:tblPr/>
              <a:tblGrid>
                <a:gridCol w="1867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631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ТИПЫ БИОЦЕНОТИЧЕСКИХ СВЯЗЕЙ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Взаимо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-полезные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+/+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Полезно-нейтральные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+/о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Полезно-вредные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+/-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Взаимо</a:t>
                      </a: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-вредные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smtClean="0">
                          <a:latin typeface="Times New Roman"/>
                          <a:ea typeface="Times New Roman"/>
                          <a:cs typeface="Times New Roman"/>
                        </a:rPr>
                        <a:t>-/-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2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2008" y="908720"/>
          <a:ext cx="8964488" cy="3744416"/>
        </p:xfrm>
        <a:graphic>
          <a:graphicData uri="http://schemas.openxmlformats.org/drawingml/2006/table">
            <a:tbl>
              <a:tblPr/>
              <a:tblGrid>
                <a:gridCol w="1867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5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9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631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ТИПЫ БИОЦЕНОТИЧЕСКИХ СВЯЗЕЙ</a:t>
                      </a:r>
                      <a:endParaRPr lang="ru-RU" sz="2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0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Взаимо-полезные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Полезно-нейтральные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Полезно-вредные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Взаимо-вредные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Симбиоз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Мутуализм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Комменсализм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Нахлебничество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Квартиранство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Хищничество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Паразитизм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Полупаразитизм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Антагонизм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Конкуренция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341" marR="6634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/>
              <a:t>- взаимовыгодное сожительство двух и более организмов.</a:t>
            </a:r>
            <a:endParaRPr lang="ru-RU" sz="44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Симбиоз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7" descr="1261739622_lishajj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" y="2633226"/>
            <a:ext cx="4200757" cy="42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6226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58" y="3623482"/>
            <a:ext cx="4595002" cy="321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Муравьи защищают тлю от врагов, </a:t>
            </a:r>
            <a:br>
              <a:rPr lang="ru-RU" b="1" dirty="0" smtClean="0"/>
            </a:br>
            <a:r>
              <a:rPr lang="ru-RU" b="1" dirty="0" smtClean="0"/>
              <a:t>а сами питаются их выделениями.</a:t>
            </a:r>
            <a:endParaRPr lang="ru-RU" b="1" dirty="0"/>
          </a:p>
        </p:txBody>
      </p:sp>
      <p:pic>
        <p:nvPicPr>
          <p:cNvPr id="3074" name="Picture 2" descr="http://antclub.org/files/ForAs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858357" cy="326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img1.liveinternet.ru/images/attach/c/3/76/969/76969487_4524271_201101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56992"/>
            <a:ext cx="4665297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Симбиоз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пользователь\Documents\документы\марина\Новая папка\1285086516_rrrrr1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776864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/>
              <a:t>Мутуализм</a:t>
            </a:r>
            <a:endParaRPr lang="ru-RU" sz="6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— взаимоотношения, когда оба сожительствующих вида извлекают взаимную пользу. </a:t>
            </a:r>
            <a:endParaRPr lang="ru-RU" sz="36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934217"/>
            <a:ext cx="88924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Оно не является обязательным, так как каждый вид может существовать отдельно, изолированно, но жизнь в сообществе им обоим приносит пользу.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397</Words>
  <Application>Microsoft Office PowerPoint</Application>
  <PresentationFormat>Экран (4:3)</PresentationFormat>
  <Paragraphs>100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В XIXв. Ч. Дарвин вывел зависимость численности клевера от численности кошек в ближайших деревнях</vt:lpstr>
      <vt:lpstr>ТИПЫ  БИОТИЧЕСКИХ СВЯЗЕЙ В БИОЦЕНОЗЕ</vt:lpstr>
      <vt:lpstr>Презентация PowerPoint</vt:lpstr>
      <vt:lpstr>Презентация PowerPoint</vt:lpstr>
      <vt:lpstr>Презентация PowerPoint</vt:lpstr>
      <vt:lpstr>Симбиоз</vt:lpstr>
      <vt:lpstr>Муравьи защищают тлю от врагов,  а сами питаются их выделениями.</vt:lpstr>
      <vt:lpstr>Симбиоз</vt:lpstr>
      <vt:lpstr>Мутуализм</vt:lpstr>
      <vt:lpstr>Мутуализм</vt:lpstr>
      <vt:lpstr>Хищничество </vt:lpstr>
      <vt:lpstr>Хищничество </vt:lpstr>
      <vt:lpstr>Паразитизм</vt:lpstr>
      <vt:lpstr>Паразитизм</vt:lpstr>
      <vt:lpstr>Паразитизм</vt:lpstr>
      <vt:lpstr>Комменсализм</vt:lpstr>
      <vt:lpstr>Нахлебничество</vt:lpstr>
      <vt:lpstr>Квартиранство</vt:lpstr>
      <vt:lpstr>Презентация PowerPoint</vt:lpstr>
      <vt:lpstr>Презентация PowerPoint</vt:lpstr>
      <vt:lpstr>Конкуренция</vt:lpstr>
      <vt:lpstr>В период размножения птиц самец охраняет определённую территорию, на которую кроме своей самки не допускает ни одной особи своего вида.</vt:lpstr>
      <vt:lpstr>Презентация PowerPoint</vt:lpstr>
      <vt:lpstr>Скрывающая окраска </vt:lpstr>
      <vt:lpstr>Маскировка</vt:lpstr>
      <vt:lpstr>Мимикрия</vt:lpstr>
      <vt:lpstr>Презентация PowerPoint</vt:lpstr>
      <vt:lpstr>Домашнее 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ТИПЫ  СВЯЗЕЙ И  ЗАВИСИМОСТЕЙ В  БИОГЕОЦЕНОЗЕ</dc:title>
  <dc:creator>marina</dc:creator>
  <cp:lastModifiedBy>Методист</cp:lastModifiedBy>
  <cp:revision>18</cp:revision>
  <dcterms:created xsi:type="dcterms:W3CDTF">2013-01-21T16:25:35Z</dcterms:created>
  <dcterms:modified xsi:type="dcterms:W3CDTF">2018-03-16T09:01:44Z</dcterms:modified>
</cp:coreProperties>
</file>