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70" r:id="rId2"/>
    <p:sldId id="513" r:id="rId3"/>
    <p:sldId id="552" r:id="rId4"/>
    <p:sldId id="480" r:id="rId5"/>
    <p:sldId id="534" r:id="rId6"/>
    <p:sldId id="572" r:id="rId7"/>
    <p:sldId id="563" r:id="rId8"/>
    <p:sldId id="554" r:id="rId9"/>
    <p:sldId id="555" r:id="rId10"/>
    <p:sldId id="577" r:id="rId11"/>
    <p:sldId id="576" r:id="rId12"/>
    <p:sldId id="542" r:id="rId13"/>
    <p:sldId id="537" r:id="rId14"/>
    <p:sldId id="575" r:id="rId15"/>
    <p:sldId id="561" r:id="rId16"/>
    <p:sldId id="573" r:id="rId17"/>
    <p:sldId id="578" r:id="rId18"/>
    <p:sldId id="569" r:id="rId1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AE9F2"/>
    <a:srgbClr val="9DD7E7"/>
    <a:srgbClr val="5EBED8"/>
    <a:srgbClr val="67B9CF"/>
    <a:srgbClr val="990033"/>
    <a:srgbClr val="255997"/>
    <a:srgbClr val="CBF9F9"/>
    <a:srgbClr val="CAEDFA"/>
    <a:srgbClr val="6ED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4" autoAdjust="0"/>
    <p:restoredTop sz="96250" autoAdjust="0"/>
  </p:normalViewPr>
  <p:slideViewPr>
    <p:cSldViewPr>
      <p:cViewPr varScale="1">
        <p:scale>
          <a:sx n="66" d="100"/>
          <a:sy n="66" d="100"/>
        </p:scale>
        <p:origin x="66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B1D3C0-2043-4B58-9970-8136F47650FF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5E28E90-20E8-4FC2-AF58-7A0863C08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2813"/>
            <a:fld id="{DD2336BD-DAE1-4DDF-BCAA-75611188F13B}" type="slidenum">
              <a:rPr lang="ru-RU" sz="1200">
                <a:cs typeface="Arial" charset="0"/>
              </a:rPr>
              <a:pPr algn="r" defTabSz="912813"/>
              <a:t>5</a:t>
            </a:fld>
            <a:endParaRPr lang="ru-RU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CF812-01D3-47F6-ACBC-82C693647491}" type="slidenum">
              <a:rPr lang="en-US" altLang="ru-RU" smtClean="0"/>
              <a:pPr/>
              <a:t>9</a:t>
            </a:fld>
            <a:endParaRPr lang="en-US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E28E90-20E8-4FC2-AF58-7A0863C0830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2813"/>
            <a:fld id="{DD2336BD-DAE1-4DDF-BCAA-75611188F13B}" type="slidenum">
              <a:rPr lang="ru-RU" sz="1200">
                <a:cs typeface="Arial" charset="0"/>
              </a:rPr>
              <a:pPr algn="r" defTabSz="912813"/>
              <a:t>12</a:t>
            </a:fld>
            <a:endParaRPr lang="ru-RU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2813"/>
            <a:fld id="{DD2336BD-DAE1-4DDF-BCAA-75611188F13B}" type="slidenum">
              <a:rPr lang="ru-RU" sz="1200">
                <a:cs typeface="Arial" charset="0"/>
              </a:rPr>
              <a:pPr algn="r" defTabSz="912813"/>
              <a:t>16</a:t>
            </a:fld>
            <a:endParaRPr lang="ru-RU" sz="120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000B3-5E11-494F-AD93-C3881C9BC4B7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EE0DD-453E-4CEF-BCC8-AE7EC8286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4258B-8978-452D-BDDF-5D2ACFC42249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1AED-2EEA-491D-8E30-77BDB94ED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9E063-57F3-48DC-9713-520DF66CE80A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D30F9-A031-449A-BDDD-2F5B03C41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508A5-0568-410E-9ADE-920D1EEE79AB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B40A8-D2C5-4987-90CF-B9A807B3C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461" y="296653"/>
            <a:ext cx="1056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47461" y="1593342"/>
            <a:ext cx="1056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58DBE-7D84-48E9-B131-A0B8B9080077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1CFBE-6CD7-4504-99F3-D68998F83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C79C-13FC-44E6-A8D9-DF9D8CBC579F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B15F-E188-4558-ADC0-D4EDA344C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EA856-B875-4889-B81D-CA3B52C292B1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80BBD-5CD4-4B21-940A-B82142C94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AE9F3-826D-48EF-BB26-F5324D6AC5E1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C8FFA-D80A-4175-B5B0-CBC1D7204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E2D88-7A94-4ECA-B3FF-F0E43C174C59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ACBE-CFC5-44D1-B62C-3EB6259F1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DE084-6EA9-4823-9898-591C80D90463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7D05-52F7-4989-99B6-A94C611E3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389B-CA1C-423A-BE2B-A40A777572DD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48911-95FF-4663-B7E4-DA787EAE6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23022-2C59-4801-B4C4-4D6681E0BB86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E0E0-F6A3-4E90-977D-F3E66B9B3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5D7A3F-8B1B-4BC9-8DFC-17D147F47E0E}" type="datetime1">
              <a:rPr lang="ru-RU" smtClean="0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0D1A6A-7503-484F-801B-1F6DBC8F1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://moodle.imc.tomsk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уктрейлер -Фрагмен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 bwMode="auto">
          <a:xfrm>
            <a:off x="1703513" y="332656"/>
            <a:ext cx="8786119" cy="720080"/>
          </a:xfrm>
          <a:prstGeom prst="round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solidFill>
                  <a:srgbClr val="A50021"/>
                </a:solidFill>
                <a:latin typeface="Cambria" pitchFamily="18" charset="0"/>
              </a:rPr>
              <a:t>Онлайн</a:t>
            </a:r>
            <a:r>
              <a:rPr lang="ru-RU" sz="3200" b="1" dirty="0">
                <a:solidFill>
                  <a:srgbClr val="A50021"/>
                </a:solidFill>
                <a:latin typeface="Cambria" pitchFamily="18" charset="0"/>
              </a:rPr>
              <a:t> курсы повышения квалификации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A50021"/>
              </a:solidFill>
              <a:latin typeface="Cambr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A50021"/>
              </a:solidFill>
              <a:latin typeface="Cambr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A50021"/>
              </a:solidFill>
              <a:latin typeface="Cambr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A50021"/>
              </a:solidFill>
              <a:latin typeface="Cambria" pitchFamily="18" charset="0"/>
            </a:endParaRPr>
          </a:p>
        </p:txBody>
      </p:sp>
      <p:sp>
        <p:nvSpPr>
          <p:cNvPr id="5" name="Скругленный прямоугольник 14"/>
          <p:cNvSpPr>
            <a:spLocks noChangeArrowheads="1"/>
          </p:cNvSpPr>
          <p:nvPr/>
        </p:nvSpPr>
        <p:spPr bwMode="auto">
          <a:xfrm>
            <a:off x="1703512" y="1196752"/>
            <a:ext cx="8712968" cy="5184576"/>
          </a:xfrm>
          <a:prstGeom prst="roundRect">
            <a:avLst>
              <a:gd name="adj" fmla="val 16472"/>
            </a:avLst>
          </a:prstGeom>
          <a:noFill/>
          <a:ln w="25400" algn="ctr">
            <a:solidFill>
              <a:srgbClr val="93CDDD"/>
            </a:solidFill>
            <a:round/>
            <a:headEnd/>
            <a:tailEnd/>
          </a:ln>
        </p:spPr>
        <p:txBody>
          <a:bodyPr/>
          <a:lstStyle/>
          <a:p>
            <a:pPr marL="361950" indent="-361950" algn="just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«НОВАЯ МОДЕЛЬ ЭКОЛОГИЧЕСКОГО </a:t>
            </a:r>
          </a:p>
          <a:p>
            <a:pPr marL="361950" indent="-361950" algn="just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ОБРАЗОВАНИЯ ШКОЛЬНИКОВ В КЛЮЧЕ </a:t>
            </a:r>
          </a:p>
          <a:p>
            <a:pPr marL="361950" indent="-361950" algn="just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ФГОС» </a:t>
            </a:r>
          </a:p>
          <a:p>
            <a:pPr marL="361950" indent="-361950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Автор:</a:t>
            </a:r>
          </a:p>
          <a:p>
            <a:pPr marL="361950" indent="-361950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Е.Н. </a:t>
            </a:r>
            <a:r>
              <a:rPr lang="ru-RU" sz="3200" b="1" dirty="0" err="1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Дзятковская</a:t>
            </a:r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, д.б.н., проф., </a:t>
            </a:r>
          </a:p>
          <a:p>
            <a:pPr marL="361950" indent="-361950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руководитель сетевой кафедры </a:t>
            </a:r>
          </a:p>
          <a:p>
            <a:pPr marL="361950" indent="-361950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ЮНЕСКО факультета глобальных</a:t>
            </a:r>
          </a:p>
          <a:p>
            <a:pPr marL="361950" indent="-361950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процессов МГУ  им. М.В.Ломоносова </a:t>
            </a:r>
          </a:p>
          <a:p>
            <a:pPr marL="361950" indent="-361950"/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при ФГБНУ «ИСРО» </a:t>
            </a:r>
          </a:p>
          <a:p>
            <a:r>
              <a:rPr lang="ru-RU" sz="32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 </a:t>
            </a: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 </a:t>
            </a: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  <a:latin typeface="Cambria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 flipH="1">
            <a:off x="5303912" y="5877272"/>
            <a:ext cx="5040560" cy="648072"/>
          </a:xfrm>
          <a:prstGeom prst="homePlate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C</a:t>
            </a:r>
            <a:r>
              <a:rPr lang="ru-RU" sz="2400" b="1" dirty="0" err="1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айт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:  </a:t>
            </a:r>
            <a:r>
              <a:rPr lang="en-US" sz="2400" b="1" dirty="0" err="1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moodle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.</a:t>
            </a:r>
            <a:r>
              <a:rPr lang="en-US" sz="2400" b="1" dirty="0" err="1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imc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.</a:t>
            </a:r>
            <a:r>
              <a:rPr lang="en-US" sz="2400" b="1" dirty="0" err="1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tomsk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.</a:t>
            </a:r>
            <a:r>
              <a:rPr lang="en-US" sz="2400" b="1" dirty="0" err="1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ru</a:t>
            </a:r>
            <a:r>
              <a:rPr lang="en-US" sz="2400" b="1" dirty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Cambria" pitchFamily="18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>
          <a:xfrm>
            <a:off x="3952876" y="357188"/>
            <a:ext cx="5572125" cy="10715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847529" y="222250"/>
            <a:ext cx="8393435" cy="692150"/>
            <a:chOff x="-1327896" y="-233173"/>
            <a:chExt cx="7770310" cy="71466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1327896" y="-188916"/>
              <a:ext cx="7770310" cy="372085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ts val="2700"/>
                </a:lnSpc>
                <a:defRPr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</a:rPr>
                <a:t>http://moodle.imc.tomsk.ru/</a:t>
              </a:r>
              <a:endParaRPr 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endParaRPr>
            </a:p>
          </p:txBody>
        </p:sp>
        <p:sp>
          <p:nvSpPr>
            <p:cNvPr id="9" name="Скругленный прямоугольник 4"/>
            <p:cNvSpPr/>
            <p:nvPr/>
          </p:nvSpPr>
          <p:spPr>
            <a:xfrm>
              <a:off x="-69445" y="-233173"/>
              <a:ext cx="6373242" cy="71466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>
                <a:defRPr/>
              </a:pPr>
              <a:endParaRPr lang="ru-RU" sz="3200" b="1">
                <a:solidFill>
                  <a:srgbClr val="953735"/>
                </a:solidFill>
                <a:latin typeface="Cambria" pitchFamily="18" charset="0"/>
              </a:endParaRPr>
            </a:p>
          </p:txBody>
        </p:sp>
      </p:grpSp>
      <p:grpSp>
        <p:nvGrpSpPr>
          <p:cNvPr id="3" name="Группа 3"/>
          <p:cNvGrpSpPr>
            <a:grpSpLocks/>
          </p:cNvGrpSpPr>
          <p:nvPr/>
        </p:nvGrpSpPr>
        <p:grpSpPr bwMode="auto">
          <a:xfrm>
            <a:off x="1775520" y="6093296"/>
            <a:ext cx="8586092" cy="504056"/>
            <a:chOff x="-5851852" y="-308079"/>
            <a:chExt cx="12154729" cy="789492"/>
          </a:xfrm>
        </p:grpSpPr>
        <p:sp>
          <p:nvSpPr>
            <p:cNvPr id="10" name="Скругленный прямоугольник 4"/>
            <p:cNvSpPr/>
            <p:nvPr/>
          </p:nvSpPr>
          <p:spPr>
            <a:xfrm>
              <a:off x="-71031" y="-233173"/>
              <a:ext cx="6373908" cy="7145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>
                <a:defRPr/>
              </a:pPr>
              <a:endParaRPr lang="ru-RU" sz="3200" b="1">
                <a:solidFill>
                  <a:srgbClr val="953735"/>
                </a:solidFill>
                <a:latin typeface="Cambria" pitchFamily="18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-5851852" y="-308079"/>
              <a:ext cx="12111659" cy="789492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ts val="2700"/>
                </a:lnSpc>
                <a:defRPr/>
              </a:pPr>
              <a:r>
                <a:rPr lang="ru-RU" sz="3200" b="1" dirty="0" err="1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</a:rPr>
                <a:t>Вебинары</a:t>
              </a:r>
              <a:r>
                <a:rPr lang="ru-RU" sz="3200" b="1" dirty="0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</a:rPr>
                <a:t> – суббота 7:20 ч. (</a:t>
              </a:r>
              <a:r>
                <a:rPr lang="ru-RU" sz="3200" b="1" dirty="0" err="1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</a:rPr>
                <a:t>мскв</a:t>
              </a:r>
              <a:r>
                <a:rPr lang="ru-RU" sz="3200" b="1" dirty="0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</a:rPr>
                <a:t>)</a:t>
              </a:r>
            </a:p>
          </p:txBody>
        </p:sp>
      </p:grpSp>
      <p:pic>
        <p:nvPicPr>
          <p:cNvPr id="14341" name="Рисунок 1"/>
          <p:cNvPicPr>
            <a:picLocks noChangeAspect="1"/>
          </p:cNvPicPr>
          <p:nvPr/>
        </p:nvPicPr>
        <p:blipFill>
          <a:blip r:embed="rId2" cstate="print"/>
          <a:srcRect l="8466" t="12689" r="10645" b="22112"/>
          <a:stretch>
            <a:fillRect/>
          </a:stretch>
        </p:blipFill>
        <p:spPr bwMode="auto">
          <a:xfrm>
            <a:off x="1595500" y="914400"/>
            <a:ext cx="5976664" cy="280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4342" name="Рисунок 2"/>
          <p:cNvPicPr>
            <a:picLocks noChangeAspect="1"/>
          </p:cNvPicPr>
          <p:nvPr/>
        </p:nvPicPr>
        <p:blipFill rotWithShape="1">
          <a:blip r:embed="rId3" cstate="print"/>
          <a:srcRect l="12119" t="7793" r="31961" b="62984"/>
          <a:stretch/>
        </p:blipFill>
        <p:spPr bwMode="auto">
          <a:xfrm>
            <a:off x="1559496" y="3696629"/>
            <a:ext cx="6048672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8328248" y="974739"/>
            <a:ext cx="26277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ИСРО РАО, гимназия,  Москва</a:t>
            </a:r>
          </a:p>
          <a:p>
            <a:pPr>
              <a:lnSpc>
                <a:spcPts val="2700"/>
              </a:lnSpc>
              <a:defRPr/>
            </a:pPr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  <a:p>
            <a:pPr>
              <a:lnSpc>
                <a:spcPts val="2700"/>
              </a:lnSpc>
              <a:defRPr/>
            </a:pP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НИПКиПРО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, Новосибирск</a:t>
            </a:r>
          </a:p>
          <a:p>
            <a:pPr>
              <a:lnSpc>
                <a:spcPts val="2700"/>
              </a:lnSpc>
              <a:defRPr/>
            </a:pPr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  <a:p>
            <a:pPr>
              <a:lnSpc>
                <a:spcPts val="2700"/>
              </a:lnSpc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МАУ ИМЦ, </a:t>
            </a:r>
          </a:p>
          <a:p>
            <a:pPr>
              <a:lnSpc>
                <a:spcPts val="2700"/>
              </a:lnSpc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гимназии </a:t>
            </a:r>
          </a:p>
          <a:p>
            <a:pPr>
              <a:lnSpc>
                <a:spcPts val="2700"/>
              </a:lnSpc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№ 13, 26,55</a:t>
            </a:r>
          </a:p>
          <a:p>
            <a:pPr>
              <a:lnSpc>
                <a:spcPts val="2700"/>
              </a:lnSpc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Томск</a:t>
            </a:r>
          </a:p>
          <a:p>
            <a:pPr>
              <a:lnSpc>
                <a:spcPts val="2700"/>
              </a:lnSpc>
              <a:defRPr/>
            </a:pPr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  <a:p>
            <a:pPr>
              <a:lnSpc>
                <a:spcPts val="2700"/>
              </a:lnSpc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ДОУ № 15 Усть-Илимска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703512" y="476671"/>
            <a:ext cx="8784976" cy="1152129"/>
            <a:chOff x="-333371" y="-347489"/>
            <a:chExt cx="6650234" cy="87945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-333371" y="-347489"/>
              <a:ext cx="6650234" cy="879456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-68609" y="-232004"/>
              <a:ext cx="6371403" cy="7122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2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sp>
        <p:nvSpPr>
          <p:cNvPr id="13" name="Заголовок 3"/>
          <p:cNvSpPr txBox="1">
            <a:spLocks/>
          </p:cNvSpPr>
          <p:nvPr/>
        </p:nvSpPr>
        <p:spPr>
          <a:xfrm>
            <a:off x="3863976" y="404813"/>
            <a:ext cx="5643563" cy="10715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8615" name="Скругленный прямоугольник 14"/>
          <p:cNvSpPr>
            <a:spLocks noChangeArrowheads="1"/>
          </p:cNvSpPr>
          <p:nvPr/>
        </p:nvSpPr>
        <p:spPr bwMode="auto">
          <a:xfrm>
            <a:off x="1847528" y="1844824"/>
            <a:ext cx="8568952" cy="4680520"/>
          </a:xfrm>
          <a:prstGeom prst="roundRect">
            <a:avLst>
              <a:gd name="adj" fmla="val 16472"/>
            </a:avLst>
          </a:prstGeom>
          <a:noFill/>
          <a:ln w="25400" algn="ctr">
            <a:solidFill>
              <a:srgbClr val="93CDDD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ДОУ №   22 ,  38, 40, 54, 94, 96</a:t>
            </a:r>
          </a:p>
          <a:p>
            <a:pPr>
              <a:buFont typeface="Arial" pitchFamily="34" charset="0"/>
              <a:buChar char="•"/>
            </a:pPr>
            <a:endParaRPr lang="ru-RU" sz="800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лицеи № 7, 8</a:t>
            </a:r>
          </a:p>
          <a:p>
            <a:pPr algn="just">
              <a:buFont typeface="Arial" pitchFamily="34" charset="0"/>
              <a:buChar char="•"/>
            </a:pPr>
            <a:endParaRPr lang="ru-RU" sz="800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гимназии № 6, 13, 18, 26, 29, 55 </a:t>
            </a:r>
          </a:p>
          <a:p>
            <a:pPr algn="just">
              <a:buFont typeface="Arial" pitchFamily="34" charset="0"/>
              <a:buChar char="•"/>
            </a:pPr>
            <a:endParaRPr lang="ru-RU" sz="800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СОШ № 5, 11, 16, 25, 28, 32, 35, 37</a:t>
            </a:r>
          </a:p>
          <a:p>
            <a:pPr algn="just"/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                  40, 43, 44, 67</a:t>
            </a:r>
          </a:p>
          <a:p>
            <a:pPr algn="just">
              <a:buFont typeface="Arial" pitchFamily="34" charset="0"/>
              <a:buChar char="•"/>
            </a:pP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Центр «Планирование карьеры»</a:t>
            </a: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1847529" y="642464"/>
            <a:ext cx="86410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A50021"/>
                </a:solidFill>
                <a:latin typeface="Cambria" pitchFamily="18" charset="0"/>
                <a:cs typeface="Arial" charset="0"/>
              </a:rPr>
              <a:t>Базовые сетевые площадки Томска: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472" y="5123503"/>
            <a:ext cx="1656184" cy="14092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>
          <a:xfrm>
            <a:off x="3952876" y="357188"/>
            <a:ext cx="5572125" cy="10715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919536" y="6237312"/>
            <a:ext cx="8424094" cy="1916286"/>
            <a:chOff x="-1115956" y="-1497131"/>
            <a:chExt cx="7770310" cy="197862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1115956" y="-1497131"/>
              <a:ext cx="7770310" cy="372085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ts val="2700"/>
                </a:lnSpc>
                <a:defRPr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</a:rPr>
                <a:t>http://moodle.imc.tomsk.ru</a:t>
              </a:r>
              <a:endParaRPr 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endParaRPr>
            </a:p>
          </p:txBody>
        </p:sp>
        <p:sp>
          <p:nvSpPr>
            <p:cNvPr id="9" name="Скругленный прямоугольник 4"/>
            <p:cNvSpPr/>
            <p:nvPr/>
          </p:nvSpPr>
          <p:spPr>
            <a:xfrm>
              <a:off x="-69445" y="-233173"/>
              <a:ext cx="6373242" cy="71466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>
                <a:defRPr/>
              </a:pPr>
              <a:endParaRPr lang="ru-RU" sz="3200" b="1">
                <a:solidFill>
                  <a:srgbClr val="953735"/>
                </a:solidFill>
                <a:latin typeface="Cambria" pitchFamily="18" charset="0"/>
              </a:endParaRPr>
            </a:p>
          </p:txBody>
        </p:sp>
      </p:grp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919536" y="260648"/>
            <a:ext cx="8424936" cy="764158"/>
            <a:chOff x="-2158763" y="-307515"/>
            <a:chExt cx="8897714" cy="788928"/>
          </a:xfrm>
        </p:grpSpPr>
        <p:sp>
          <p:nvSpPr>
            <p:cNvPr id="10" name="Скругленный прямоугольник 4"/>
            <p:cNvSpPr/>
            <p:nvPr/>
          </p:nvSpPr>
          <p:spPr>
            <a:xfrm>
              <a:off x="-71031" y="-233173"/>
              <a:ext cx="6373908" cy="7145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>
                <a:defRPr/>
              </a:pPr>
              <a:endParaRPr lang="ru-RU" sz="3200" b="1">
                <a:solidFill>
                  <a:srgbClr val="953735"/>
                </a:solidFill>
                <a:latin typeface="Cambria" pitchFamily="18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-2158763" y="-307515"/>
              <a:ext cx="8897714" cy="764343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ts val="2700"/>
                </a:lnSpc>
                <a:defRPr/>
              </a:pPr>
              <a:r>
                <a:rPr lang="ru-RU" sz="3200" b="1" dirty="0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</a:rPr>
                <a:t>Взаимодействие муниципальных методических служб</a:t>
              </a:r>
            </a:p>
          </p:txBody>
        </p:sp>
      </p:grpSp>
      <p:pic>
        <p:nvPicPr>
          <p:cNvPr id="14341" name="Рисунок 1"/>
          <p:cNvPicPr>
            <a:picLocks noChangeAspect="1"/>
          </p:cNvPicPr>
          <p:nvPr/>
        </p:nvPicPr>
        <p:blipFill rotWithShape="1">
          <a:blip r:embed="rId2" cstate="print"/>
          <a:srcRect l="15515" t="28357" r="14375" b="35232"/>
          <a:stretch/>
        </p:blipFill>
        <p:spPr bwMode="auto">
          <a:xfrm>
            <a:off x="1775521" y="1284486"/>
            <a:ext cx="5365055" cy="1568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31158" t="10124" r="33087" b="41943"/>
          <a:stretch/>
        </p:blipFill>
        <p:spPr>
          <a:xfrm>
            <a:off x="1775521" y="2708921"/>
            <a:ext cx="5365055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536160" y="986098"/>
            <a:ext cx="33478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Ангарск</a:t>
            </a:r>
            <a:endParaRPr lang="ru-RU" sz="800" b="1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Рязань</a:t>
            </a:r>
            <a:endParaRPr lang="ru-RU" sz="800" b="1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Челябинск</a:t>
            </a:r>
            <a:endParaRPr lang="ru-RU" sz="800" b="1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Томск</a:t>
            </a:r>
            <a:endParaRPr lang="ru-RU" sz="800" b="1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Дубна, Домодедово</a:t>
            </a: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Московской обл.</a:t>
            </a: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Киренск</a:t>
            </a: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Иркутской обл.</a:t>
            </a:r>
            <a:endParaRPr lang="ru-RU" sz="800" b="1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Гурьевск </a:t>
            </a: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Кемеровской обл.,</a:t>
            </a:r>
            <a:endParaRPr lang="ru-RU" sz="800" b="1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Ижевск Удмуртии</a:t>
            </a:r>
            <a:endParaRPr lang="ru-RU" sz="800" b="1" dirty="0">
              <a:solidFill>
                <a:srgbClr val="002060"/>
              </a:solidFill>
              <a:latin typeface="Cambria" pitchFamily="18" charset="0"/>
            </a:endParaRPr>
          </a:p>
          <a:p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3575720" y="564906"/>
            <a:ext cx="6480720" cy="571637"/>
            <a:chOff x="-4310778" y="-667160"/>
            <a:chExt cx="11512190" cy="114839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4310778" y="-667160"/>
              <a:ext cx="11512190" cy="867970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ts val="2700"/>
                </a:lnSpc>
                <a:defRPr/>
              </a:pPr>
              <a:r>
                <a:rPr lang="ru-RU" sz="3200" b="1" dirty="0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</a:rPr>
                <a:t>Издания</a:t>
              </a:r>
            </a:p>
          </p:txBody>
        </p:sp>
        <p:sp>
          <p:nvSpPr>
            <p:cNvPr id="9" name="Скругленный прямоугольник 4"/>
            <p:cNvSpPr/>
            <p:nvPr/>
          </p:nvSpPr>
          <p:spPr>
            <a:xfrm>
              <a:off x="-69445" y="-233173"/>
              <a:ext cx="6373242" cy="71441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>
                <a:defRPr/>
              </a:pPr>
              <a:endParaRPr lang="ru-RU" sz="3200" b="1">
                <a:solidFill>
                  <a:srgbClr val="953735"/>
                </a:solidFill>
                <a:latin typeface="Cambria" pitchFamily="18" charset="0"/>
              </a:endParaRPr>
            </a:p>
          </p:txBody>
        </p:sp>
      </p:grpSp>
      <p:pic>
        <p:nvPicPr>
          <p:cNvPr id="10" name="Рисунок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1359" y="1484784"/>
            <a:ext cx="2736304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3" cstate="print"/>
          <a:srcRect l="24274" t="593" r="8766" b="32523"/>
          <a:stretch/>
        </p:blipFill>
        <p:spPr>
          <a:xfrm>
            <a:off x="1919536" y="2636912"/>
            <a:ext cx="2554982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 rotWithShape="1">
          <a:blip r:embed="rId4" cstate="print"/>
          <a:srcRect l="26224" t="744" r="7395" b="34188"/>
          <a:stretch/>
        </p:blipFill>
        <p:spPr>
          <a:xfrm>
            <a:off x="7770813" y="2600908"/>
            <a:ext cx="2565755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 descr="C:\Users\Pustovalova\Desktop\_Северск_\Наташа\мастер_класс\logo_Russian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408" y="511681"/>
            <a:ext cx="1676400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7528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Pustovalova\Desktop\РАО\ПУБЛИКАЦИИ\СКАНЫ ПЕЧАТНЫХ ТРУДОВ\2007-2015_СКАНЫ сборников\СКАНЫ СБОРНИКОВ\2017_ На пути к зелен аксиоме\обложка_зеленая_аксиома_02.jpg"/>
          <p:cNvPicPr>
            <a:picLocks noChangeAspect="1" noChangeArrowheads="1"/>
          </p:cNvPicPr>
          <p:nvPr/>
        </p:nvPicPr>
        <p:blipFill>
          <a:blip r:embed="rId2" cstate="print"/>
          <a:srcRect l="49213"/>
          <a:stretch>
            <a:fillRect/>
          </a:stretch>
        </p:blipFill>
        <p:spPr bwMode="auto">
          <a:xfrm>
            <a:off x="7752184" y="161442"/>
            <a:ext cx="2654974" cy="3875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5252" y="161443"/>
            <a:ext cx="2619311" cy="3888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4" cstate="print"/>
          <a:srcRect l="25905" t="1362" r="8346" b="34733"/>
          <a:stretch/>
        </p:blipFill>
        <p:spPr bwMode="auto">
          <a:xfrm>
            <a:off x="5663952" y="2780928"/>
            <a:ext cx="2592288" cy="3787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5" cstate="print"/>
          <a:srcRect l="19080" t="1021" r="13736" b="31060"/>
          <a:stretch/>
        </p:blipFill>
        <p:spPr bwMode="auto">
          <a:xfrm>
            <a:off x="1861986" y="2780928"/>
            <a:ext cx="2592288" cy="3787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 descr="C:\Users\Pustovalova\Desktop\_Северск_\Наташа\мастер_класс\logo_Russian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392" y="476672"/>
            <a:ext cx="1676400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840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199456" y="260648"/>
            <a:ext cx="9721080" cy="5040561"/>
            <a:chOff x="-333371" y="-347489"/>
            <a:chExt cx="6650234" cy="87945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-333371" y="-347489"/>
              <a:ext cx="6650234" cy="879456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-68609" y="-232004"/>
              <a:ext cx="6371403" cy="7122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2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sp>
        <p:nvSpPr>
          <p:cNvPr id="13" name="Заголовок 3"/>
          <p:cNvSpPr txBox="1">
            <a:spLocks/>
          </p:cNvSpPr>
          <p:nvPr/>
        </p:nvSpPr>
        <p:spPr>
          <a:xfrm>
            <a:off x="3863976" y="404813"/>
            <a:ext cx="5643563" cy="10715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1847529" y="510566"/>
            <a:ext cx="864108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«…о включении в ФГОС требований к освоению базовых знаний </a:t>
            </a:r>
            <a:r>
              <a:rPr lang="ru-RU" sz="3600" b="1" dirty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в области охраны окружающей среды и устойчивого развития</a:t>
            </a:r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, в т.ч.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с учётом современных приоритетов мирового сообщества, прежде всего Повестки дня в области устойчивого развития на период до 2030 года»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95800" y="5301209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Из перечня поручений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Президента РФ  Правительству РФ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до 2025г. Пр. № 140ГС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369" y="4831337"/>
            <a:ext cx="1944215" cy="16543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/>
          <p:cNvSpPr txBox="1">
            <a:spLocks/>
          </p:cNvSpPr>
          <p:nvPr/>
        </p:nvSpPr>
        <p:spPr bwMode="auto">
          <a:xfrm>
            <a:off x="1524000" y="2214563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tabLst>
                <a:tab pos="2578100" algn="l"/>
                <a:tab pos="4572000" algn="l"/>
              </a:tabLst>
            </a:pPr>
            <a:endParaRPr lang="ru-RU" sz="2800">
              <a:solidFill>
                <a:srgbClr val="17375E"/>
              </a:solidFill>
            </a:endParaRPr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173187"/>
            <a:ext cx="4427984" cy="6597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83432" y="43828"/>
            <a:ext cx="48600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Основное понятие:</a:t>
            </a:r>
          </a:p>
          <a:p>
            <a:r>
              <a:rPr lang="ru-RU" altLang="ru-RU" sz="3000" b="1" dirty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altLang="ru-RU" sz="30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зеленая аксиома</a:t>
            </a:r>
            <a:r>
              <a:rPr lang="ru-RU" altLang="ru-RU" sz="3000" b="1" dirty="0">
                <a:solidFill>
                  <a:srgbClr val="002060"/>
                </a:solidFill>
                <a:latin typeface="Bookman Old Style" pitchFamily="18" charset="0"/>
              </a:rPr>
              <a:t>»</a:t>
            </a:r>
          </a:p>
          <a:p>
            <a:r>
              <a:rPr lang="ru-RU" altLang="ru-RU" sz="32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endParaRPr lang="ru-RU" altLang="ru-RU" sz="800" b="1" dirty="0">
              <a:solidFill>
                <a:srgbClr val="002060"/>
              </a:solidFill>
              <a:latin typeface="Cambria" pitchFamily="18" charset="0"/>
            </a:endParaRPr>
          </a:p>
          <a:p>
            <a:endParaRPr lang="ru-RU" altLang="ru-RU" sz="3200" b="1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altLang="ru-RU" sz="30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укрупненная </a:t>
            </a:r>
          </a:p>
          <a:p>
            <a:r>
              <a:rPr lang="ru-RU" altLang="ru-RU" sz="30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дидактическая </a:t>
            </a:r>
            <a:r>
              <a:rPr lang="ru-RU" altLang="ru-RU" sz="30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единица</a:t>
            </a:r>
            <a:endParaRPr lang="ru-RU" altLang="ru-RU" sz="3000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endParaRPr lang="ru-RU" altLang="ru-RU" sz="3200" b="1" dirty="0">
              <a:solidFill>
                <a:srgbClr val="002060"/>
              </a:solidFill>
              <a:latin typeface="Bookman Old Style" pitchFamily="18" charset="0"/>
            </a:endParaRPr>
          </a:p>
          <a:p>
            <a:endParaRPr lang="ru-RU" altLang="ru-RU" sz="2800" b="1" dirty="0">
              <a:latin typeface="Bookman Old Style" pitchFamily="18" charset="0"/>
            </a:endParaRPr>
          </a:p>
          <a:p>
            <a:r>
              <a:rPr lang="ru-RU" altLang="ru-RU" sz="3000" b="1" dirty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altLang="ru-RU" sz="30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смысловая сшивка» содержания разных учебных предметов, перевод на язык </a:t>
            </a:r>
          </a:p>
          <a:p>
            <a:r>
              <a:rPr lang="ru-RU" altLang="ru-RU" sz="30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ребенка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0924" y="3136983"/>
            <a:ext cx="2376264" cy="648072"/>
          </a:xfrm>
          <a:prstGeom prst="roundRect">
            <a:avLst>
              <a:gd name="adj" fmla="val 25444"/>
            </a:avLst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Зачем?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15480" y="1283309"/>
            <a:ext cx="2295872" cy="576064"/>
          </a:xfrm>
          <a:prstGeom prst="round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Что это?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ustovalova\Downloads\Без-имени-1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0" y="254000"/>
            <a:ext cx="6350000" cy="635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>
          <a:xfrm>
            <a:off x="3952876" y="357188"/>
            <a:ext cx="5572125" cy="10715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3719513" y="333376"/>
            <a:ext cx="5643562" cy="1071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1919536" y="332656"/>
            <a:ext cx="8496300" cy="568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Cambria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Cambria" pitchFamily="18" charset="0"/>
              </a:rPr>
              <a:t>Устойчивое развитие —</a:t>
            </a:r>
          </a:p>
          <a:p>
            <a:r>
              <a:rPr lang="ru-RU" sz="3200" b="1" dirty="0">
                <a:solidFill>
                  <a:srgbClr val="002060"/>
                </a:solidFill>
                <a:latin typeface="Cambria" pitchFamily="18" charset="0"/>
              </a:rPr>
              <a:t> это такое развитие, при котором удовлетворяются потребности настоящего времени, но </a:t>
            </a: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не ставится под угрозу способность будущих поколений удовлетворять свои собственные потребности </a:t>
            </a:r>
          </a:p>
          <a:p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Cambria" pitchFamily="18" charset="0"/>
              </a:rPr>
              <a:t> </a:t>
            </a:r>
          </a:p>
          <a:p>
            <a:pPr eaLnBrk="0" hangingPunct="0">
              <a:tabLst>
                <a:tab pos="457200" algn="l"/>
              </a:tabLst>
              <a:defRPr/>
            </a:pPr>
            <a:endParaRPr lang="ru-RU" sz="2800" b="1" dirty="0">
              <a:solidFill>
                <a:srgbClr val="4F81BD">
                  <a:lumMod val="75000"/>
                </a:srgbClr>
              </a:solidFill>
              <a:latin typeface="Cambria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Cambria" pitchFamily="18" charset="0"/>
              </a:rPr>
              <a:t> </a:t>
            </a: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2639616" y="4509120"/>
            <a:ext cx="7848872" cy="1728192"/>
            <a:chOff x="-207820" y="-240139"/>
            <a:chExt cx="6650234" cy="87945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-207820" y="-240139"/>
              <a:ext cx="6650234" cy="879456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-85797" y="-56919"/>
              <a:ext cx="6528211" cy="63712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r>
                <a:rPr lang="ru-RU" sz="2800" dirty="0">
                  <a:solidFill>
                    <a:srgbClr val="002060"/>
                  </a:solidFill>
                  <a:latin typeface="Cambria" pitchFamily="18" charset="0"/>
                </a:rPr>
                <a:t>Из доклада Международной комиссии по окружающей среде и развитию «Наше общее будущее»</a:t>
              </a:r>
            </a:p>
            <a:p>
              <a:pPr algn="ctr">
                <a:defRPr/>
              </a:pPr>
              <a:endParaRPr lang="ru-RU" sz="3200" b="1" dirty="0">
                <a:solidFill>
                  <a:srgbClr val="953735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4878" y="368566"/>
            <a:ext cx="1269372" cy="10801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Elena\Desktop\САЙТ ПАРТНЕР-УНИТВИН.НЕТ\Без имени-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62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63050" cy="6858000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4099" name="Заголовок 3"/>
          <p:cNvSpPr txBox="1">
            <a:spLocks/>
          </p:cNvSpPr>
          <p:nvPr/>
        </p:nvSpPr>
        <p:spPr bwMode="auto">
          <a:xfrm>
            <a:off x="1524000" y="2214563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tabLst>
                <a:tab pos="2578100" algn="l"/>
                <a:tab pos="4572000" algn="l"/>
              </a:tabLst>
            </a:pPr>
            <a:endParaRPr lang="ru-RU" sz="2800">
              <a:solidFill>
                <a:srgbClr val="17375E"/>
              </a:solidFill>
            </a:endParaRPr>
          </a:p>
        </p:txBody>
      </p:sp>
      <p:sp>
        <p:nvSpPr>
          <p:cNvPr id="4100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631950" y="332657"/>
            <a:ext cx="8928100" cy="5372819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4F81BD">
                    <a:lumMod val="75000"/>
                  </a:srgbClr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4000" b="1" dirty="0">
                <a:solidFill>
                  <a:srgbClr val="4F81BD">
                    <a:lumMod val="75000"/>
                  </a:srgbClr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4000" b="1" dirty="0">
                <a:solidFill>
                  <a:srgbClr val="002060"/>
                </a:solidFill>
                <a:latin typeface="Cambria" pitchFamily="18" charset="0"/>
              </a:rPr>
              <a:t>Сетевое педагогическое партнерство </a:t>
            </a:r>
            <a:br>
              <a:rPr lang="ru-RU" sz="40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Cambria" pitchFamily="18" charset="0"/>
              </a:rPr>
              <a:t>как средство экологического просвещения и образования педагогов </a:t>
            </a:r>
            <a:br>
              <a:rPr lang="ru-RU" sz="40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Cambria" pitchFamily="18" charset="0"/>
              </a:rPr>
              <a:t>в области устойчивого развития</a:t>
            </a:r>
            <a:r>
              <a:rPr lang="ru-RU" sz="3600" dirty="0"/>
              <a:t/>
            </a:r>
            <a:br>
              <a:rPr lang="ru-RU" sz="3600" dirty="0"/>
            </a:br>
            <a:endParaRPr lang="ru-RU" sz="2800" b="1" dirty="0">
              <a:solidFill>
                <a:srgbClr val="002060"/>
              </a:solidFill>
              <a:latin typeface="Cambr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847528" y="115890"/>
            <a:ext cx="8496945" cy="1800943"/>
            <a:chOff x="-277013" y="-347488"/>
            <a:chExt cx="6650234" cy="87945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-277013" y="-347488"/>
              <a:ext cx="6650234" cy="879456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-68609" y="-232004"/>
              <a:ext cx="6371403" cy="7122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2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sp>
        <p:nvSpPr>
          <p:cNvPr id="13" name="Заголовок 3"/>
          <p:cNvSpPr txBox="1">
            <a:spLocks/>
          </p:cNvSpPr>
          <p:nvPr/>
        </p:nvSpPr>
        <p:spPr>
          <a:xfrm>
            <a:off x="3863976" y="404813"/>
            <a:ext cx="5643563" cy="10715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8615" name="Скругленный прямоугольник 14"/>
          <p:cNvSpPr>
            <a:spLocks noChangeArrowheads="1"/>
          </p:cNvSpPr>
          <p:nvPr/>
        </p:nvSpPr>
        <p:spPr bwMode="auto">
          <a:xfrm>
            <a:off x="1919288" y="2060848"/>
            <a:ext cx="8353176" cy="4392340"/>
          </a:xfrm>
          <a:prstGeom prst="roundRect">
            <a:avLst>
              <a:gd name="adj" fmla="val 16472"/>
            </a:avLst>
          </a:prstGeom>
          <a:noFill/>
          <a:ln w="25400" algn="ctr">
            <a:solidFill>
              <a:srgbClr val="93CDDD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Межрегиональное сетевое партнерство  </a:t>
            </a:r>
            <a:r>
              <a:rPr lang="ru-RU" sz="3200" b="1" dirty="0">
                <a:solidFill>
                  <a:srgbClr val="4F81BD">
                    <a:lumMod val="75000"/>
                  </a:srgbClr>
                </a:solidFill>
                <a:latin typeface="Cambria" pitchFamily="18" charset="0"/>
              </a:rPr>
              <a:t/>
            </a:r>
            <a:br>
              <a:rPr lang="ru-RU" sz="3200" b="1" dirty="0">
                <a:solidFill>
                  <a:srgbClr val="4F81BD">
                    <a:lumMod val="75000"/>
                  </a:srgbClr>
                </a:solidFill>
                <a:latin typeface="Cambria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«Учимся жить устойчиво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в глобальном мире: </a:t>
            </a:r>
            <a:br>
              <a:rPr lang="ru-RU" sz="3200" b="1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Экология. Здоровье. Безопасность»</a:t>
            </a:r>
            <a:r>
              <a:rPr lang="ru-RU" sz="3200" b="1" dirty="0">
                <a:solidFill>
                  <a:srgbClr val="4F81BD">
                    <a:lumMod val="75000"/>
                  </a:srgbClr>
                </a:solidFill>
                <a:latin typeface="Cambria" pitchFamily="18" charset="0"/>
              </a:rPr>
              <a:t/>
            </a:r>
            <a:br>
              <a:rPr lang="ru-RU" sz="3200" b="1" dirty="0">
                <a:solidFill>
                  <a:srgbClr val="4F81BD">
                    <a:lumMod val="75000"/>
                  </a:srgbClr>
                </a:solidFill>
                <a:latin typeface="Cambria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(программа «ЮНИТВИН» ЮНЕСКО)</a:t>
            </a:r>
            <a:endParaRPr lang="ru-RU" sz="3200" b="1" dirty="0">
              <a:solidFill>
                <a:srgbClr val="A50021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1847529" y="180798"/>
            <a:ext cx="86410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200" b="1" dirty="0">
                <a:solidFill>
                  <a:srgbClr val="A50021"/>
                </a:solidFill>
                <a:latin typeface="Cambria" pitchFamily="18" charset="0"/>
                <a:cs typeface="Arial" charset="0"/>
              </a:rPr>
              <a:t>Учредители - ИСРО РАО, </a:t>
            </a:r>
          </a:p>
          <a:p>
            <a:pPr algn="ctr"/>
            <a:r>
              <a:rPr lang="ru-RU" sz="3200" b="1" dirty="0">
                <a:solidFill>
                  <a:srgbClr val="A50021"/>
                </a:solidFill>
                <a:latin typeface="Cambria" pitchFamily="18" charset="0"/>
                <a:cs typeface="Arial" charset="0"/>
              </a:rPr>
              <a:t>МГУ им. М.В. Ломоносова, департамент образования г. Томска </a:t>
            </a:r>
          </a:p>
        </p:txBody>
      </p:sp>
      <p:pic>
        <p:nvPicPr>
          <p:cNvPr id="9218" name="Picture 9" descr="C:\Documents and Settings\fedorov.IMC\Рабочий стол\LOGO_GNMC_gree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19937" y="5373216"/>
            <a:ext cx="1338695" cy="1322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ИСРО РА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3593" y="5445224"/>
            <a:ext cx="1981377" cy="1196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л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99456" y="5424769"/>
            <a:ext cx="1668953" cy="117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495600" y="1412776"/>
            <a:ext cx="7632848" cy="1080120"/>
            <a:chOff x="2278393" y="432044"/>
            <a:chExt cx="6110213" cy="2730167"/>
          </a:xfrm>
          <a:noFill/>
        </p:grpSpPr>
        <p:sp>
          <p:nvSpPr>
            <p:cNvPr id="7" name="Прямоугольник с двумя скругленными соседними углами 6"/>
            <p:cNvSpPr/>
            <p:nvPr/>
          </p:nvSpPr>
          <p:spPr>
            <a:xfrm rot="5400000">
              <a:off x="3968416" y="-1257979"/>
              <a:ext cx="2730167" cy="6110213"/>
            </a:xfrm>
            <a:prstGeom prst="round2SameRect">
              <a:avLst>
                <a:gd name="adj1" fmla="val 16667"/>
                <a:gd name="adj2" fmla="val 16056"/>
              </a:avLst>
            </a:prstGeom>
            <a:grpFill/>
            <a:ln w="25400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</p:spPr>
        </p:sp>
        <p:sp>
          <p:nvSpPr>
            <p:cNvPr id="8" name="Прямоугольник 7"/>
            <p:cNvSpPr/>
            <p:nvPr/>
          </p:nvSpPr>
          <p:spPr>
            <a:xfrm>
              <a:off x="2451324" y="565322"/>
              <a:ext cx="5804006" cy="2414878"/>
            </a:xfrm>
            <a:prstGeom prst="rect">
              <a:avLst/>
            </a:prstGeom>
            <a:grpFill/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marL="285750" lvl="1" indent="-285750" defTabSz="1422400">
                <a:lnSpc>
                  <a:spcPct val="90000"/>
                </a:lnSpc>
              </a:pPr>
              <a:r>
                <a:rPr lang="ru-RU" sz="2800" b="1" dirty="0">
                  <a:solidFill>
                    <a:srgbClr val="002060"/>
                  </a:solidFill>
                  <a:latin typeface="Cambria" pitchFamily="18" charset="0"/>
                  <a:cs typeface="Arial" charset="0"/>
                </a:rPr>
                <a:t>инновационные,  экспериментальные,</a:t>
              </a:r>
            </a:p>
            <a:p>
              <a:pPr marL="285750" lvl="1" indent="-285750" defTabSz="1422400">
                <a:lnSpc>
                  <a:spcPct val="90000"/>
                </a:lnSpc>
              </a:pPr>
              <a:r>
                <a:rPr lang="ru-RU" sz="2800" b="1" dirty="0">
                  <a:solidFill>
                    <a:srgbClr val="002060"/>
                  </a:solidFill>
                  <a:latin typeface="Cambria" pitchFamily="18" charset="0"/>
                  <a:cs typeface="Arial" charset="0"/>
                </a:rPr>
                <a:t>стажировочные  площадки и др.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919536" y="332656"/>
            <a:ext cx="3960440" cy="1080120"/>
            <a:chOff x="3803" y="72026"/>
            <a:chExt cx="2450433" cy="160803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803" y="72026"/>
              <a:ext cx="2450433" cy="1608039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82301" y="150524"/>
              <a:ext cx="2293437" cy="145104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3200" b="1" dirty="0">
                  <a:solidFill>
                    <a:srgbClr val="002060"/>
                  </a:solidFill>
                  <a:latin typeface="Cambria" pitchFamily="18" charset="0"/>
                  <a:ea typeface="+mj-ea"/>
                  <a:cs typeface="+mj-cs"/>
                </a:rPr>
                <a:t>Формы участия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423593" y="3284985"/>
            <a:ext cx="7776865" cy="2823603"/>
            <a:chOff x="2971570" y="1787167"/>
            <a:chExt cx="5333190" cy="4183306"/>
          </a:xfrm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 rot="5400000">
              <a:off x="3595751" y="1263613"/>
              <a:ext cx="4160653" cy="5207762"/>
            </a:xfrm>
            <a:prstGeom prst="round2SameRect">
              <a:avLst>
                <a:gd name="adj1" fmla="val 16667"/>
                <a:gd name="adj2" fmla="val 17965"/>
              </a:avLst>
            </a:prstGeom>
            <a:grpFill/>
            <a:ln w="25400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</p:spPr>
        </p:sp>
        <p:sp>
          <p:nvSpPr>
            <p:cNvPr id="14" name="Прямоугольник 13"/>
            <p:cNvSpPr/>
            <p:nvPr/>
          </p:nvSpPr>
          <p:spPr>
            <a:xfrm>
              <a:off x="2971570" y="2213899"/>
              <a:ext cx="5333190" cy="3756574"/>
            </a:xfrm>
            <a:prstGeom prst="rect">
              <a:avLst/>
            </a:prstGeom>
            <a:noFill/>
            <a:ln w="25400" algn="ctr">
              <a:noFill/>
              <a:round/>
              <a:headEnd/>
              <a:tailEnd/>
            </a:ln>
          </p:spPr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441325" lvl="1" indent="-268288" defTabSz="12446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2800" b="1" dirty="0">
                  <a:solidFill>
                    <a:srgbClr val="002060"/>
                  </a:solidFill>
                  <a:latin typeface="Cambria" pitchFamily="18" charset="0"/>
                  <a:cs typeface="Arial" charset="0"/>
                </a:rPr>
                <a:t>педагоги, студенты, дети, родители, </a:t>
              </a:r>
            </a:p>
            <a:p>
              <a:pPr marL="441325" lvl="1" indent="-268288" defTabSz="12446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2800" b="1" dirty="0">
                  <a:solidFill>
                    <a:srgbClr val="002060"/>
                  </a:solidFill>
                  <a:latin typeface="Cambria" pitchFamily="18" charset="0"/>
                  <a:cs typeface="Arial" charset="0"/>
                </a:rPr>
                <a:t>образовательные организации</a:t>
              </a:r>
            </a:p>
            <a:p>
              <a:pPr marL="441325" lvl="1" indent="-268288" defTabSz="12446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2800" b="1" dirty="0">
                  <a:solidFill>
                    <a:srgbClr val="002060"/>
                  </a:solidFill>
                  <a:latin typeface="Cambria" pitchFamily="18" charset="0"/>
                  <a:cs typeface="Arial" charset="0"/>
                </a:rPr>
                <a:t>муниципальные методические службы</a:t>
              </a:r>
            </a:p>
            <a:p>
              <a:pPr marL="441325" lvl="1" indent="-268288" defTabSz="12446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2800" b="1" dirty="0">
                  <a:solidFill>
                    <a:srgbClr val="002060"/>
                  </a:solidFill>
                  <a:latin typeface="Cambria" pitchFamily="18" charset="0"/>
                  <a:cs typeface="Arial" charset="0"/>
                </a:rPr>
                <a:t>муниципальные и региональные органы управления образованием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991544" y="2780928"/>
            <a:ext cx="4032448" cy="936104"/>
            <a:chOff x="1040" y="2460781"/>
            <a:chExt cx="2895414" cy="3412955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040" y="2460781"/>
              <a:ext cx="2895414" cy="3412955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142382" y="2602123"/>
              <a:ext cx="2612730" cy="313027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60020" tIns="80010" rIns="160020" bIns="8001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3200" b="1" dirty="0">
                  <a:solidFill>
                    <a:srgbClr val="002060"/>
                  </a:solidFill>
                  <a:latin typeface="Cambria" pitchFamily="18" charset="0"/>
                  <a:ea typeface="+mj-ea"/>
                  <a:cs typeface="+mj-cs"/>
                </a:rPr>
                <a:t>Участники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2604" y="188641"/>
            <a:ext cx="1269372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>
          <a:xfrm>
            <a:off x="3952876" y="357188"/>
            <a:ext cx="5572125" cy="10715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AutoShape 6" descr="https://apf.mail.ru/cgi-bin/readmsg/22.jpg?id=15123613910000000917%3B0%3B2&amp;x-email=burcelena%40mail.ru&amp;exif=1&amp;bs=72237&amp;bl=82256&amp;ct=image%2Fjpeg&amp;cn=22.jpg&amp;cte=binar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3246" y="145440"/>
            <a:ext cx="7169517" cy="9807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lum bright="-10000"/>
          </a:blip>
          <a:srcRect r="11289" b="22838"/>
          <a:stretch/>
        </p:blipFill>
        <p:spPr>
          <a:xfrm>
            <a:off x="1127448" y="980729"/>
            <a:ext cx="10225136" cy="50140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023" y="357188"/>
            <a:ext cx="1676545" cy="14265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>
          <a:xfrm>
            <a:off x="3952876" y="357188"/>
            <a:ext cx="5572125" cy="10715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3603625" y="222250"/>
            <a:ext cx="6496050" cy="692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5730" tIns="125730" rIns="125730" bIns="125730" anchor="ctr"/>
          <a:lstStyle/>
          <a:p>
            <a:pPr algn="ctr">
              <a:defRPr/>
            </a:pPr>
            <a:endParaRPr lang="ru-RU" sz="3200" b="1">
              <a:solidFill>
                <a:srgbClr val="953735"/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061" t="8485" r="19479" b="25562"/>
          <a:stretch>
            <a:fillRect/>
          </a:stretch>
        </p:blipFill>
        <p:spPr bwMode="auto">
          <a:xfrm>
            <a:off x="1524000" y="332656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3107161" y="5634454"/>
            <a:ext cx="7560839" cy="864839"/>
            <a:chOff x="-277013" y="-347488"/>
            <a:chExt cx="6650234" cy="879456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277013" y="-347488"/>
              <a:ext cx="6650234" cy="879456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-68609" y="-232004"/>
              <a:ext cx="6371403" cy="7122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2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4223284" y="5836633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http://partner-unitwin.net/</a:t>
            </a:r>
            <a:endParaRPr lang="ru-RU" sz="28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0" name="Picture 2" descr="C:\Users\Pustovalova\Desktop\_Северск_\Наташа\мастер_класс\logo_Russian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5157192"/>
            <a:ext cx="1676400" cy="1428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059" y="215678"/>
            <a:ext cx="14017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952876" y="357188"/>
            <a:ext cx="5572125" cy="10715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800" dirty="0">
              <a:latin typeface="Cambria" pitchFamily="18" charset="0"/>
              <a:ea typeface="+mj-ea"/>
              <a:cs typeface="+mj-cs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2279576" y="310171"/>
            <a:ext cx="8064896" cy="792088"/>
            <a:chOff x="-598677" y="-281089"/>
            <a:chExt cx="7203790" cy="441495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598677" y="-281089"/>
              <a:ext cx="7203790" cy="401359"/>
            </a:xfrm>
            <a:prstGeom prst="roundRect">
              <a:avLst/>
            </a:prstGeom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600"/>
                </a:spcAft>
                <a:defRPr/>
              </a:pPr>
              <a:r>
                <a:rPr lang="ru-RU" sz="3200" b="1" dirty="0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</a:rPr>
                <a:t>Сайт МАУ ИМЦ г. Томска</a:t>
              </a:r>
            </a:p>
          </p:txBody>
        </p:sp>
        <p:sp>
          <p:nvSpPr>
            <p:cNvPr id="9" name="Скругленный прямоугольник 4"/>
            <p:cNvSpPr/>
            <p:nvPr/>
          </p:nvSpPr>
          <p:spPr>
            <a:xfrm>
              <a:off x="-113088" y="-160681"/>
              <a:ext cx="6375045" cy="3210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anchor="ctr"/>
            <a:lstStyle/>
            <a:p>
              <a:pPr algn="ctr">
                <a:defRPr/>
              </a:pPr>
              <a:endParaRPr lang="ru-RU" sz="3200" b="1">
                <a:solidFill>
                  <a:srgbClr val="953735"/>
                </a:solidFill>
                <a:latin typeface="Cambria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499328" y="1030251"/>
            <a:ext cx="5784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hlinkClick r:id="rId4"/>
              </a:rPr>
              <a:t>http://moodle.imc.tomsk.ru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5480" y="1886513"/>
            <a:ext cx="84969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Разделы:</a:t>
            </a:r>
          </a:p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   «Вебинары по устойчивому развитию»</a:t>
            </a:r>
          </a:p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   «Взаимодействие ММС»</a:t>
            </a:r>
          </a:p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КПК «Новая модель экологического образования в свете ФГОС»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 rotWithShape="1">
          <a:blip r:embed="rId5" cstate="print"/>
          <a:srcRect l="15515" t="28357" r="14375" b="35232"/>
          <a:stretch/>
        </p:blipFill>
        <p:spPr bwMode="auto">
          <a:xfrm>
            <a:off x="1524000" y="4365104"/>
            <a:ext cx="9144000" cy="2492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4659</TotalTime>
  <Words>347</Words>
  <Application>Microsoft Office PowerPoint</Application>
  <PresentationFormat>Широкоэкранный</PresentationFormat>
  <Paragraphs>100</Paragraphs>
  <Slides>18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Cambria</vt:lpstr>
      <vt:lpstr>Cassandra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 Сетевое педагогическое партнерство  как средство экологического просвещения и образования педагогов  в области устойчивого развития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XP GAME 2008</dc:creator>
  <cp:lastModifiedBy>Методист</cp:lastModifiedBy>
  <cp:revision>515</cp:revision>
  <dcterms:created xsi:type="dcterms:W3CDTF">2009-03-23T06:22:21Z</dcterms:created>
  <dcterms:modified xsi:type="dcterms:W3CDTF">2017-12-13T10:08:50Z</dcterms:modified>
</cp:coreProperties>
</file>