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56" r:id="rId4"/>
  </p:sldMasterIdLst>
  <p:notesMasterIdLst>
    <p:notesMasterId r:id="rId42"/>
  </p:notesMasterIdLst>
  <p:sldIdLst>
    <p:sldId id="256" r:id="rId5"/>
    <p:sldId id="290" r:id="rId6"/>
    <p:sldId id="257" r:id="rId7"/>
    <p:sldId id="291" r:id="rId8"/>
    <p:sldId id="265" r:id="rId9"/>
    <p:sldId id="258" r:id="rId10"/>
    <p:sldId id="259" r:id="rId11"/>
    <p:sldId id="260" r:id="rId12"/>
    <p:sldId id="261" r:id="rId13"/>
    <p:sldId id="263" r:id="rId14"/>
    <p:sldId id="264" r:id="rId15"/>
    <p:sldId id="266" r:id="rId16"/>
    <p:sldId id="267" r:id="rId17"/>
    <p:sldId id="268" r:id="rId18"/>
    <p:sldId id="269" r:id="rId19"/>
    <p:sldId id="294" r:id="rId20"/>
    <p:sldId id="293" r:id="rId21"/>
    <p:sldId id="270" r:id="rId22"/>
    <p:sldId id="271" r:id="rId23"/>
    <p:sldId id="272" r:id="rId24"/>
    <p:sldId id="273" r:id="rId25"/>
    <p:sldId id="274" r:id="rId26"/>
    <p:sldId id="276" r:id="rId27"/>
    <p:sldId id="279" r:id="rId28"/>
    <p:sldId id="275" r:id="rId29"/>
    <p:sldId id="278" r:id="rId30"/>
    <p:sldId id="277" r:id="rId31"/>
    <p:sldId id="280" r:id="rId32"/>
    <p:sldId id="281" r:id="rId33"/>
    <p:sldId id="282" r:id="rId34"/>
    <p:sldId id="289" r:id="rId35"/>
    <p:sldId id="283" r:id="rId36"/>
    <p:sldId id="284" r:id="rId37"/>
    <p:sldId id="286" r:id="rId38"/>
    <p:sldId id="285" r:id="rId39"/>
    <p:sldId id="287" r:id="rId40"/>
    <p:sldId id="288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54EDA-7092-4F23-92AF-4E19CAEE7E33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067BA-CE1F-468C-AF7A-EABF09794B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5355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067BA-CE1F-468C-AF7A-EABF09794BC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www.un.org/sustainabledevelopment/ru/takeaction/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40359"/>
          </a:xfrm>
        </p:spPr>
        <p:txBody>
          <a:bodyPr/>
          <a:lstStyle/>
          <a:p>
            <a:pPr algn="l"/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20882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Экологический урок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Сохраним  зелёный покров нашей планеты!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28" name="Picture 4" descr="C:\Users\1\Desktop\img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20688"/>
            <a:ext cx="3307768" cy="2664296"/>
          </a:xfrm>
          <a:prstGeom prst="rect">
            <a:avLst/>
          </a:prstGeom>
          <a:noFill/>
        </p:spPr>
      </p:pic>
      <p:pic>
        <p:nvPicPr>
          <p:cNvPr id="6" name="Picture 2"/>
          <p:cNvPicPr/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2880320" cy="2670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Подумай и ответь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1\Desktop\фото зелёный мир\i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31125"/>
            <a:ext cx="6624736" cy="4968552"/>
          </a:xfrm>
          <a:prstGeom prst="rect">
            <a:avLst/>
          </a:prstGeom>
          <a:noFill/>
        </p:spPr>
      </p:pic>
      <p:pic>
        <p:nvPicPr>
          <p:cNvPr id="5" name="Picture 2" descr="C:\Users\1\Desktop\фото зелёный мир\i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62473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фото зелёный мир\i4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315200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1\Desktop\фото зелёный мир\i19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476672"/>
            <a:ext cx="7086468" cy="599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1\Desktop\фото зелёный мир\i43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200800" cy="599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1\Desktop\фото зелёный мир\i26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41682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1\Desktop\фото зелёный мир\i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48883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1\Desktop\фото зелёный мир\i10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6984776" cy="584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экол азб исправл\Слайд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4664"/>
            <a:ext cx="7643192" cy="5833241"/>
          </a:xfrm>
          <a:prstGeom prst="rect">
            <a:avLst/>
          </a:prstGeom>
          <a:noFill/>
        </p:spPr>
      </p:pic>
      <p:pic>
        <p:nvPicPr>
          <p:cNvPr id="5" name="Picture 2" descr="F:\экол азб исправл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7643192" cy="5833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Экологическая проблема – 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вырубка лесов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C:\Users\1\Desktop\i5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676875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Интерактивная игра для младших школьников «Создай цветик-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семицветик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Как называется растение?</a:t>
            </a:r>
          </a:p>
          <a:p>
            <a:r>
              <a:rPr lang="ru-RU" sz="2800" dirty="0" smtClean="0"/>
              <a:t>Чем оно полезно для человека (кормит, лечит, одевает и т.п.)?</a:t>
            </a:r>
          </a:p>
          <a:p>
            <a:r>
              <a:rPr lang="ru-RU" sz="2800" dirty="0" smtClean="0"/>
              <a:t>Где растёт?</a:t>
            </a:r>
          </a:p>
          <a:p>
            <a:r>
              <a:rPr lang="ru-RU" sz="2800" dirty="0" smtClean="0"/>
              <a:t>Как его сохранить и размножить?</a:t>
            </a:r>
          </a:p>
          <a:p>
            <a:pPr>
              <a:buNone/>
            </a:pPr>
            <a:endParaRPr lang="ru-RU" sz="2800" dirty="0" smtClean="0"/>
          </a:p>
          <a:p>
            <a:endParaRPr lang="ru-RU" sz="2800" dirty="0"/>
          </a:p>
        </p:txBody>
      </p:sp>
      <p:pic>
        <p:nvPicPr>
          <p:cNvPr id="10" name="Picture 4" descr="C:\Users\1\Desktop\1592201-the-boy-observes-cultivation-of-a-young-plant---con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55328"/>
            <a:ext cx="3888432" cy="2304256"/>
          </a:xfrm>
          <a:prstGeom prst="rect">
            <a:avLst/>
          </a:prstGeom>
          <a:noFill/>
        </p:spPr>
      </p:pic>
      <p:pic>
        <p:nvPicPr>
          <p:cNvPr id="2050" name="Picture 2" descr="C:\Users\User\Desktop\bASlx5zY9Gcb84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0812"/>
            <a:ext cx="19050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Цель 15: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305776"/>
          </a:xfrm>
        </p:spPr>
        <p:txBody>
          <a:bodyPr/>
          <a:lstStyle/>
          <a:p>
            <a:pPr marL="360363" indent="0">
              <a:buNone/>
            </a:pPr>
            <a:r>
              <a:rPr lang="ru-RU" dirty="0" smtClean="0"/>
              <a:t>  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Защита и восстановление экосистем суши и содействие их рациональному использованию, рациональное лесопользование, борьба с опустыниванием, прекращение и обращение вспять процесса </a:t>
            </a:r>
          </a:p>
          <a:p>
            <a:pPr marL="360363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деградации земель и прекращение процесса утраты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биоразнообразия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467600" cy="86895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Интерактивный  мини-проект для школьников среднего звена   «Определи своё место в биохимическом цикле»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643192" cy="5205192"/>
          </a:xfrm>
        </p:spPr>
        <p:txBody>
          <a:bodyPr/>
          <a:lstStyle/>
          <a:p>
            <a:r>
              <a:rPr lang="ru-RU" dirty="0" smtClean="0"/>
              <a:t>Найдите  место человека в этой схеме.</a:t>
            </a:r>
          </a:p>
          <a:p>
            <a:r>
              <a:rPr lang="ru-RU" dirty="0" smtClean="0"/>
              <a:t>Назовите процессы, в которых участвуют люди.</a:t>
            </a:r>
          </a:p>
          <a:p>
            <a:r>
              <a:rPr lang="ru-RU" dirty="0" smtClean="0"/>
              <a:t>Укажите негативные последствия человеческой деятельности на биосферу.</a:t>
            </a:r>
          </a:p>
          <a:p>
            <a:r>
              <a:rPr lang="ru-RU" dirty="0" smtClean="0"/>
              <a:t>Предложите способы устранения этих последствий.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C:\Users\1\Desktop\фото зелёный мир\i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861048"/>
            <a:ext cx="3628926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1\Desktop\фото зелёный мир\i25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734481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1\Desktop\фото зелёный мир\i46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698477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Круговорот азота в природе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1\Desktop\фото зелёный мир\i17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482" y="1412776"/>
            <a:ext cx="763191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User\Desktop\фото зелёный мир\i2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6673"/>
            <a:ext cx="7715200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887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Беларусь с комментариями\ТшБеловежская пуща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560" y="404664"/>
            <a:ext cx="7884368" cy="591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Карта лесов России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4" name="Объект 3" descr="C:\Users\User\Desktop\фото зелёный мир\Russia_lesa_map-540x387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488832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1937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User\Desktop\фото зелёный мир\i4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272808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4950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</a:rPr>
              <a:t>Урбанфарминг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C:\Users\User\Desktop\i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33400" y="1484784"/>
            <a:ext cx="7566992" cy="4609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413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Акции, проведённые в рамках Всероссийского урока «Сделаем вместе»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1\Desktop\сделаем вместе\img_1326jas_jpg_149285409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1058410"/>
            <a:ext cx="3415249" cy="2565231"/>
          </a:xfrm>
          <a:prstGeom prst="rect">
            <a:avLst/>
          </a:prstGeom>
          <a:noFill/>
        </p:spPr>
      </p:pic>
      <p:pic>
        <p:nvPicPr>
          <p:cNvPr id="5" name="Picture 4" descr="C:\Users\1\Desktop\сделаем вместе\img_1388jas_jpg_1492854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10659"/>
            <a:ext cx="3415249" cy="2556694"/>
          </a:xfrm>
          <a:prstGeom prst="rect">
            <a:avLst/>
          </a:prstGeom>
          <a:noFill/>
        </p:spPr>
      </p:pic>
      <p:pic>
        <p:nvPicPr>
          <p:cNvPr id="6" name="Picture 5" descr="C:\Users\1\Desktop\сделаем вместе\img_1568s_jpg_1493464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7" y="1124744"/>
            <a:ext cx="3359757" cy="2523550"/>
          </a:xfrm>
          <a:prstGeom prst="rect">
            <a:avLst/>
          </a:prstGeom>
          <a:noFill/>
        </p:spPr>
      </p:pic>
      <p:pic>
        <p:nvPicPr>
          <p:cNvPr id="13" name="Picture 6" descr="C:\Users\1\Desktop\сделаем вместе\P41205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7" y="3710659"/>
            <a:ext cx="3391975" cy="2543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3055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1\Desktop\фото зелёный мир\99189_html_m649d1b6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7929" b="17929"/>
          <a:stretch>
            <a:fillRect/>
          </a:stretch>
        </p:blipFill>
        <p:spPr bwMode="auto">
          <a:xfrm>
            <a:off x="1691680" y="620688"/>
            <a:ext cx="7056784" cy="5760640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27584" y="4797152"/>
            <a:ext cx="7704856" cy="15841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фото зелёный мир\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3395870" cy="2546902"/>
          </a:xfrm>
          <a:prstGeom prst="rect">
            <a:avLst/>
          </a:prstGeom>
          <a:noFill/>
        </p:spPr>
      </p:pic>
      <p:pic>
        <p:nvPicPr>
          <p:cNvPr id="1026" name="Picture 2" descr="C:\Users\1\Desktop\customLogo.gi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3" y="3570195"/>
            <a:ext cx="3209376" cy="2811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24801" y="188641"/>
            <a:ext cx="8228160" cy="1368152"/>
          </a:xfrm>
          <a:ln/>
        </p:spPr>
        <p:txBody>
          <a:bodyPr/>
          <a:lstStyle/>
          <a:p>
            <a:pPr algn="ctr"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b="1" dirty="0">
                <a:solidFill>
                  <a:srgbClr val="00B050"/>
                </a:solidFill>
                <a:latin typeface="Comic Sans MS" pitchFamily="64" charset="0"/>
              </a:rPr>
              <a:t>ПРОЕКТ « ДВА ДЕРЕВА ЗА ДЕРЕВО»</a:t>
            </a:r>
            <a:br>
              <a:rPr lang="ru-RU" b="1" dirty="0">
                <a:solidFill>
                  <a:srgbClr val="00B050"/>
                </a:solidFill>
                <a:latin typeface="Comic Sans MS" pitchFamily="64" charset="0"/>
              </a:rPr>
            </a:br>
            <a:r>
              <a:rPr lang="ru-RU" b="1" dirty="0">
                <a:solidFill>
                  <a:srgbClr val="00B050"/>
                </a:solidFill>
                <a:latin typeface="Comic Sans MS" pitchFamily="64" charset="0"/>
              </a:rPr>
              <a:t>«</a:t>
            </a:r>
            <a:r>
              <a:rPr lang="en-US" b="1" dirty="0">
                <a:solidFill>
                  <a:srgbClr val="00B050"/>
                </a:solidFill>
                <a:latin typeface="Comic Sans MS" pitchFamily="64" charset="0"/>
              </a:rPr>
              <a:t> Two trees for one</a:t>
            </a:r>
            <a:r>
              <a:rPr lang="ru-RU" b="1" dirty="0">
                <a:solidFill>
                  <a:srgbClr val="00B050"/>
                </a:solidFill>
                <a:latin typeface="Comic Sans MS" pitchFamily="64" charset="0"/>
              </a:rPr>
              <a:t>»</a:t>
            </a:r>
            <a:endParaRPr lang="de-DE" b="1" dirty="0">
              <a:solidFill>
                <a:srgbClr val="00B050"/>
              </a:solidFill>
              <a:latin typeface="Comic Sans MS" pitchFamily="64" charset="0"/>
            </a:endParaRPr>
          </a:p>
        </p:txBody>
      </p:sp>
      <p:pic>
        <p:nvPicPr>
          <p:cNvPr id="4099" name="Picture 3" descr="C:\Users\Таня\Desktop\facing-trees-optical-illusion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799"/>
            <a:ext cx="6984775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9468468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Посади дерево. </a:t>
            </a:r>
            <a:r>
              <a:rPr lang="ru-RU" sz="4000" b="1" dirty="0" err="1" smtClean="0">
                <a:solidFill>
                  <a:srgbClr val="00B050"/>
                </a:solidFill>
              </a:rPr>
              <a:t>Инклюзион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C:\Users\1\Desktop\IMG_20170915_130631s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16832"/>
            <a:ext cx="33956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1\Desktop\IMG_0425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63899">
            <a:off x="347868" y="1698419"/>
            <a:ext cx="4556901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</a:rPr>
              <a:t>«Долой машины с газонов!»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7200800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78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Возродим парк!</a:t>
            </a:r>
            <a:endParaRPr lang="ru-RU" sz="4400" b="1" dirty="0">
              <a:solidFill>
                <a:srgbClr val="00B050"/>
              </a:solidFill>
            </a:endParaRPr>
          </a:p>
        </p:txBody>
      </p:sp>
      <p:pic>
        <p:nvPicPr>
          <p:cNvPr id="4" name="Picture 9" descr="01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655218" cy="487362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Picture 10" descr="закладной камень вчесть основания парк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3600400" cy="4824536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xmlns="" val="590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«Чистый лес»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4" name="Объект 3" descr="C:\Users\User\Desktop\i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912768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717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«Мой сад»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User\Desktop\фото зелёный мир\i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192688" cy="527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esktop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1872208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875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3269"/>
            <a:ext cx="7639000" cy="57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51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582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Первый уровень: звезда дивана</a:t>
            </a: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Вещи, которые можно сделать, даже не вставая с дивана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Перестаньте пользоваться бумажными квитанциями: оплачивайте счета через интернет или мобильный телефон. Нет бумаги — нет нужды уничтожать леса.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u="sng" dirty="0" smtClean="0">
                <a:solidFill>
                  <a:srgbClr val="002060"/>
                </a:solidFill>
                <a:hlinkClick r:id="rId2"/>
              </a:rPr>
              <a:t>http://www.un.org/sustainabledevelopment/ru/takeaction/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1\Desktop\GUIDE-Logo-r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276872"/>
            <a:ext cx="5400600" cy="1430090"/>
          </a:xfrm>
          <a:prstGeom prst="rect">
            <a:avLst/>
          </a:prstGeom>
          <a:noFill/>
        </p:spPr>
      </p:pic>
      <p:pic>
        <p:nvPicPr>
          <p:cNvPr id="1027" name="Picture 3" descr="C:\Users\1\Desktop\sofasuperstar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132856"/>
            <a:ext cx="2808312" cy="2808312"/>
          </a:xfrm>
          <a:prstGeom prst="rect">
            <a:avLst/>
          </a:prstGeom>
          <a:noFill/>
        </p:spPr>
      </p:pic>
      <p:pic>
        <p:nvPicPr>
          <p:cNvPr id="1028" name="Picture 4" descr="C:\Users\1\Desktop\slide-7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578442"/>
            <a:ext cx="4588768" cy="2874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1\Pictures\img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4664"/>
            <a:ext cx="4487196" cy="6284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фото зелёный мир\img17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279" r="10279"/>
          <a:stretch>
            <a:fillRect/>
          </a:stretch>
        </p:blipFill>
        <p:spPr bwMode="auto">
          <a:xfrm>
            <a:off x="395536" y="260648"/>
            <a:ext cx="7684368" cy="6264696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2000" u="sng" dirty="0">
                <a:solidFill>
                  <a:srgbClr val="C00000"/>
                </a:solidFill>
              </a:rPr>
              <a:t>По информации региональных диспетчерских служб лесного хозяйства, всего с начала 2017 года по состоянию на 14 сентября</a:t>
            </a:r>
            <a:r>
              <a:rPr lang="ru-RU" sz="2000" b="1" u="sng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в России возникло 10 499 лесных пожаров, общая площадь, пройденная огнём, составила 4 628 355 га.</a:t>
            </a:r>
          </a:p>
        </p:txBody>
      </p:sp>
      <p:pic>
        <p:nvPicPr>
          <p:cNvPr id="3074" name="Picture 2" descr="C:\Users\1\Desktop\i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09284"/>
            <a:ext cx="6984776" cy="4700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i6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696744" cy="6381328"/>
          </a:xfrm>
          <a:prstGeom prst="rect">
            <a:avLst/>
          </a:prstGeom>
          <a:noFill/>
        </p:spPr>
      </p:pic>
      <p:pic>
        <p:nvPicPr>
          <p:cNvPr id="8" name="Picture 2" descr="C:\Users\1\Desktop\i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2400"/>
            <a:ext cx="7569224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/>
              <a:t>Кто отдыхает: люди или…….?</a:t>
            </a:r>
            <a:endParaRPr lang="ru-RU" b="1" dirty="0"/>
          </a:p>
        </p:txBody>
      </p:sp>
      <p:pic>
        <p:nvPicPr>
          <p:cNvPr id="5122" name="Picture 2" descr="C:\Users\1\Desktop\i5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6912768" cy="5073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Проблема:</a:t>
            </a:r>
            <a:r>
              <a:rPr lang="ru-RU" sz="2400" dirty="0" smtClean="0"/>
              <a:t> </a:t>
            </a:r>
            <a:r>
              <a:rPr lang="ru-RU" sz="2400" b="1" dirty="0" smtClean="0"/>
              <a:t>зелёный </a:t>
            </a:r>
            <a:r>
              <a:rPr lang="ru-RU" sz="2400" b="1" dirty="0"/>
              <a:t>покров планеты и нашей страны разрушается в результате хозяйственной деятельности человека, стихийных бедствий и требует </a:t>
            </a:r>
            <a:r>
              <a:rPr lang="ru-RU" sz="2400" b="1" dirty="0" smtClean="0"/>
              <a:t> немедленной защиты </a:t>
            </a:r>
            <a:r>
              <a:rPr lang="ru-RU" sz="2400" b="1" dirty="0"/>
              <a:t>и восстановления.</a:t>
            </a:r>
          </a:p>
        </p:txBody>
      </p:sp>
      <p:pic>
        <p:nvPicPr>
          <p:cNvPr id="6146" name="Picture 2" descr="C:\Users\1\Desktop\фото зелёный мир\i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54187" y="1600200"/>
            <a:ext cx="4873625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</TotalTime>
  <Words>232</Words>
  <Application>Microsoft Office PowerPoint</Application>
  <PresentationFormat>Экран (4:3)</PresentationFormat>
  <Paragraphs>33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Тема Office</vt:lpstr>
      <vt:lpstr>Городская</vt:lpstr>
      <vt:lpstr>Эркер</vt:lpstr>
      <vt:lpstr>Апекс</vt:lpstr>
      <vt:lpstr>Слайд 1</vt:lpstr>
      <vt:lpstr>Цель 15: </vt:lpstr>
      <vt:lpstr>Слайд 3</vt:lpstr>
      <vt:lpstr> </vt:lpstr>
      <vt:lpstr>Слайд 5</vt:lpstr>
      <vt:lpstr>По информации региональных диспетчерских служб лесного хозяйства, всего с начала 2017 года по состоянию на 14 сентября в России возникло 10 499 лесных пожаров, общая площадь, пройденная огнём, составила 4 628 355 га.</vt:lpstr>
      <vt:lpstr>Слайд 7</vt:lpstr>
      <vt:lpstr>Кто отдыхает: люди или…….?</vt:lpstr>
      <vt:lpstr>Проблема: зелёный покров планеты и нашей страны разрушается в результате хозяйственной деятельности человека, стихийных бедствий и требует  немедленной защиты и восстановления.</vt:lpstr>
      <vt:lpstr>Подумай и ответь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Экологическая проблема –  вырубка лесов</vt:lpstr>
      <vt:lpstr>Интерактивная игра для младших школьников «Создай цветик-семицветик»</vt:lpstr>
      <vt:lpstr>Интерактивный  мини-проект для школьников среднего звена   «Определи своё место в биохимическом цикле» </vt:lpstr>
      <vt:lpstr>Слайд 21</vt:lpstr>
      <vt:lpstr>Слайд 22</vt:lpstr>
      <vt:lpstr>Круговорот азота в природе</vt:lpstr>
      <vt:lpstr>Слайд 24</vt:lpstr>
      <vt:lpstr>Слайд 25</vt:lpstr>
      <vt:lpstr>Карта лесов России</vt:lpstr>
      <vt:lpstr>Слайд 27</vt:lpstr>
      <vt:lpstr>Урбанфарминг</vt:lpstr>
      <vt:lpstr>Акции, проведённые в рамках Всероссийского урока «Сделаем вместе»</vt:lpstr>
      <vt:lpstr>ПРОЕКТ « ДВА ДЕРЕВА ЗА ДЕРЕВО» « Two trees for one»</vt:lpstr>
      <vt:lpstr>Посади дерево. Инклюзион</vt:lpstr>
      <vt:lpstr>«Долой машины с газонов!»</vt:lpstr>
      <vt:lpstr>Возродим парк!</vt:lpstr>
      <vt:lpstr>«Чистый лес»</vt:lpstr>
      <vt:lpstr>«Мой сад»</vt:lpstr>
      <vt:lpstr>Слайд 36</vt:lpstr>
      <vt:lpstr>Первый уровень: звезда дивана Вещи, которые можно сделать, даже не вставая с дивана Перестаньте пользоваться бумажными квитанциями: оплачивайте счета через интернет или мобильный телефон. Нет бумаги — нет нужды уничтожать леса. http://www.un.org/sustainabledevelopment/ru/takeaction/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СДЕЛАЕМ       ВМЕСТЕ</dc:title>
  <dc:creator>1</dc:creator>
  <cp:lastModifiedBy>1</cp:lastModifiedBy>
  <cp:revision>89</cp:revision>
  <dcterms:created xsi:type="dcterms:W3CDTF">2017-09-24T10:55:13Z</dcterms:created>
  <dcterms:modified xsi:type="dcterms:W3CDTF">2017-10-12T17:30:37Z</dcterms:modified>
</cp:coreProperties>
</file>