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73" r:id="rId2"/>
    <p:sldId id="275" r:id="rId3"/>
    <p:sldId id="256" r:id="rId4"/>
    <p:sldId id="288" r:id="rId5"/>
    <p:sldId id="291" r:id="rId6"/>
    <p:sldId id="297" r:id="rId7"/>
    <p:sldId id="292" r:id="rId8"/>
    <p:sldId id="290" r:id="rId9"/>
    <p:sldId id="294" r:id="rId10"/>
    <p:sldId id="293" r:id="rId11"/>
    <p:sldId id="295" r:id="rId12"/>
    <p:sldId id="257" r:id="rId13"/>
    <p:sldId id="259" r:id="rId14"/>
    <p:sldId id="298" r:id="rId15"/>
    <p:sldId id="302" r:id="rId16"/>
    <p:sldId id="279" r:id="rId17"/>
    <p:sldId id="299" r:id="rId18"/>
    <p:sldId id="303" r:id="rId19"/>
    <p:sldId id="301" r:id="rId20"/>
    <p:sldId id="304" r:id="rId21"/>
    <p:sldId id="305" r:id="rId22"/>
    <p:sldId id="307" r:id="rId23"/>
    <p:sldId id="285" r:id="rId24"/>
    <p:sldId id="286" r:id="rId25"/>
    <p:sldId id="287" r:id="rId26"/>
    <p:sldId id="308" r:id="rId27"/>
    <p:sldId id="270" r:id="rId28"/>
  </p:sldIdLst>
  <p:sldSz cx="9144000" cy="6858000" type="screen4x3"/>
  <p:notesSz cx="6888163" cy="9677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E0000"/>
    <a:srgbClr val="8A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вода</c:v>
                </c:pt>
                <c:pt idx="1">
                  <c:v>суша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0.75000000000000111</c:v>
                </c:pt>
                <c:pt idx="1">
                  <c:v>0.25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/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для растений</c:v>
                </c:pt>
              </c:strCache>
            </c:strRef>
          </c:tx>
          <c:explosion val="25"/>
          <c:dPt>
            <c:idx val="1"/>
            <c:spPr>
              <a:solidFill>
                <a:srgbClr val="C0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Вода в организме</c:v>
                </c:pt>
                <c:pt idx="1">
                  <c:v>Потеря воды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животных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0772669404426678E-2"/>
          <c:y val="0.1962127798414833"/>
          <c:w val="0.51327612844190706"/>
          <c:h val="0.691863799501062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Для животных</c:v>
                </c:pt>
              </c:strCache>
            </c:strRef>
          </c:tx>
          <c:explosion val="25"/>
          <c:dPt>
            <c:idx val="1"/>
            <c:spPr>
              <a:solidFill>
                <a:srgbClr val="C0000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Вода в организме</c:v>
                </c:pt>
                <c:pt idx="1">
                  <c:v>Потеря воды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483870"/>
          </a:xfrm>
          <a:prstGeom prst="rect">
            <a:avLst/>
          </a:prstGeom>
        </p:spPr>
        <p:txBody>
          <a:bodyPr vert="horz" lIns="94659" tIns="47329" rIns="94659" bIns="4732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483870"/>
          </a:xfrm>
          <a:prstGeom prst="rect">
            <a:avLst/>
          </a:prstGeom>
        </p:spPr>
        <p:txBody>
          <a:bodyPr vert="horz" lIns="94659" tIns="47329" rIns="94659" bIns="47329" rtlCol="0"/>
          <a:lstStyle>
            <a:lvl1pPr algn="r">
              <a:defRPr sz="1200"/>
            </a:lvl1pPr>
          </a:lstStyle>
          <a:p>
            <a:fld id="{55093350-C55C-4CE6-A261-D0A53E48A0DA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191850"/>
            <a:ext cx="2984871" cy="483870"/>
          </a:xfrm>
          <a:prstGeom prst="rect">
            <a:avLst/>
          </a:prstGeom>
        </p:spPr>
        <p:txBody>
          <a:bodyPr vert="horz" lIns="94659" tIns="47329" rIns="94659" bIns="4732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191850"/>
            <a:ext cx="2984871" cy="483870"/>
          </a:xfrm>
          <a:prstGeom prst="rect">
            <a:avLst/>
          </a:prstGeom>
        </p:spPr>
        <p:txBody>
          <a:bodyPr vert="horz" lIns="94659" tIns="47329" rIns="94659" bIns="47329" rtlCol="0" anchor="b"/>
          <a:lstStyle>
            <a:lvl1pPr algn="r">
              <a:defRPr sz="1200"/>
            </a:lvl1pPr>
          </a:lstStyle>
          <a:p>
            <a:fld id="{B2C709C9-B0AF-4417-BD4C-C459B4A52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483870"/>
          </a:xfrm>
          <a:prstGeom prst="rect">
            <a:avLst/>
          </a:prstGeom>
        </p:spPr>
        <p:txBody>
          <a:bodyPr vert="horz" lIns="94659" tIns="47329" rIns="94659" bIns="4732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483870"/>
          </a:xfrm>
          <a:prstGeom prst="rect">
            <a:avLst/>
          </a:prstGeom>
        </p:spPr>
        <p:txBody>
          <a:bodyPr vert="horz" lIns="94659" tIns="47329" rIns="94659" bIns="47329" rtlCol="0"/>
          <a:lstStyle>
            <a:lvl1pPr algn="r">
              <a:defRPr sz="1200"/>
            </a:lvl1pPr>
          </a:lstStyle>
          <a:p>
            <a:fld id="{DD15D320-C6D5-4DAD-A8D9-A0BB1A0BB54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5488"/>
            <a:ext cx="4837113" cy="3629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59" tIns="47329" rIns="94659" bIns="473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596765"/>
            <a:ext cx="5510530" cy="4354830"/>
          </a:xfrm>
          <a:prstGeom prst="rect">
            <a:avLst/>
          </a:prstGeom>
        </p:spPr>
        <p:txBody>
          <a:bodyPr vert="horz" lIns="94659" tIns="47329" rIns="94659" bIns="4732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91850"/>
            <a:ext cx="2984871" cy="483870"/>
          </a:xfrm>
          <a:prstGeom prst="rect">
            <a:avLst/>
          </a:prstGeom>
        </p:spPr>
        <p:txBody>
          <a:bodyPr vert="horz" lIns="94659" tIns="47329" rIns="94659" bIns="4732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191850"/>
            <a:ext cx="2984871" cy="483870"/>
          </a:xfrm>
          <a:prstGeom prst="rect">
            <a:avLst/>
          </a:prstGeom>
        </p:spPr>
        <p:txBody>
          <a:bodyPr vert="horz" lIns="94659" tIns="47329" rIns="94659" bIns="47329" rtlCol="0" anchor="b"/>
          <a:lstStyle>
            <a:lvl1pPr algn="r">
              <a:defRPr sz="1200"/>
            </a:lvl1pPr>
          </a:lstStyle>
          <a:p>
            <a:fld id="{CFF6A9B5-BA58-49FD-8A0A-E30E6608B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BBB6F-07B6-4344-A469-4B376D7F95EC}" type="datetime1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5A818-6525-4BD6-BBF3-A51C04744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1DC253-1D21-412E-B578-07DF1EA90958}" type="datetime1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5A818-6525-4BD6-BBF3-A51C04744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29DDF4-9084-46A5-8562-35EB9DB801F4}" type="datetime1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5A818-6525-4BD6-BBF3-A51C04744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01EDD8-41B6-4304-AF85-B15D7D87F921}" type="datetime1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5A818-6525-4BD6-BBF3-A51C04744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ECD678-E8D1-4953-B464-99C72690EF7C}" type="datetime1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5A818-6525-4BD6-BBF3-A51C04744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9FDA32-3513-4FCB-B0A5-542E830D66C2}" type="datetime1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5A818-6525-4BD6-BBF3-A51C04744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5A4633-6CCD-4C98-9B1E-F973303BC1C0}" type="datetime1">
              <a:rPr lang="ru-RU" smtClean="0"/>
              <a:pPr/>
              <a:t>15.10.2017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5A818-6525-4BD6-BBF3-A51C04744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D8A051-03B9-406B-BDAB-E0E45FF1DAD3}" type="datetime1">
              <a:rPr lang="ru-RU" smtClean="0"/>
              <a:pPr/>
              <a:t>15.10.2017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5A818-6525-4BD6-BBF3-A51C04744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2E8F6C-D761-4181-86D3-8944E2231685}" type="datetime1">
              <a:rPr lang="ru-RU" smtClean="0"/>
              <a:pPr/>
              <a:t>15.10.2017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5A818-6525-4BD6-BBF3-A51C04744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5F726-853F-4B34-9E10-BDE51936ACAD}" type="datetime1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5A818-6525-4BD6-BBF3-A51C04744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7DFA14-BC8F-445B-9037-EFB616B42657}" type="datetime1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5A818-6525-4BD6-BBF3-A51C04744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44EE3FE-61D0-455F-8CF4-F5F9EB45D9F0}" type="datetime1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7F5A818-6525-4BD6-BBF3-A51C04744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hyperlink" Target="http://images.yandex.ru/yandsearch?ed=1&amp;text=%D0%BA%D0%B0%D1%80%D1%82%D0%B8%D0%BD%D0%BA%D0%B8%20%D1%81%D1%82%D0%B8%D1%80%D0%BA%D0%B0.%20%D0%BC%D1%8B%D1%82%D1%8C%D1%91%20%D0%BF%D0%BE%D1%81%D1%83%D0%B4%D1%8B&amp;p=17&amp;img_url=prv.lori-images.net/0001803618-preview.jpg&amp;rpt=simag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hyperlink" Target="http://images.yandex.ru/yandsearch?text=%D0%BA%D0%B0%D1%80%D1%82%D0%B8%D0%BD%D0%BA%D0%B8%20%D0%BA%D1%80%D0%B0%D0%BD%D0%B0%20%D1%81%20%D0%B2%D0%BE%D0%B4%D0%BE%D0%B9&amp;rpt=simage&amp;p=1&amp;img_url=erikaearl.files.wordpress.com/2010/06/mpglass.jpg" TargetMode="Externa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hyperlink" Target="http://images.yandex.ru/yandsearch?text=%D0%BA%D0%B0%D1%80%D1%82%D0%B8%D0%BD%D0%BA%D0%B8%20%D0%B1%D0%BE%D0%B1%D1%80%D0%B0&amp;rpt=simage&amp;p=2&amp;img_url=gazeta.a42.ru/images/lenta/8107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23.jpeg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openxmlformats.org/officeDocument/2006/relationships/hyperlink" Target="http://images.yandex.ru/yandsearch?text=%D0%BA%D0%B0%D1%80%D1%82%D0%B8%D0%BD%D0%BA%D0%B8%20%D0%BB%D1%8F%D0%B3%D1%83%D1%88%D0%BA%D0%B8&amp;rpt=simage&amp;p=2&amp;img_url=dobrochan.ru/src/jpg/1012/p_ridibundus01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7.jpeg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Мои рисунки\анимашки\анимашки1\OBJECTS\BEL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52"/>
            <a:ext cx="2892254" cy="21193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2071678"/>
            <a:ext cx="80010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«С маленькой удачи начинаются </a:t>
            </a:r>
          </a:p>
          <a:p>
            <a:pPr algn="ctr"/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большие успехи»</a:t>
            </a:r>
            <a:endParaRPr lang="ru-RU" sz="4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Администратор\Рабочий стол\o_507i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55416"/>
            <a:ext cx="2428892" cy="2703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C:\Documents and Settings\Администратор\Рабочий стол\s_022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3116"/>
            <a:ext cx="2357454" cy="2623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928794" y="642918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Использование воды в сельском хозяйстве</a:t>
            </a:r>
            <a:endParaRPr lang="ru-RU" b="1" dirty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E:\Мои альбомы\фотоальбом\В иркутске на курорте\S83003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71472" y="5357826"/>
            <a:ext cx="7849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Справка по расходу воды: </a:t>
            </a: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выращивание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тонны свеклы 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тонн воды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00042"/>
            <a:ext cx="6000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стирки, мытья посуды,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полов;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643578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33CC"/>
                </a:solidFill>
              </a:rPr>
              <a:t>Справка по расходу воды </a:t>
            </a:r>
            <a:r>
              <a:rPr lang="ru-RU" b="1" dirty="0" smtClean="0">
                <a:solidFill>
                  <a:srgbClr val="0033CC"/>
                </a:solidFill>
              </a:rPr>
              <a:t>: одна машинная стирка - </a:t>
            </a:r>
            <a:r>
              <a:rPr lang="ru-RU" b="1" dirty="0" smtClean="0">
                <a:solidFill>
                  <a:srgbClr val="C00000"/>
                </a:solidFill>
              </a:rPr>
              <a:t>50</a:t>
            </a:r>
            <a:r>
              <a:rPr lang="ru-RU" b="1" dirty="0" smtClean="0">
                <a:solidFill>
                  <a:srgbClr val="0033CC"/>
                </a:solidFill>
              </a:rPr>
              <a:t> литров, мытье посуды – </a:t>
            </a:r>
            <a:r>
              <a:rPr lang="ru-RU" b="1" dirty="0" smtClean="0">
                <a:solidFill>
                  <a:srgbClr val="C00000"/>
                </a:solidFill>
              </a:rPr>
              <a:t>10 </a:t>
            </a:r>
            <a:r>
              <a:rPr lang="ru-RU" b="1" dirty="0" smtClean="0">
                <a:solidFill>
                  <a:srgbClr val="0033CC"/>
                </a:solidFill>
              </a:rPr>
              <a:t>литров, мытье полов, окон – </a:t>
            </a:r>
            <a:r>
              <a:rPr lang="ru-RU" b="1" dirty="0" smtClean="0">
                <a:solidFill>
                  <a:srgbClr val="C00000"/>
                </a:solidFill>
              </a:rPr>
              <a:t>50 </a:t>
            </a:r>
            <a:r>
              <a:rPr lang="ru-RU" b="1" dirty="0" smtClean="0">
                <a:solidFill>
                  <a:srgbClr val="0033CC"/>
                </a:solidFill>
              </a:rPr>
              <a:t>литров.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7" name="Рисунок 6" descr="E:\Мои альбомы\фотоальбом\В иркутске на курорте\S83003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57158" y="1857364"/>
            <a:ext cx="2641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Отопление помещений;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28860" y="3571876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Водная дорога для перевозки людей и грузов;</a:t>
            </a:r>
            <a:endParaRPr lang="ru-RU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514351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Тушение пожаров.</a:t>
            </a:r>
            <a:endParaRPr lang="ru-RU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2643182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Водопровод в доме;</a:t>
            </a:r>
            <a:endParaRPr lang="ru-RU" b="1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Documents and Settings\Администратор\Рабочий стол\p00075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453196"/>
            <a:ext cx="1857388" cy="2067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C:\Documents and Settings\Администратор\Рабочий стол\p03026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053836"/>
            <a:ext cx="2286016" cy="1706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im7-tub.yandex.net/i?id=192665133-18-24&amp;n=2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1643050"/>
            <a:ext cx="1643074" cy="1671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://im2-tub.yandex.net/i?id=59373965-23-24">
            <a:hlinkClick r:id="rId7"/>
          </p:cNvPr>
          <p:cNvPicPr/>
          <p:nvPr/>
        </p:nvPicPr>
        <p:blipFill>
          <a:blip r:embed="rId8"/>
          <a:srcRect r="4348" b="12048"/>
          <a:stretch>
            <a:fillRect/>
          </a:stretch>
        </p:blipFill>
        <p:spPr bwMode="auto">
          <a:xfrm>
            <a:off x="5286380" y="857232"/>
            <a:ext cx="185738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75" y="142875"/>
            <a:ext cx="8786813" cy="6429375"/>
          </a:xfrm>
          <a:prstGeom prst="roundRect">
            <a:avLst/>
          </a:prstGeom>
          <a:noFill/>
          <a:ln w="123825"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E:\Мои рисунки\b17dario3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285752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643174" y="285728"/>
            <a:ext cx="3536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Среда обитания для животных. </a:t>
            </a:r>
          </a:p>
        </p:txBody>
      </p:sp>
      <p:pic>
        <p:nvPicPr>
          <p:cNvPr id="2051" name="Picture 3" descr="E:\ИНТЕРЕСНОЕ\цветы\qqqq\04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786190"/>
            <a:ext cx="2524119" cy="1893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E:\ИНТЕРЕСНОЕ\цветы\qqqq\04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429132"/>
            <a:ext cx="2786083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E:\ИНТЕРЕСНОЕ\цветы\qqqq\027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428736"/>
            <a:ext cx="258762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E:\Мои альбомы\фотоальбом\В иркутске на курорте\S830037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 descr="http://im6-tub.yandex.net/i?id=170567774-06-24&amp;n=2">
            <a:hlinkClick r:id="rId7" tgtFrame="_blank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2928934"/>
            <a:ext cx="250033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im2-tub.yandex.net/i?id=239846682-13-24&amp;n=2">
            <a:hlinkClick r:id="rId9" tgtFrame="_blank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512" y="2357430"/>
            <a:ext cx="2214578" cy="1700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7554" y="500042"/>
            <a:ext cx="168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Пища (питьё) </a:t>
            </a:r>
          </a:p>
        </p:txBody>
      </p:sp>
      <p:pic>
        <p:nvPicPr>
          <p:cNvPr id="16387" name="Picture 3" descr="E:\ИНТЕРЕСНОЕ\цветы\qqqq\03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876"/>
            <a:ext cx="3121025" cy="234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142976" y="857232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            Потеря воды -  это смерть!</a:t>
            </a:r>
          </a:p>
          <a:p>
            <a:endParaRPr lang="ru-RU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786314" y="1285860"/>
          <a:ext cx="3262314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28596" y="1285860"/>
          <a:ext cx="364333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Рисунок 10" descr="E:\Мои альбомы\фотоальбом\В иркутске на курорте\S830037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 descr="E:\Мои альбомы\фотоальбом\21.03.2011\S830119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571876"/>
            <a:ext cx="307183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14348" y="5929330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33CC"/>
                </a:solidFill>
              </a:rPr>
              <a:t>Справка</a:t>
            </a:r>
            <a:r>
              <a:rPr lang="ru-RU" b="1" dirty="0" smtClean="0">
                <a:solidFill>
                  <a:srgbClr val="0033CC"/>
                </a:solidFill>
              </a:rPr>
              <a:t>:   слону  нужно  в  сутки   –    </a:t>
            </a:r>
            <a:r>
              <a:rPr lang="ru-RU" b="1" dirty="0" smtClean="0">
                <a:solidFill>
                  <a:srgbClr val="C00000"/>
                </a:solidFill>
              </a:rPr>
              <a:t>90</a:t>
            </a:r>
            <a:r>
              <a:rPr lang="ru-RU" b="1" dirty="0" smtClean="0">
                <a:solidFill>
                  <a:srgbClr val="0033CC"/>
                </a:solidFill>
              </a:rPr>
              <a:t>   литров воды.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5143512"/>
            <a:ext cx="4979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ВОДА    -     проводник питательных веществ.</a:t>
            </a:r>
          </a:p>
        </p:txBody>
      </p:sp>
      <p:pic>
        <p:nvPicPr>
          <p:cNvPr id="5" name="Рисунок 4" descr="E:\Мои альбомы\фотоальбом\В иркутске на курорте\S83003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C:\Documents and Settings\Администратор\Мои документы\Мои рисунки\25.03.2011\DSC005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85926"/>
            <a:ext cx="307183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Администратор\Мои документы\Мои рисунки\25.03.2011\DSC005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857364"/>
            <a:ext cx="2986599" cy="2151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28596" y="500042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Доказать:    вода – гидроскелет растения.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421481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 полива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0694" y="4214818"/>
            <a:ext cx="161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После полива</a:t>
            </a: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52736"/>
            <a:ext cx="7772400" cy="4968552"/>
          </a:xfrm>
        </p:spPr>
        <p:txBody>
          <a:bodyPr/>
          <a:lstStyle/>
          <a:p>
            <a:r>
              <a:rPr lang="ru-RU" b="1" dirty="0" smtClean="0"/>
              <a:t>3.Почему  чистой  воды становится  меньше?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15361" name="Picture 1" descr="E:\Мои рисунки\анимашки\анимашки1\BIRDS\AN1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143248"/>
            <a:ext cx="1540070" cy="1928826"/>
          </a:xfrm>
          <a:prstGeom prst="rect">
            <a:avLst/>
          </a:prstGeom>
          <a:noFill/>
        </p:spPr>
      </p:pic>
      <p:pic>
        <p:nvPicPr>
          <p:cNvPr id="7" name="Рисунок 6" descr="E:\Мои альбомы\фотоальбом\В иркутске на курорте\S83003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6358" y="2602168"/>
            <a:ext cx="5216082" cy="35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Закрывай покрепче кран, чтоб не вытек океан!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920" y="2293461"/>
            <a:ext cx="7376160" cy="3139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52736"/>
            <a:ext cx="7772400" cy="4968552"/>
          </a:xfrm>
        </p:spPr>
        <p:txBody>
          <a:bodyPr/>
          <a:lstStyle/>
          <a:p>
            <a:r>
              <a:rPr lang="ru-RU" b="1" dirty="0" smtClean="0"/>
              <a:t>4.Чем опасна загрязненная вода и для кого опасна?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15361" name="Picture 1" descr="E:\Мои рисунки\анимашки\анимашки1\BIRDS\AN1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143248"/>
            <a:ext cx="1540070" cy="1928826"/>
          </a:xfrm>
          <a:prstGeom prst="rect">
            <a:avLst/>
          </a:prstGeom>
          <a:noFill/>
        </p:spPr>
      </p:pic>
      <p:pic>
        <p:nvPicPr>
          <p:cNvPr id="7" name="Рисунок 6" descr="E:\Мои альбомы\фотоальбом\В иркутске на курорте\S83003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56083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Администратор\Мои документы\Мои рисунки\Организатор клипов (Microsoft)\j0286456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72330" y="214290"/>
            <a:ext cx="1367028" cy="17364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785794"/>
            <a:ext cx="75724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Теории возникновения ВОДЫ</a:t>
            </a:r>
          </a:p>
          <a:p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«Теория происхождения из земных недр»;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8A0000"/>
                </a:solidFill>
                <a:latin typeface="Times New Roman" pitchFamily="18" charset="0"/>
                <a:cs typeface="Times New Roman" pitchFamily="18" charset="0"/>
              </a:rPr>
              <a:t>  «Космическая теория»</a:t>
            </a:r>
            <a:endParaRPr lang="ru-RU" sz="2400" dirty="0">
              <a:solidFill>
                <a:srgbClr val="8A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:\Мои рисунки\Изображение\Изображение 688.t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071942"/>
            <a:ext cx="208917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8434" name="Picture 2" descr="E:\Мои рисунки\VJUNBCA2CFV18CAZJGZXBCAUZOD7TCAOLBJN5CA7JE4LNCAKK4ZAICAU0MRUMCAX8NKDMCATOSU3ACAV98KJXCAOPOLR4CAVHU3SLCATNXOYNCAWP4CPICABMO556CAVHCVP5CAE37KWUCA73FBF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071678"/>
            <a:ext cx="2389200" cy="179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Решение экологических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1.За сутки человек теряет 12 стаканов воды. Сколько человек теряет</a:t>
            </a:r>
          </a:p>
          <a:p>
            <a:pPr>
              <a:buNone/>
            </a:pPr>
            <a:r>
              <a:rPr lang="ru-RU" b="1" dirty="0" smtClean="0"/>
              <a:t>    воды за половину суток?</a:t>
            </a:r>
          </a:p>
          <a:p>
            <a:r>
              <a:rPr lang="ru-RU" b="1" dirty="0" smtClean="0"/>
              <a:t>2.Завод за одну минуту выбрасывает 25 литров отходов. Сколько</a:t>
            </a:r>
          </a:p>
          <a:p>
            <a:pPr>
              <a:buNone/>
            </a:pPr>
            <a:r>
              <a:rPr lang="ru-RU" b="1" dirty="0" smtClean="0"/>
              <a:t>    литров отходов выбрасывает завод за 2 минуты?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52736"/>
            <a:ext cx="7772400" cy="4968552"/>
          </a:xfrm>
        </p:spPr>
        <p:txBody>
          <a:bodyPr/>
          <a:lstStyle/>
          <a:p>
            <a:r>
              <a:rPr lang="ru-RU" b="1" dirty="0" smtClean="0"/>
              <a:t>5.Что могут сделать люди для сохранения чистоты воды в водоемах?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15361" name="Picture 1" descr="E:\Мои рисунки\анимашки\анимашки1\BIRDS\AN1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143248"/>
            <a:ext cx="1540070" cy="1928826"/>
          </a:xfrm>
          <a:prstGeom prst="rect">
            <a:avLst/>
          </a:prstGeom>
          <a:noFill/>
        </p:spPr>
      </p:pic>
      <p:pic>
        <p:nvPicPr>
          <p:cNvPr id="7" name="Рисунок 6" descr="E:\Мои альбомы\фотоальбом\В иркутске на курорте\S83003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52736"/>
            <a:ext cx="7772400" cy="4968552"/>
          </a:xfrm>
        </p:spPr>
        <p:txBody>
          <a:bodyPr/>
          <a:lstStyle/>
          <a:p>
            <a:r>
              <a:rPr lang="ru-RU" b="1" dirty="0" smtClean="0"/>
              <a:t>6.Что значит «экономно расходовать воду»?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15361" name="Picture 1" descr="E:\Мои рисунки\анимашки\анимашки1\BIRDS\AN1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143248"/>
            <a:ext cx="1540070" cy="1928826"/>
          </a:xfrm>
          <a:prstGeom prst="rect">
            <a:avLst/>
          </a:prstGeom>
          <a:noFill/>
        </p:spPr>
      </p:pic>
      <p:pic>
        <p:nvPicPr>
          <p:cNvPr id="7" name="Рисунок 6" descr="E:\Мои альбомы\фотоальбом\В иркутске на курорте\S83003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Мои альбомы\фотоальбом\В иркутске на курорте\S83003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572560" cy="6357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:\Мои альбомы\фотоальбом\В иркутске на курорте\S830037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72560" cy="6000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Мои альбомы\фотоальбом\В иркутске на курорте\S83003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14348" y="500042"/>
            <a:ext cx="750099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Проверь себя…</a:t>
            </a:r>
          </a:p>
          <a:p>
            <a:pPr algn="ctr"/>
            <a:endParaRPr lang="ru-RU" sz="2000" b="1" dirty="0" smtClean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Всему     живому        _______        вода.</a:t>
            </a:r>
          </a:p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Пресной  воды   на   Земле     ______.</a:t>
            </a:r>
          </a:p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Необходимо   ________     расходовать   воду.</a:t>
            </a:r>
          </a:p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Краны  в  доме  должны  быть    _________.</a:t>
            </a:r>
          </a:p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Нельзя    _________       водоёмы.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142873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нужна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1857364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мало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8926" y="2285992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бережно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60" y="2714620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закрыты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3108" y="3143248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загрязнять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Необычная радуга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/>
              <a:t>-Я все понял, могу объяснить – </a:t>
            </a:r>
            <a:r>
              <a:rPr lang="ru-RU" sz="4400" b="1" dirty="0" smtClean="0">
                <a:solidFill>
                  <a:srgbClr val="FFFF00"/>
                </a:solidFill>
              </a:rPr>
              <a:t>желтый карандаш.</a:t>
            </a:r>
          </a:p>
          <a:p>
            <a:r>
              <a:rPr lang="ru-RU" sz="4400" b="1" dirty="0" smtClean="0"/>
              <a:t>- Я понял – </a:t>
            </a:r>
            <a:r>
              <a:rPr lang="ru-RU" sz="4400" b="1" dirty="0" smtClean="0">
                <a:solidFill>
                  <a:srgbClr val="00B050"/>
                </a:solidFill>
              </a:rPr>
              <a:t>зеленый карандаш.</a:t>
            </a:r>
          </a:p>
          <a:p>
            <a:r>
              <a:rPr lang="ru-RU" sz="4400" b="1" dirty="0" smtClean="0"/>
              <a:t>- Я не все понял – </a:t>
            </a:r>
            <a:r>
              <a:rPr lang="ru-RU" sz="4400" b="1" dirty="0" smtClean="0">
                <a:solidFill>
                  <a:srgbClr val="FF0000"/>
                </a:solidFill>
              </a:rPr>
              <a:t>красный карандаш.</a:t>
            </a:r>
          </a:p>
          <a:p>
            <a:endParaRPr lang="ru-RU" sz="4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967335"/>
            <a:ext cx="807249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</a:rPr>
              <a:t>“</a:t>
            </a:r>
            <a:r>
              <a:rPr lang="ru-RU" sz="3200" b="1" dirty="0">
                <a:solidFill>
                  <a:srgbClr val="0033CC"/>
                </a:solidFill>
              </a:rPr>
              <a:t>Воде дана была волшебная власть </a:t>
            </a:r>
            <a:endParaRPr lang="ru-RU" sz="3200" b="1" dirty="0" smtClean="0">
              <a:solidFill>
                <a:srgbClr val="0033CC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33CC"/>
                </a:solidFill>
              </a:rPr>
              <a:t>стать </a:t>
            </a:r>
            <a:r>
              <a:rPr lang="ru-RU" sz="3200" b="1" dirty="0">
                <a:solidFill>
                  <a:srgbClr val="0033CC"/>
                </a:solidFill>
              </a:rPr>
              <a:t>соком жизни на Земле</a:t>
            </a:r>
            <a:r>
              <a:rPr lang="ru-RU" sz="3200" b="1" dirty="0" smtClean="0">
                <a:solidFill>
                  <a:srgbClr val="0033CC"/>
                </a:solidFill>
              </a:rPr>
              <a:t>”</a:t>
            </a:r>
          </a:p>
          <a:p>
            <a:pPr algn="ctr"/>
            <a:r>
              <a:rPr lang="ru-RU" sz="3200" b="1" i="1" dirty="0" smtClean="0">
                <a:solidFill>
                  <a:srgbClr val="0033CC"/>
                </a:solidFill>
              </a:rPr>
              <a:t>                                              Леонардо да Винчи</a:t>
            </a:r>
            <a:endParaRPr lang="ru-RU" sz="3200" b="1" dirty="0" smtClean="0">
              <a:solidFill>
                <a:srgbClr val="0033CC"/>
              </a:solidFill>
            </a:endParaRPr>
          </a:p>
          <a:p>
            <a:endParaRPr lang="ru-RU" dirty="0"/>
          </a:p>
        </p:txBody>
      </p:sp>
      <p:pic>
        <p:nvPicPr>
          <p:cNvPr id="18434" name="Picture 2" descr="E:\ИНТЕРЕСНОЕ\цветы\qqqq\Icebe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3121025" cy="234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Мои альбомы\фотоальбом\В иркутске на курорте\S83003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7161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</a:rPr>
              <a:t>«Берегите воду!»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15361" name="Picture 1" descr="E:\Мои рисунки\анимашки\анимашки1\BIRDS\AN1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143248"/>
            <a:ext cx="1540070" cy="1928826"/>
          </a:xfrm>
          <a:prstGeom prst="rect">
            <a:avLst/>
          </a:prstGeom>
          <a:noFill/>
        </p:spPr>
      </p:pic>
      <p:pic>
        <p:nvPicPr>
          <p:cNvPr id="7" name="Рисунок 6" descr="E:\Мои альбомы\фотоальбом\В иркутске на курорте\S83003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20688"/>
            <a:ext cx="7772400" cy="5760640"/>
          </a:xfrm>
        </p:spPr>
        <p:txBody>
          <a:bodyPr/>
          <a:lstStyle/>
          <a:p>
            <a:r>
              <a:rPr lang="ru-RU" sz="3600" b="1" dirty="0" smtClean="0"/>
              <a:t>1) Узнать причины загрязнения водоемов;</a:t>
            </a:r>
            <a:br>
              <a:rPr lang="ru-RU" sz="3600" b="1" dirty="0" smtClean="0"/>
            </a:br>
            <a:r>
              <a:rPr lang="ru-RU" sz="3600" b="1" dirty="0" smtClean="0"/>
              <a:t>2) Научиться объяснять, что такое опыление; </a:t>
            </a:r>
            <a:br>
              <a:rPr lang="ru-RU" sz="3600" b="1" dirty="0" smtClean="0"/>
            </a:br>
            <a:r>
              <a:rPr lang="ru-RU" sz="3600" b="1" dirty="0" smtClean="0"/>
              <a:t> 3) Научиться бережно относиться к воде и экономить воду;</a:t>
            </a:r>
            <a:br>
              <a:rPr lang="ru-RU" sz="3600" b="1" dirty="0" smtClean="0"/>
            </a:br>
            <a:r>
              <a:rPr lang="ru-RU" sz="3600" b="1" dirty="0" smtClean="0"/>
              <a:t>4) Научиться классифицировать растения</a:t>
            </a:r>
            <a:br>
              <a:rPr lang="ru-RU" sz="3600" b="1" dirty="0" smtClean="0"/>
            </a:br>
            <a:endParaRPr lang="ru-RU" sz="36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52736"/>
            <a:ext cx="7772400" cy="4824536"/>
          </a:xfrm>
        </p:spPr>
        <p:txBody>
          <a:bodyPr/>
          <a:lstStyle/>
          <a:p>
            <a:r>
              <a:rPr lang="ru-RU" b="1" dirty="0" smtClean="0"/>
              <a:t>1.Где на планете встречается вода?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15361" name="Picture 1" descr="E:\Мои рисунки\анимашки\анимашки1\BIRDS\AN1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143248"/>
            <a:ext cx="1540070" cy="1928826"/>
          </a:xfrm>
          <a:prstGeom prst="rect">
            <a:avLst/>
          </a:prstGeom>
          <a:noFill/>
        </p:spPr>
      </p:pic>
      <p:pic>
        <p:nvPicPr>
          <p:cNvPr id="7" name="Рисунок 6" descr="E:\Мои альбомы\фотоальбом\В иркутске на курорте\S83003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lobe_west_54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428736"/>
            <a:ext cx="357190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Мои альбомы\фотоальбом\В иркутске на курорте\S83003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6" name="Диаграмма 5"/>
          <p:cNvGraphicFramePr/>
          <p:nvPr/>
        </p:nvGraphicFramePr>
        <p:xfrm>
          <a:off x="3857620" y="1714488"/>
          <a:ext cx="4929222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57818" y="321468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571480"/>
            <a:ext cx="264155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Поверхность Земли</a:t>
            </a:r>
            <a:endParaRPr lang="ru-RU" dirty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6" name="AutoShape 18"/>
          <p:cNvSpPr>
            <a:spLocks noChangeArrowheads="1"/>
          </p:cNvSpPr>
          <p:nvPr/>
        </p:nvSpPr>
        <p:spPr bwMode="auto">
          <a:xfrm rot="10332263">
            <a:off x="1170148" y="3315136"/>
            <a:ext cx="457200" cy="431800"/>
          </a:xfrm>
          <a:prstGeom prst="curvedRightArrow">
            <a:avLst>
              <a:gd name="adj1" fmla="val 20000"/>
              <a:gd name="adj2" fmla="val 40000"/>
              <a:gd name="adj3" fmla="val 3529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7" name="AutoShape 19"/>
          <p:cNvSpPr>
            <a:spLocks noChangeArrowheads="1"/>
          </p:cNvSpPr>
          <p:nvPr/>
        </p:nvSpPr>
        <p:spPr bwMode="auto">
          <a:xfrm rot="10332263">
            <a:off x="3884793" y="3172260"/>
            <a:ext cx="457200" cy="431800"/>
          </a:xfrm>
          <a:prstGeom prst="curvedRightArrow">
            <a:avLst>
              <a:gd name="adj1" fmla="val 20000"/>
              <a:gd name="adj2" fmla="val 40000"/>
              <a:gd name="adj3" fmla="val 3529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9" name="AutoShape 21"/>
          <p:cNvSpPr>
            <a:spLocks noChangeArrowheads="1"/>
          </p:cNvSpPr>
          <p:nvPr/>
        </p:nvSpPr>
        <p:spPr bwMode="auto">
          <a:xfrm rot="10332263">
            <a:off x="6813750" y="3172259"/>
            <a:ext cx="457200" cy="431800"/>
          </a:xfrm>
          <a:prstGeom prst="curvedRightArrow">
            <a:avLst>
              <a:gd name="adj1" fmla="val 20000"/>
              <a:gd name="adj2" fmla="val 40000"/>
              <a:gd name="adj3" fmla="val 3529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32" name="Рисунок 4" descr="Инструмент Пипетка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36690" t="37120" r="59964" b="59874"/>
          <a:stretch>
            <a:fillRect/>
          </a:stretch>
        </p:blipFill>
        <p:spPr bwMode="auto">
          <a:xfrm>
            <a:off x="6786578" y="2571744"/>
            <a:ext cx="136525" cy="155575"/>
          </a:xfrm>
          <a:prstGeom prst="rect">
            <a:avLst/>
          </a:prstGeom>
          <a:noFill/>
        </p:spPr>
      </p:pic>
      <p:pic>
        <p:nvPicPr>
          <p:cNvPr id="17430" name="Picture 22" descr="Инструмент Пипетка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36690" t="37120" r="59964" b="59874"/>
          <a:stretch>
            <a:fillRect/>
          </a:stretch>
        </p:blipFill>
        <p:spPr bwMode="auto">
          <a:xfrm>
            <a:off x="6572264" y="2928934"/>
            <a:ext cx="130175" cy="146050"/>
          </a:xfrm>
          <a:prstGeom prst="rect">
            <a:avLst/>
          </a:prstGeom>
          <a:noFill/>
        </p:spPr>
      </p:pic>
      <p:pic>
        <p:nvPicPr>
          <p:cNvPr id="17433" name="Рисунок 1" descr="Изображение 6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3E4E9"/>
              </a:clrFrom>
              <a:clrTo>
                <a:srgbClr val="E3E4E9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1071538" y="1571612"/>
            <a:ext cx="1090613" cy="1512887"/>
          </a:xfrm>
          <a:prstGeom prst="rect">
            <a:avLst/>
          </a:prstGeom>
          <a:noFill/>
        </p:spPr>
      </p:pic>
      <p:pic>
        <p:nvPicPr>
          <p:cNvPr id="17431" name="Рисунок 2" descr="Изображение 63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D5C5"/>
              </a:clrFrom>
              <a:clrTo>
                <a:srgbClr val="E2D5C5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3786182" y="2143116"/>
            <a:ext cx="420688" cy="706437"/>
          </a:xfrm>
          <a:prstGeom prst="rect">
            <a:avLst/>
          </a:prstGeom>
          <a:noFill/>
        </p:spPr>
      </p:pic>
      <p:pic>
        <p:nvPicPr>
          <p:cNvPr id="17434" name="Picture 26" descr="Инструмент Пипетк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6E5F3"/>
              </a:clrFrom>
              <a:clrTo>
                <a:srgbClr val="D6E5F3">
                  <a:alpha val="0"/>
                </a:srgbClr>
              </a:clrTo>
            </a:clrChange>
            <a:lum bright="20000" contrast="10000"/>
          </a:blip>
          <a:srcRect l="36690" t="32053" r="53635" b="59874"/>
          <a:stretch>
            <a:fillRect/>
          </a:stretch>
        </p:blipFill>
        <p:spPr bwMode="auto">
          <a:xfrm>
            <a:off x="7143768" y="2000240"/>
            <a:ext cx="385762" cy="431800"/>
          </a:xfrm>
          <a:prstGeom prst="rect">
            <a:avLst/>
          </a:prstGeom>
          <a:noFill/>
        </p:spPr>
      </p:pic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1643042" y="357166"/>
            <a:ext cx="47863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975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A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Если представить, что…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8A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975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975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500034" y="3643314"/>
            <a:ext cx="800105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491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49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это 	                        а это вода рек и озер.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49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вода                                          пресная вода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49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всей   планеты, то -                (основная часть  - ледники),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49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749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auto">
          <a:xfrm>
            <a:off x="3857620" y="2500306"/>
            <a:ext cx="285750" cy="238125"/>
          </a:xfrm>
          <a:prstGeom prst="flowChartAlternateProcess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" name="Рисунок 38" descr="E:\Мои альбомы\фотоальбом\В иркутске на курорте\S830037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52736"/>
            <a:ext cx="7772400" cy="4968552"/>
          </a:xfrm>
        </p:spPr>
        <p:txBody>
          <a:bodyPr/>
          <a:lstStyle/>
          <a:p>
            <a:r>
              <a:rPr lang="ru-RU" b="1" dirty="0" smtClean="0"/>
              <a:t>2.Для чего человеку нужна вода?</a:t>
            </a:r>
            <a:br>
              <a:rPr lang="ru-RU" b="1" dirty="0" smtClean="0"/>
            </a:b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15361" name="Picture 1" descr="E:\Мои рисунки\анимашки\анимашки1\BIRDS\AN1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143248"/>
            <a:ext cx="1540070" cy="1928826"/>
          </a:xfrm>
          <a:prstGeom prst="rect">
            <a:avLst/>
          </a:prstGeom>
          <a:noFill/>
        </p:spPr>
      </p:pic>
      <p:pic>
        <p:nvPicPr>
          <p:cNvPr id="7" name="Рисунок 6" descr="E:\Мои альбомы\фотоальбом\В иркутске на курорте\S83003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714356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гидроэлектростанций, заводов и фабрик.</a:t>
            </a:r>
          </a:p>
        </p:txBody>
      </p:sp>
      <p:pic>
        <p:nvPicPr>
          <p:cNvPr id="5" name="Рисунок 4" descr="E:\Мои альбомы\фотоальбом\В иркутске на курорте\S83003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14290"/>
            <a:ext cx="1558917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E:\Мои рисунки\Изображение\Изображение 685.tif"/>
          <p:cNvPicPr/>
          <p:nvPr/>
        </p:nvPicPr>
        <p:blipFill>
          <a:blip r:embed="rId3" cstate="print"/>
          <a:srcRect r="11409" b="11847"/>
          <a:stretch>
            <a:fillRect/>
          </a:stretch>
        </p:blipFill>
        <p:spPr bwMode="auto">
          <a:xfrm>
            <a:off x="928662" y="1285860"/>
            <a:ext cx="2612470" cy="3392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596" y="4786322"/>
            <a:ext cx="7184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0033CC"/>
                </a:solidFill>
              </a:rPr>
              <a:t>Справка по расходу воды :</a:t>
            </a:r>
            <a:r>
              <a:rPr lang="ru-RU" dirty="0" smtClean="0">
                <a:solidFill>
                  <a:srgbClr val="0033CC"/>
                </a:solidFill>
              </a:rPr>
              <a:t>    </a:t>
            </a:r>
            <a:r>
              <a:rPr lang="ru-RU" b="1" dirty="0" smtClean="0">
                <a:solidFill>
                  <a:srgbClr val="0033CC"/>
                </a:solidFill>
              </a:rPr>
              <a:t>выплавка </a:t>
            </a:r>
            <a:r>
              <a:rPr lang="ru-RU" b="1" dirty="0" smtClean="0">
                <a:solidFill>
                  <a:srgbClr val="C00000"/>
                </a:solidFill>
              </a:rPr>
              <a:t>1</a:t>
            </a:r>
            <a:r>
              <a:rPr lang="ru-RU" b="1" dirty="0" smtClean="0">
                <a:solidFill>
                  <a:srgbClr val="0033CC"/>
                </a:solidFill>
              </a:rPr>
              <a:t> тонны стали -  </a:t>
            </a:r>
            <a:r>
              <a:rPr lang="ru-RU" b="1" dirty="0" smtClean="0">
                <a:solidFill>
                  <a:srgbClr val="C00000"/>
                </a:solidFill>
              </a:rPr>
              <a:t>150</a:t>
            </a:r>
            <a:r>
              <a:rPr lang="ru-RU" b="1" dirty="0" smtClean="0">
                <a:solidFill>
                  <a:srgbClr val="0033CC"/>
                </a:solidFill>
              </a:rPr>
              <a:t> тонн воды,</a:t>
            </a:r>
          </a:p>
          <a:p>
            <a:r>
              <a:rPr lang="ru-RU" b="1" dirty="0" smtClean="0">
                <a:solidFill>
                  <a:srgbClr val="0033CC"/>
                </a:solidFill>
              </a:rPr>
              <a:t>изготовление  </a:t>
            </a:r>
            <a:r>
              <a:rPr lang="ru-RU" b="1" dirty="0" smtClean="0">
                <a:solidFill>
                  <a:srgbClr val="C00000"/>
                </a:solidFill>
              </a:rPr>
              <a:t>1</a:t>
            </a:r>
            <a:r>
              <a:rPr lang="ru-RU" b="1" dirty="0" smtClean="0">
                <a:solidFill>
                  <a:srgbClr val="0033CC"/>
                </a:solidFill>
              </a:rPr>
              <a:t> тонны бумаги – </a:t>
            </a:r>
            <a:r>
              <a:rPr lang="ru-RU" b="1" dirty="0" smtClean="0">
                <a:solidFill>
                  <a:srgbClr val="C00000"/>
                </a:solidFill>
              </a:rPr>
              <a:t>250</a:t>
            </a:r>
            <a:r>
              <a:rPr lang="ru-RU" b="1" dirty="0" smtClean="0">
                <a:solidFill>
                  <a:srgbClr val="0033CC"/>
                </a:solidFill>
              </a:rPr>
              <a:t> тонн воды…</a:t>
            </a:r>
            <a:endParaRPr lang="ru-RU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357298"/>
            <a:ext cx="272474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A818-6525-4BD6-BBF3-A51C047445A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Экология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Экология 1</Template>
  <TotalTime>751</TotalTime>
  <Words>387</Words>
  <Application>Microsoft Office PowerPoint</Application>
  <PresentationFormat>Экран (4:3)</PresentationFormat>
  <Paragraphs>96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Экология 1</vt:lpstr>
      <vt:lpstr>Слайд 1</vt:lpstr>
      <vt:lpstr>Слайд 2</vt:lpstr>
      <vt:lpstr>«Берегите воду!»</vt:lpstr>
      <vt:lpstr>1) Узнать причины загрязнения водоемов; 2) Научиться объяснять, что такое опыление;   3) Научиться бережно относиться к воде и экономить воду; 4) Научиться классифицировать растения </vt:lpstr>
      <vt:lpstr>1.Где на планете встречается вода? </vt:lpstr>
      <vt:lpstr>Слайд 6</vt:lpstr>
      <vt:lpstr>Слайд 7</vt:lpstr>
      <vt:lpstr>2.Для чего человеку нужна вода? </vt:lpstr>
      <vt:lpstr>Слайд 9</vt:lpstr>
      <vt:lpstr>Слайд 10</vt:lpstr>
      <vt:lpstr>Слайд 11</vt:lpstr>
      <vt:lpstr>Слайд 12</vt:lpstr>
      <vt:lpstr>Слайд 13</vt:lpstr>
      <vt:lpstr>Слайд 14</vt:lpstr>
      <vt:lpstr>3.Почему  чистой  воды становится  меньше?  </vt:lpstr>
      <vt:lpstr>Слайд 16</vt:lpstr>
      <vt:lpstr>Закрывай покрепче кран, чтоб не вытек океан!</vt:lpstr>
      <vt:lpstr>4.Чем опасна загрязненная вода и для кого опасна?   </vt:lpstr>
      <vt:lpstr>Слайд 19</vt:lpstr>
      <vt:lpstr>Решение экологических задач</vt:lpstr>
      <vt:lpstr>5.Что могут сделать люди для сохранения чистоты воды в водоемах?  </vt:lpstr>
      <vt:lpstr>6.Что значит «экономно расходовать воду»?  </vt:lpstr>
      <vt:lpstr>Слайд 23</vt:lpstr>
      <vt:lpstr>Слайд 24</vt:lpstr>
      <vt:lpstr>Слайд 25</vt:lpstr>
      <vt:lpstr>Необычная радуга</vt:lpstr>
      <vt:lpstr>Слайд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Николай</cp:lastModifiedBy>
  <cp:revision>65</cp:revision>
  <dcterms:created xsi:type="dcterms:W3CDTF">2011-02-27T07:35:39Z</dcterms:created>
  <dcterms:modified xsi:type="dcterms:W3CDTF">2017-10-15T08:59:23Z</dcterms:modified>
</cp:coreProperties>
</file>