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1E1"/>
    <a:srgbClr val="FF448F"/>
    <a:srgbClr val="00C230"/>
    <a:srgbClr val="A7E7D5"/>
    <a:srgbClr val="38C99F"/>
    <a:srgbClr val="0FB7B4"/>
    <a:srgbClr val="03B1DD"/>
    <a:srgbClr val="FFFFFF"/>
    <a:srgbClr val="0066FF"/>
    <a:srgbClr val="07B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72" y="-8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0989-DC25-4583-9CA3-7AC544F23B88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B91-C9FD-42F5-8B53-BA58F80F4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00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0989-DC25-4583-9CA3-7AC544F23B88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B91-C9FD-42F5-8B53-BA58F80F4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16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0989-DC25-4583-9CA3-7AC544F23B88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B91-C9FD-42F5-8B53-BA58F80F4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65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0989-DC25-4583-9CA3-7AC544F23B88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B91-C9FD-42F5-8B53-BA58F80F4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19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0989-DC25-4583-9CA3-7AC544F23B88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B91-C9FD-42F5-8B53-BA58F80F4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57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0989-DC25-4583-9CA3-7AC544F23B88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B91-C9FD-42F5-8B53-BA58F80F4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01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0989-DC25-4583-9CA3-7AC544F23B88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B91-C9FD-42F5-8B53-BA58F80F4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61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0989-DC25-4583-9CA3-7AC544F23B88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B91-C9FD-42F5-8B53-BA58F80F4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22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0989-DC25-4583-9CA3-7AC544F23B88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B91-C9FD-42F5-8B53-BA58F80F4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1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0989-DC25-4583-9CA3-7AC544F23B88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B91-C9FD-42F5-8B53-BA58F80F4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2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0989-DC25-4583-9CA3-7AC544F23B88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B91-C9FD-42F5-8B53-BA58F80F4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0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70989-DC25-4583-9CA3-7AC544F23B88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21B91-C9FD-42F5-8B53-BA58F80F4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10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008" y="-174281"/>
            <a:ext cx="2444750" cy="21621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1658"/>
            <a:ext cx="12095285" cy="553564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0939" y="2226704"/>
            <a:ext cx="10070122" cy="4040745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b="1" i="1" dirty="0" smtClean="0">
                <a:solidFill>
                  <a:srgbClr val="FF4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3000" b="1" i="1" dirty="0" smtClean="0">
                <a:solidFill>
                  <a:srgbClr val="FF4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межсетевого взаимодействия</a:t>
            </a:r>
            <a:endParaRPr lang="ru-RU" sz="3000" b="1" i="1" dirty="0" smtClean="0">
              <a:solidFill>
                <a:srgbClr val="FF4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с автономным учреждением информационно-методического центра г. Томска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(сетевая кафедра ЮНЕСКО ФГБНУ «ИСРО РАО»)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индивидуализации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тьюторскому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сопровождению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етей с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ОВЗ 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детей-инвалидов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ea typeface="+mj-ea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600" i="1" dirty="0" smtClean="0">
                <a:ea typeface="Times New Roman" panose="02020603050405020304" pitchFamily="18" charset="0"/>
              </a:rPr>
              <a:t>                     </a:t>
            </a:r>
            <a:endParaRPr lang="ru-RU" sz="1600" i="1" dirty="0" smtClean="0">
              <a:ea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600" i="1" dirty="0" smtClean="0">
                <a:ea typeface="Times New Roman" panose="02020603050405020304" pitchFamily="18" charset="0"/>
              </a:rPr>
              <a:t>И</a:t>
            </a:r>
            <a:r>
              <a:rPr lang="ru-RU" sz="1600" i="1" dirty="0" smtClean="0">
                <a:ea typeface="Times New Roman" panose="02020603050405020304" pitchFamily="18" charset="0"/>
              </a:rPr>
              <a:t>нновационная </a:t>
            </a:r>
            <a:r>
              <a:rPr lang="ru-RU" sz="1600" i="1" dirty="0">
                <a:ea typeface="Times New Roman" panose="02020603050405020304" pitchFamily="18" charset="0"/>
              </a:rPr>
              <a:t>площадка Иркутского регионального отделения </a:t>
            </a:r>
            <a:endParaRPr lang="ru-RU" sz="1600" i="1" dirty="0" smtClean="0">
              <a:ea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600" i="1" dirty="0" smtClean="0">
                <a:ea typeface="Times New Roman" panose="02020603050405020304" pitchFamily="18" charset="0"/>
              </a:rPr>
              <a:t>МОО </a:t>
            </a:r>
            <a:r>
              <a:rPr lang="ru-RU" sz="1600" i="1" dirty="0">
                <a:ea typeface="Times New Roman" panose="02020603050405020304" pitchFamily="18" charset="0"/>
              </a:rPr>
              <a:t>«Международной </a:t>
            </a:r>
            <a:r>
              <a:rPr lang="ru-RU" sz="1600" i="1" dirty="0" err="1">
                <a:ea typeface="Times New Roman" panose="02020603050405020304" pitchFamily="18" charset="0"/>
              </a:rPr>
              <a:t>тьюторской</a:t>
            </a:r>
            <a:r>
              <a:rPr lang="ru-RU" sz="1600" i="1" dirty="0">
                <a:ea typeface="Times New Roman" panose="02020603050405020304" pitchFamily="18" charset="0"/>
              </a:rPr>
              <a:t> ассоциации» </a:t>
            </a:r>
            <a:endParaRPr lang="ru-RU" sz="1600" i="1" dirty="0" smtClean="0">
              <a:ea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600" i="1" dirty="0" smtClean="0">
                <a:ea typeface="Times New Roman" panose="02020603050405020304" pitchFamily="18" charset="0"/>
              </a:rPr>
              <a:t>на </a:t>
            </a:r>
            <a:r>
              <a:rPr lang="ru-RU" sz="1600" i="1" dirty="0">
                <a:ea typeface="Times New Roman" panose="02020603050405020304" pitchFamily="18" charset="0"/>
              </a:rPr>
              <a:t>основании сертификата от 21.04.2017г.,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600" i="1" dirty="0">
                <a:ea typeface="Times New Roman" panose="02020603050405020304" pitchFamily="18" charset="0"/>
              </a:rPr>
              <a:t>инновационный проект «Открытые сердца»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26617"/>
            <a:ext cx="12192000" cy="1133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66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600" dirty="0" smtClean="0">
              <a:solidFill>
                <a:srgbClr val="0066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66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№ 12 «Брусничка»</a:t>
            </a:r>
            <a:endParaRPr lang="ru-RU" sz="1600" dirty="0" smtClean="0">
              <a:solidFill>
                <a:srgbClr val="0066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66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666679  г. Усть-Илимск, Иркутская обл., пр. Дружбы Народов, дом 6</a:t>
            </a:r>
            <a:endParaRPr lang="ru-RU" sz="1600" dirty="0" smtClean="0">
              <a:solidFill>
                <a:srgbClr val="0066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66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Телефон: (395-35) 5-91-00, +79149559078, </a:t>
            </a:r>
            <a:r>
              <a:rPr lang="en-US" sz="1600" dirty="0">
                <a:solidFill>
                  <a:srgbClr val="0066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dirty="0">
                <a:solidFill>
                  <a:srgbClr val="0066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solidFill>
                  <a:srgbClr val="0066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600" dirty="0">
                <a:solidFill>
                  <a:srgbClr val="0066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rgbClr val="0066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mdou</a:t>
            </a:r>
            <a:r>
              <a:rPr lang="ru-RU" sz="1600" dirty="0">
                <a:solidFill>
                  <a:srgbClr val="0066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12@</a:t>
            </a:r>
            <a:r>
              <a:rPr lang="en-US" sz="1600" dirty="0" err="1">
                <a:solidFill>
                  <a:srgbClr val="0066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bk</a:t>
            </a:r>
            <a:r>
              <a:rPr lang="ru-RU" sz="1600" dirty="0">
                <a:solidFill>
                  <a:srgbClr val="0066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err="1" smtClean="0">
                <a:solidFill>
                  <a:srgbClr val="0066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1600" dirty="0">
              <a:solidFill>
                <a:srgbClr val="0066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4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0" t="3268" r="-45352" b="-3268"/>
          <a:stretch/>
        </p:blipFill>
        <p:spPr>
          <a:xfrm flipH="1">
            <a:off x="4098811" y="74360"/>
            <a:ext cx="8093189" cy="7074153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833796" y="2420750"/>
            <a:ext cx="6189787" cy="653512"/>
          </a:xfrm>
          <a:prstGeom prst="roundRect">
            <a:avLst/>
          </a:prstGeom>
          <a:solidFill>
            <a:srgbClr val="A7E7D5"/>
          </a:solidFill>
          <a:ln>
            <a:solidFill>
              <a:srgbClr val="00C23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3796" y="342016"/>
            <a:ext cx="6277707" cy="674491"/>
          </a:xfrm>
          <a:prstGeom prst="roundRect">
            <a:avLst/>
          </a:prstGeom>
          <a:solidFill>
            <a:srgbClr val="A7E7D5"/>
          </a:solidFill>
          <a:ln>
            <a:solidFill>
              <a:srgbClr val="00C23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5592" y="1001440"/>
            <a:ext cx="785447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cs typeface="Times New Roman" panose="02020603050405020304" pitchFamily="18" charset="0"/>
              </a:rPr>
              <a:t>Программа межсетевого </a:t>
            </a:r>
            <a:r>
              <a:rPr lang="ru-RU" sz="2000" dirty="0" smtClean="0">
                <a:cs typeface="Times New Roman" panose="02020603050405020304" pitchFamily="18" charset="0"/>
              </a:rPr>
              <a:t>взаимодействия с </a:t>
            </a:r>
            <a:r>
              <a:rPr lang="ru-RU" sz="2000" dirty="0">
                <a:cs typeface="Times New Roman" panose="02020603050405020304" pitchFamily="18" charset="0"/>
              </a:rPr>
              <a:t>автономным учреждением информационно-методического центра г. Томска </a:t>
            </a:r>
          </a:p>
          <a:p>
            <a:r>
              <a:rPr lang="ru-RU" sz="2000" dirty="0">
                <a:cs typeface="Times New Roman" panose="02020603050405020304" pitchFamily="18" charset="0"/>
              </a:rPr>
              <a:t>(сетевая кафедра ЮНЕСКО ФГБНУ «ИСРО РАО</a:t>
            </a:r>
            <a:r>
              <a:rPr lang="ru-RU" sz="2000" dirty="0" smtClean="0">
                <a:cs typeface="Times New Roman" panose="02020603050405020304" pitchFamily="18" charset="0"/>
              </a:rPr>
              <a:t>») по </a:t>
            </a:r>
            <a:r>
              <a:rPr lang="ru-RU" sz="2000" dirty="0">
                <a:cs typeface="Times New Roman" panose="02020603050405020304" pitchFamily="18" charset="0"/>
              </a:rPr>
              <a:t>индивидуализации и </a:t>
            </a:r>
            <a:r>
              <a:rPr lang="ru-RU" sz="2000" dirty="0" err="1">
                <a:cs typeface="Times New Roman" panose="02020603050405020304" pitchFamily="18" charset="0"/>
              </a:rPr>
              <a:t>тьюторскому</a:t>
            </a:r>
            <a:r>
              <a:rPr lang="ru-RU" sz="2000" dirty="0">
                <a:cs typeface="Times New Roman" panose="02020603050405020304" pitchFamily="18" charset="0"/>
              </a:rPr>
              <a:t> сопровождению </a:t>
            </a:r>
            <a:r>
              <a:rPr lang="ru-RU" sz="2000" dirty="0" smtClean="0">
                <a:cs typeface="Times New Roman" panose="02020603050405020304" pitchFamily="18" charset="0"/>
              </a:rPr>
              <a:t>детей </a:t>
            </a:r>
            <a:r>
              <a:rPr lang="ru-RU" sz="2000" dirty="0">
                <a:cs typeface="Times New Roman" panose="02020603050405020304" pitchFamily="18" charset="0"/>
              </a:rPr>
              <a:t>с ОВЗ и детей-инвалидов</a:t>
            </a:r>
          </a:p>
          <a:p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Ответственные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</a:p>
          <a:p>
            <a:endParaRPr lang="ru-RU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ru-RU" i="1" dirty="0"/>
              <a:t>Лихоносова Марина Валерьевна</a:t>
            </a:r>
            <a:r>
              <a:rPr lang="ru-RU" dirty="0"/>
              <a:t>, главный специалист отдела дошкольного, общего и дополнительного образования Управления</a:t>
            </a:r>
          </a:p>
          <a:p>
            <a:r>
              <a:rPr lang="ru-RU" dirty="0"/>
              <a:t>образования Администрации г. </a:t>
            </a:r>
            <a:r>
              <a:rPr lang="ru-RU" dirty="0" smtClean="0"/>
              <a:t>Усть-Илимска;</a:t>
            </a:r>
            <a:endParaRPr lang="ru-RU" dirty="0"/>
          </a:p>
          <a:p>
            <a:r>
              <a:rPr lang="ru-RU" i="1" dirty="0" smtClean="0"/>
              <a:t>Варфоломеева </a:t>
            </a:r>
            <a:r>
              <a:rPr lang="ru-RU" i="1" dirty="0" smtClean="0"/>
              <a:t>Татьяна Ивановна</a:t>
            </a:r>
            <a:r>
              <a:rPr lang="ru-RU" dirty="0" smtClean="0"/>
              <a:t>, </a:t>
            </a:r>
            <a:r>
              <a:rPr lang="ru-RU" dirty="0"/>
              <a:t>заведующий МБДОУ № 12 «Брусничка» г. </a:t>
            </a:r>
            <a:r>
              <a:rPr lang="ru-RU" dirty="0" smtClean="0"/>
              <a:t>Усть-Илимска;</a:t>
            </a:r>
            <a:endParaRPr lang="ru-RU" dirty="0" smtClean="0"/>
          </a:p>
          <a:p>
            <a:r>
              <a:rPr lang="ru-RU" i="1" dirty="0">
                <a:cs typeface="Times New Roman" panose="02020603050405020304" pitchFamily="18" charset="0"/>
              </a:rPr>
              <a:t>Литвинова Ксения Валерьевна,</a:t>
            </a:r>
            <a:r>
              <a:rPr lang="ru-RU" dirty="0">
                <a:cs typeface="Times New Roman" panose="02020603050405020304" pitchFamily="18" charset="0"/>
              </a:rPr>
              <a:t> заместитель заведующего по ВР</a:t>
            </a:r>
            <a:r>
              <a:rPr lang="ru-RU" dirty="0" smtClean="0">
                <a:cs typeface="Times New Roman" panose="02020603050405020304" pitchFamily="18" charset="0"/>
              </a:rPr>
              <a:t>;</a:t>
            </a:r>
          </a:p>
          <a:p>
            <a:r>
              <a:rPr lang="ru-RU" i="1" dirty="0" smtClean="0">
                <a:cs typeface="Times New Roman" panose="02020603050405020304" pitchFamily="18" charset="0"/>
              </a:rPr>
              <a:t>Николаичева </a:t>
            </a:r>
            <a:r>
              <a:rPr lang="ru-RU" i="1" dirty="0" smtClean="0">
                <a:cs typeface="Times New Roman" panose="02020603050405020304" pitchFamily="18" charset="0"/>
              </a:rPr>
              <a:t>Мария Сергеевна</a:t>
            </a:r>
            <a:r>
              <a:rPr lang="ru-RU" dirty="0" smtClean="0">
                <a:cs typeface="Times New Roman" panose="02020603050405020304" pitchFamily="18" charset="0"/>
              </a:rPr>
              <a:t>, старший </a:t>
            </a:r>
            <a:r>
              <a:rPr lang="ru-RU" dirty="0" smtClean="0">
                <a:cs typeface="Times New Roman" panose="02020603050405020304" pitchFamily="18" charset="0"/>
              </a:rPr>
              <a:t>воспитатель;</a:t>
            </a:r>
            <a:endParaRPr lang="ru-RU" dirty="0" smtClean="0">
              <a:cs typeface="Times New Roman" panose="02020603050405020304" pitchFamily="18" charset="0"/>
            </a:endParaRPr>
          </a:p>
          <a:p>
            <a:r>
              <a:rPr lang="ru-RU" i="1" dirty="0" smtClean="0">
                <a:cs typeface="Times New Roman" panose="02020603050405020304" pitchFamily="18" charset="0"/>
              </a:rPr>
              <a:t>Касьянова Юлия Николаевна, </a:t>
            </a:r>
            <a:r>
              <a:rPr lang="ru-RU" dirty="0" err="1" smtClean="0">
                <a:cs typeface="Times New Roman" panose="02020603050405020304" pitchFamily="18" charset="0"/>
              </a:rPr>
              <a:t>тьютор</a:t>
            </a:r>
            <a:r>
              <a:rPr lang="ru-RU" dirty="0" smtClean="0">
                <a:cs typeface="Times New Roman" panose="02020603050405020304" pitchFamily="18" charset="0"/>
              </a:rPr>
              <a:t>;</a:t>
            </a:r>
          </a:p>
          <a:p>
            <a:r>
              <a:rPr lang="ru-RU" i="1" dirty="0" err="1" smtClean="0">
                <a:cs typeface="Times New Roman" panose="02020603050405020304" pitchFamily="18" charset="0"/>
              </a:rPr>
              <a:t>Чернецкая</a:t>
            </a:r>
            <a:r>
              <a:rPr lang="ru-RU" i="1" dirty="0" smtClean="0">
                <a:cs typeface="Times New Roman" panose="02020603050405020304" pitchFamily="18" charset="0"/>
              </a:rPr>
              <a:t> Елена Валерьевна, </a:t>
            </a:r>
            <a:r>
              <a:rPr lang="ru-RU" dirty="0" smtClean="0">
                <a:cs typeface="Times New Roman" panose="02020603050405020304" pitchFamily="18" charset="0"/>
              </a:rPr>
              <a:t>воспитатель;</a:t>
            </a:r>
          </a:p>
          <a:p>
            <a:r>
              <a:rPr lang="ru-RU" i="1" dirty="0" smtClean="0">
                <a:cs typeface="Times New Roman" panose="02020603050405020304" pitchFamily="18" charset="0"/>
              </a:rPr>
              <a:t>Костюкова Юлия Анатольевна, </a:t>
            </a:r>
            <a:r>
              <a:rPr lang="ru-RU" dirty="0" smtClean="0">
                <a:cs typeface="Times New Roman" panose="02020603050405020304" pitchFamily="18" charset="0"/>
              </a:rPr>
              <a:t>учитель-логопед</a:t>
            </a:r>
            <a:r>
              <a:rPr lang="ru-RU" dirty="0" smtClean="0">
                <a:cs typeface="Times New Roman" panose="02020603050405020304" pitchFamily="18" charset="0"/>
              </a:rPr>
              <a:t>;</a:t>
            </a:r>
          </a:p>
          <a:p>
            <a:r>
              <a:rPr lang="ru-RU" i="1" dirty="0" smtClean="0">
                <a:cs typeface="Times New Roman" panose="02020603050405020304" pitchFamily="18" charset="0"/>
              </a:rPr>
              <a:t>Никифорова Людмила Владимировна, </a:t>
            </a:r>
            <a:r>
              <a:rPr lang="ru-RU" dirty="0" smtClean="0">
                <a:cs typeface="Times New Roman" panose="02020603050405020304" pitchFamily="18" charset="0"/>
              </a:rPr>
              <a:t>инструктор по физической культуре;</a:t>
            </a:r>
          </a:p>
          <a:p>
            <a:r>
              <a:rPr lang="ru-RU" i="1" dirty="0" smtClean="0">
                <a:cs typeface="Times New Roman" panose="02020603050405020304" pitchFamily="18" charset="0"/>
              </a:rPr>
              <a:t>Волгина Татьяна Викторовна,</a:t>
            </a:r>
            <a:r>
              <a:rPr lang="ru-RU" dirty="0" smtClean="0">
                <a:cs typeface="Times New Roman" panose="02020603050405020304" pitchFamily="18" charset="0"/>
              </a:rPr>
              <a:t> воспитатель</a:t>
            </a:r>
            <a:endParaRPr lang="ru-RU" sz="2000" dirty="0" smtClean="0"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5723" y="494595"/>
            <a:ext cx="6101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Наименование программы межсетевого взаимодействия: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9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1666"/>
            <a:ext cx="12095512" cy="39545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3788729"/>
            <a:ext cx="7623840" cy="7986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49" y="2159343"/>
            <a:ext cx="7555880" cy="7986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49" y="233506"/>
            <a:ext cx="7486651" cy="7986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4374" y="363416"/>
            <a:ext cx="11014563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программы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межсетевого взаимодействия: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endParaRPr lang="ru-RU" sz="20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педагогов, </a:t>
            </a:r>
            <a:r>
              <a:rPr lang="ru-RU" sz="20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тьюторов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старших воспитателей дошкольных образовательных организаций к процессу индивидуализации образования и </a:t>
            </a:r>
            <a:r>
              <a:rPr lang="ru-RU" sz="20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тьюторскому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сопровождению детей с ОВЗ и детей-инвалидов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База для реализации программы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межсетевого взаимодействия: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№ 12 «Брусничка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» города Усть-Илимска</a:t>
            </a: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endParaRPr lang="ru-RU" sz="20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Категория слушателей программы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межсетевого взаимодействия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endParaRPr lang="ru-RU" sz="20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Педагоги, </a:t>
            </a:r>
            <a:r>
              <a:rPr lang="ru-RU" sz="20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тьюторы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старшие воспитатели дошкольных 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муниципального, регионального и федерального уровня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1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23617"/>
          <a:stretch/>
        </p:blipFill>
        <p:spPr>
          <a:xfrm rot="16200000">
            <a:off x="-2396504" y="2405299"/>
            <a:ext cx="6858000" cy="2047401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69425" y="1351509"/>
            <a:ext cx="100914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AB1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Перспективный план </a:t>
            </a:r>
            <a:endParaRPr lang="ru-RU" altLang="ru-RU" sz="2800" b="1" dirty="0" smtClean="0">
              <a:solidFill>
                <a:srgbClr val="0AB1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800" b="1" dirty="0" smtClean="0">
              <a:solidFill>
                <a:srgbClr val="0AB1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по организации образовательных событий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дистанционном режиме в рамках взаимодействия с автономным учреждением информационно-методического центра г. Томска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(сетевая кафедра ЮНЕСКО ФГБНУ «ИСРО РАО»)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по индивидуализации и </a:t>
            </a:r>
            <a:r>
              <a:rPr lang="ru-RU" altLang="ru-RU" sz="20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тьюторскому</a:t>
            </a: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сопровождению детей с ОВЗ и детей-инвалидов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(инновационная площадка Иркутского регионального отделения МОО «Международной </a:t>
            </a:r>
            <a:r>
              <a:rPr lang="ru-RU" altLang="ru-RU" sz="20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тьюторской</a:t>
            </a: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ассоциации» на основании сертификата от 21.04.2017г.,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инновационный проект «Открытые сердца»)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b="1" dirty="0" smtClean="0">
              <a:solidFill>
                <a:srgbClr val="0AB1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AB1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2017 </a:t>
            </a:r>
            <a:r>
              <a:rPr lang="ru-RU" altLang="ru-RU" sz="2800" b="1" dirty="0">
                <a:solidFill>
                  <a:srgbClr val="0AB1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- 2018 уч. год</a:t>
            </a:r>
          </a:p>
        </p:txBody>
      </p:sp>
    </p:spTree>
    <p:extLst>
      <p:ext uri="{BB962C8B-B14F-4D97-AF65-F5344CB8AC3E}">
        <p14:creationId xmlns:p14="http://schemas.microsoft.com/office/powerpoint/2010/main" val="26280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23617"/>
          <a:stretch/>
        </p:blipFill>
        <p:spPr>
          <a:xfrm rot="16200000">
            <a:off x="-2396504" y="2405299"/>
            <a:ext cx="6858000" cy="204740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005709"/>
              </p:ext>
            </p:extLst>
          </p:nvPr>
        </p:nvGraphicFramePr>
        <p:xfrm>
          <a:off x="1247775" y="419099"/>
          <a:ext cx="10429875" cy="6019799"/>
        </p:xfrm>
        <a:graphic>
          <a:graphicData uri="http://schemas.openxmlformats.org/drawingml/2006/table">
            <a:tbl>
              <a:tblPr firstRow="1" firstCol="1" bandRow="1"/>
              <a:tblGrid>
                <a:gridCol w="784326"/>
                <a:gridCol w="9645549"/>
              </a:tblGrid>
              <a:tr h="264017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49" marR="34449" marT="0" marB="0" anchor="b">
                    <a:lnL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Направленность, краткий обзор, анонсирование, сроки</a:t>
                      </a:r>
                      <a:endParaRPr lang="ru-RU" sz="1600">
                        <a:solidFill>
                          <a:srgbClr val="40404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49" marR="34449" marT="0" marB="0" anchor="b">
                    <a:lnL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5755782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49" marR="34449" marT="0" marB="0">
                    <a:lnL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Название события и форма проведения:</a:t>
                      </a:r>
                      <a:endParaRPr lang="ru-RU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Вебинар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по теме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«Нормативно-правовая база организации деятельности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тьютора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в дошкольной образовательной организации»</a:t>
                      </a:r>
                      <a:endParaRPr lang="ru-RU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Сроки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: 27 ноября 2017 г.</a:t>
                      </a:r>
                      <a:endParaRPr lang="ru-RU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Ответственные: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Николаичева М.С., старший воспитатель; Касьянова Ю.Н.,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тьютор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Уровень: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всероссийский. </a:t>
                      </a:r>
                      <a:endParaRPr lang="ru-RU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Анонсирование события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  <a:endParaRPr lang="ru-RU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Участники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вебинара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познакомятся с теоретическими основами и особенностями нормативно-правового оформления деятельности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тьютора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в дошкольной образовательной организации. Им представится возможность самостоятельно сконструировать примерную должностную инструкцию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тьютора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 Педагогам будет оказана методическая поддержка в оформлении и разработке пакета рабочей документации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тьютора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 По окончании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вебинара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у участников сформируется представление о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тьюторских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компетенциях, целях и задачах его деятельности.</a:t>
                      </a:r>
                      <a:endParaRPr lang="ru-RU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Обратная связь и домашнее задание для участников </a:t>
                      </a:r>
                      <a:r>
                        <a:rPr lang="ru-RU" sz="1600" b="1" i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вебинара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  <a:endParaRPr lang="ru-RU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Обратная связь будет осуществлена через заполнение дневника, индивидуальное дистанционное консультирование участников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вебинара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по запросам. Педагогам будет предложено разработать и презентовать пакет рабочих документов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тьютора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в ДОУ.</a:t>
                      </a:r>
                      <a:endParaRPr lang="ru-RU" sz="16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49" marR="34449" marT="0" marB="0">
                    <a:lnL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1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48434" cy="685859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358393"/>
              </p:ext>
            </p:extLst>
          </p:nvPr>
        </p:nvGraphicFramePr>
        <p:xfrm>
          <a:off x="1247775" y="419099"/>
          <a:ext cx="10429875" cy="6076934"/>
        </p:xfrm>
        <a:graphic>
          <a:graphicData uri="http://schemas.openxmlformats.org/drawingml/2006/table">
            <a:tbl>
              <a:tblPr firstRow="1" firstCol="1" bandRow="1"/>
              <a:tblGrid>
                <a:gridCol w="784326"/>
                <a:gridCol w="9645549"/>
              </a:tblGrid>
              <a:tr h="264017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№</a:t>
                      </a:r>
                      <a:endParaRPr lang="ru-RU" sz="15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49" marR="34449" marT="0" marB="0" anchor="b">
                    <a:lnL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Направленность, краткий обзор, анонсирование, сроки</a:t>
                      </a:r>
                      <a:endParaRPr lang="ru-RU" sz="1500">
                        <a:solidFill>
                          <a:srgbClr val="40404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49" marR="34449" marT="0" marB="0" anchor="b">
                    <a:lnL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5755782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  <a:endParaRPr lang="ru-RU" sz="15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49" marR="34449" marT="0" marB="0">
                    <a:lnL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Название события и форма проведения:</a:t>
                      </a:r>
                      <a:endParaRPr lang="ru-RU" sz="15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Вебинар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по теме «Практика </a:t>
                      </a:r>
                      <a:r>
                        <a:rPr lang="ru-RU" sz="15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тьюторского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сопровождения детей с ОВЗ и детей-инвалидов в ДОО»</a:t>
                      </a:r>
                    </a:p>
                    <a:p>
                      <a:pPr marL="36195" marR="36195"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Сроки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27 февраля 2018 г.</a:t>
                      </a:r>
                      <a:endParaRPr lang="ru-RU" sz="15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Ответственные: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Литвинова К.В., заместитель заведующего по ВР; Волгина Т.В., воспитатель.</a:t>
                      </a: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15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Уровень: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всероссийский. </a:t>
                      </a:r>
                      <a:endParaRPr lang="ru-RU" sz="15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Анонсирование события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  <a:endParaRPr lang="ru-RU" sz="15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Слушатели </a:t>
                      </a:r>
                      <a:r>
                        <a:rPr lang="ru-RU" sz="15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вебинара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примут участие в методическом мосте - дискуссии, целью которой является обмен идеями, опытом практической деятельности. Участники  и рабочая группа представят в любой форме пакет рабочих документов </a:t>
                      </a:r>
                      <a:r>
                        <a:rPr lang="ru-RU" sz="15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тьютора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 Педагогам презентуют листы наблюдения, анкеты для родителей, карты анализа интересов для детей дошкольного возраста. Участникам </a:t>
                      </a:r>
                      <a:r>
                        <a:rPr lang="ru-RU" sz="15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вебинара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будет предложено выступить в роли экспертов и проанализировать представленные видеоролики с записями </a:t>
                      </a:r>
                      <a:r>
                        <a:rPr lang="ru-RU" sz="15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тьюториалов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с детьми в рамках работы «Клуба образовательных интересов». Цель данной работы - обмен идеями, опытом практической деятельности, обсуждение типичных трудностей в осуществлении индивидуального и группового сопровождения детей с ОВЗ и детей-инвалидов и определение путей их успешного разрешения.</a:t>
                      </a:r>
                    </a:p>
                    <a:p>
                      <a:pPr marL="36195" marR="36195"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Обратная 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связь и домашнее задание для участников </a:t>
                      </a: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вебинара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  <a:endParaRPr lang="ru-RU" sz="15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Обратная связь будет осуществлена через заполнение дневника, сайт образовательной организации, индивидуальное дистанционное консультирование участников по запросам. Участникам </a:t>
                      </a:r>
                      <a:r>
                        <a:rPr lang="ru-RU" sz="15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вебинара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для дальнейшей работы будет необходимо поработать с индивидуальными кейсами заданий - задание выполняется в презентации с общим доступом в онлайн-сервисе </a:t>
                      </a:r>
                      <a:r>
                        <a:rPr lang="ru-RU" sz="15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Google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Презентации, ссылка на которую будет отправлена каждому участнику.</a:t>
                      </a:r>
                      <a:endParaRPr lang="ru-RU" sz="15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49" marR="34449" marT="0" marB="0">
                    <a:lnL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48434" cy="685859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458665"/>
              </p:ext>
            </p:extLst>
          </p:nvPr>
        </p:nvGraphicFramePr>
        <p:xfrm>
          <a:off x="1247775" y="419099"/>
          <a:ext cx="10429875" cy="6319250"/>
        </p:xfrm>
        <a:graphic>
          <a:graphicData uri="http://schemas.openxmlformats.org/drawingml/2006/table">
            <a:tbl>
              <a:tblPr firstRow="1" firstCol="1" bandRow="1"/>
              <a:tblGrid>
                <a:gridCol w="784326"/>
                <a:gridCol w="9645549"/>
              </a:tblGrid>
              <a:tr h="264017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№</a:t>
                      </a:r>
                      <a:endParaRPr lang="ru-RU" sz="15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49" marR="34449" marT="0" marB="0" anchor="b">
                    <a:lnL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Направленность, краткий обзор, анонсирование, сроки</a:t>
                      </a:r>
                      <a:endParaRPr lang="ru-RU" sz="1500">
                        <a:solidFill>
                          <a:srgbClr val="40404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49" marR="34449" marT="0" marB="0" anchor="b">
                    <a:lnL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5755782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  <a:endParaRPr lang="ru-RU" sz="15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49" marR="34449" marT="0" marB="0">
                    <a:lnL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Название события и форма проведения:</a:t>
                      </a:r>
                      <a:endParaRPr lang="ru-RU" sz="15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Вебинар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по теме «</a:t>
                      </a:r>
                      <a:r>
                        <a:rPr lang="ru-RU" sz="15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Тьюторское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сопровождение детей с ОВЗ и детей-инвалидов в условиях центра игровой поддержки «</a:t>
                      </a:r>
                      <a:r>
                        <a:rPr lang="ru-RU" sz="15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Лекотека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marL="36195" marR="36195"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Сроки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28 мая 2018 г.</a:t>
                      </a:r>
                    </a:p>
                    <a:p>
                      <a:pPr marL="36195" marR="36195"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Ответственные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Литвинова К.В., заместитель заведующего по ВР; Касьянова Ю.Н., </a:t>
                      </a:r>
                      <a:r>
                        <a:rPr lang="ru-RU" sz="15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тьютор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ru-RU" sz="15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Чернецкая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Е.В., воспитатель.</a:t>
                      </a: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15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Уровень: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всероссийский. </a:t>
                      </a:r>
                      <a:endParaRPr lang="ru-RU" sz="15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Анонсирование события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  <a:endParaRPr lang="ru-RU" sz="15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Слушатели </a:t>
                      </a:r>
                      <a:r>
                        <a:rPr lang="ru-RU" sz="15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вебинара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поучаствуют в творческом диалоге и обсуждении вопросов индивидуализации и </a:t>
                      </a:r>
                      <a:r>
                        <a:rPr lang="ru-RU" sz="15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тьюторского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сопровождения детей с ОВЗ и детей-инвалидов с использованием ресурсов центра игровой поддержки «</a:t>
                      </a:r>
                      <a:r>
                        <a:rPr lang="ru-RU" sz="15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Лекотека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», отображении данной деятельности в индивидуальных образовательных маршрутах детей. Участникам </a:t>
                      </a:r>
                      <a:r>
                        <a:rPr lang="ru-RU" sz="15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вебинара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представится возможность разработать и презентовать собственные доски выбора в сенсорных комнатах «</a:t>
                      </a:r>
                      <a:r>
                        <a:rPr lang="ru-RU" sz="15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Лекотеки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». Дистанционно станут участниками образовательной деятельности с детьми с ОВЗ и детьми-инвалидами в центре игровой поддержки «</a:t>
                      </a:r>
                      <a:r>
                        <a:rPr lang="ru-RU" sz="15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Лекотека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» (в рамках индивидуализации и </a:t>
                      </a:r>
                      <a:r>
                        <a:rPr lang="ru-RU" sz="15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тьюторского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сопровождения). Педагогам будет оказана методическая поддержка в заполнении индивидуального кейса заданий.</a:t>
                      </a:r>
                    </a:p>
                    <a:p>
                      <a:pPr marL="36195" marR="36195"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Обратная 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связь и домашнее задание для участников </a:t>
                      </a: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вебинара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  <a:endParaRPr lang="ru-RU" sz="15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Обратная связь будет осуществлена через заполнение дневника, сайт образовательной организации, индивидуальное дистанционное консультирование участников по запросам. Участникам </a:t>
                      </a:r>
                      <a:r>
                        <a:rPr lang="ru-RU" sz="15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вебинара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будет предложено проанализировать промежуточные результаты работы в рамках серии </a:t>
                      </a:r>
                      <a:r>
                        <a:rPr lang="ru-RU" sz="15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вебинаров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поучаствовав в рефлексии.</a:t>
                      </a:r>
                      <a:endParaRPr lang="ru-RU" sz="1500" dirty="0">
                        <a:solidFill>
                          <a:srgbClr val="40404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49" marR="34449" marT="0" marB="0">
                    <a:lnL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D4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7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504" y="96716"/>
            <a:ext cx="8262651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22432" y="1709738"/>
            <a:ext cx="7725018" cy="1815977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за внимание!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37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952</Words>
  <Application>Microsoft Office PowerPoint</Application>
  <PresentationFormat>Произвольный</PresentationFormat>
  <Paragraphs>92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ИНДИВИДУАЛИЗАЦИЯ И ТЬЮТОРСКОЕ СОПРОВОЖДЕНИЕ ДЕТЕЙ С ОВЗ В РАМКАХ РЕАЛИЗАЦИИ ПРОЕКТА «ОТКРЫТЫЕ СЕРДЦА» В МБДОУ №12 «БРУСНИЧКА» 2017-2022 гг.</dc:title>
  <dc:creator>USER</dc:creator>
  <cp:lastModifiedBy>Николаичева М.С.</cp:lastModifiedBy>
  <cp:revision>48</cp:revision>
  <dcterms:created xsi:type="dcterms:W3CDTF">2017-09-20T02:17:39Z</dcterms:created>
  <dcterms:modified xsi:type="dcterms:W3CDTF">2017-10-25T05:33:34Z</dcterms:modified>
</cp:coreProperties>
</file>