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91" r:id="rId4"/>
    <p:sldId id="292" r:id="rId5"/>
    <p:sldId id="293" r:id="rId6"/>
    <p:sldId id="294" r:id="rId7"/>
    <p:sldId id="289" r:id="rId8"/>
    <p:sldId id="290" r:id="rId9"/>
    <p:sldId id="302" r:id="rId10"/>
    <p:sldId id="310" r:id="rId11"/>
    <p:sldId id="309" r:id="rId12"/>
    <p:sldId id="308" r:id="rId13"/>
    <p:sldId id="277" r:id="rId14"/>
    <p:sldId id="278" r:id="rId15"/>
    <p:sldId id="284" r:id="rId16"/>
    <p:sldId id="281" r:id="rId17"/>
    <p:sldId id="280" r:id="rId18"/>
    <p:sldId id="283" r:id="rId19"/>
    <p:sldId id="282" r:id="rId20"/>
    <p:sldId id="307" r:id="rId21"/>
    <p:sldId id="311" r:id="rId22"/>
    <p:sldId id="300" r:id="rId23"/>
    <p:sldId id="299" r:id="rId24"/>
    <p:sldId id="301" r:id="rId25"/>
    <p:sldId id="313" r:id="rId26"/>
    <p:sldId id="303" r:id="rId27"/>
    <p:sldId id="306" r:id="rId28"/>
    <p:sldId id="305" r:id="rId29"/>
    <p:sldId id="285" r:id="rId30"/>
    <p:sldId id="287" r:id="rId31"/>
    <p:sldId id="260" r:id="rId32"/>
    <p:sldId id="261" r:id="rId33"/>
    <p:sldId id="270" r:id="rId34"/>
    <p:sldId id="272" r:id="rId35"/>
    <p:sldId id="259" r:id="rId36"/>
    <p:sldId id="295" r:id="rId37"/>
    <p:sldId id="296" r:id="rId38"/>
    <p:sldId id="297" r:id="rId39"/>
    <p:sldId id="298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BD7B"/>
    <a:srgbClr val="F9B47B"/>
    <a:srgbClr val="FBCBA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51;&#1077;&#1082;&#1094;&#1080;&#1080;\2015%20&#1054;&#1090;&#1082;&#1088;&#1099;&#1090;&#1086;&#1077;%20&#1086;&#1073;&#1088;&#1072;&#1079;&#1086;&#1074;&#1072;&#1085;&#1080;&#1077;\&#1040;&#1085;&#1082;&#1077;&#1090;&#1099;\&#1040;&#1085;&#1072;&#1083;&#1080;&#1079;%20&#1076;&#1072;&#1085;&#1085;&#1099;&#1093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51;&#1077;&#1082;&#1094;&#1080;&#1080;\2015%20&#1054;&#1090;&#1082;&#1088;&#1099;&#1090;&#1086;&#1077;%20&#1086;&#1073;&#1088;&#1072;&#1079;&#1086;&#1074;&#1072;&#1085;&#1080;&#1077;\&#1040;&#1085;&#1082;&#1077;&#1090;&#1099;\&#1040;&#1085;&#1072;&#1083;&#1080;&#1079;%20&#1076;&#1072;&#1085;&#1085;&#1099;&#1093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51;&#1077;&#1082;&#1094;&#1080;&#1080;\2015%20&#1054;&#1090;&#1082;&#1088;&#1099;&#1090;&#1086;&#1077;%20&#1086;&#1073;&#1088;&#1072;&#1079;&#1086;&#1074;&#1072;&#1085;&#1080;&#1077;\&#1040;&#1085;&#1082;&#1077;&#1090;&#1099;\&#1040;&#1085;&#1072;&#1083;&#1080;&#1079;%20&#1076;&#1072;&#1085;&#1085;&#1099;&#1093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51;&#1077;&#1082;&#1094;&#1080;&#1080;\2015%20&#1054;&#1090;&#1082;&#1088;&#1099;&#1090;&#1086;&#1077;%20&#1086;&#1073;&#1088;&#1072;&#1079;&#1086;&#1074;&#1072;&#1085;&#1080;&#1077;\&#1040;&#1085;&#1082;&#1077;&#1090;&#1099;\&#1040;&#1085;&#1072;&#1083;&#1080;&#1079;%20&#1076;&#1072;&#1085;&#1085;&#1099;&#1093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51;&#1077;&#1082;&#1094;&#1080;&#1080;\2015%20&#1054;&#1090;&#1082;&#1088;&#1099;&#1090;&#1086;&#1077;%20&#1086;&#1073;&#1088;&#1072;&#1079;&#1086;&#1074;&#1072;&#1085;&#1080;&#1077;\&#1040;&#1085;&#1082;&#1077;&#1090;&#1099;\&#1052;&#1060;&#1050;%20&#1052;&#1043;&#1059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51;&#1077;&#1082;&#1094;&#1080;&#1080;\2015%20&#1054;&#1090;&#1082;&#1088;&#1099;&#1090;&#1086;&#1077;%20&#1086;&#1073;&#1088;&#1072;&#1079;&#1086;&#1074;&#1072;&#1085;&#1080;&#1077;\&#1040;&#1085;&#1082;&#1077;&#1090;&#1099;\&#1052;&#1060;&#1050;%20&#1052;&#1043;&#105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51;&#1077;&#1082;&#1094;&#1080;&#1080;\2015%20&#1054;&#1090;&#1082;&#1088;&#1099;&#1090;&#1086;&#1077;%20&#1086;&#1073;&#1088;&#1072;&#1079;&#1086;&#1074;&#1072;&#1085;&#1080;&#1077;\&#1040;&#1085;&#1082;&#1077;&#1090;&#1099;\&#1052;&#1060;&#1050;%20&#1052;&#1043;&#105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51;&#1077;&#1082;&#1094;&#1080;&#1080;\2015%20&#1054;&#1090;&#1082;&#1088;&#1099;&#1090;&#1086;&#1077;%20&#1086;&#1073;&#1088;&#1072;&#1079;&#1086;&#1074;&#1072;&#1085;&#1080;&#1077;\&#1040;&#1085;&#1082;&#1077;&#1090;&#1099;\&#1052;&#1060;&#1050;%20&#1052;&#1043;&#1059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51;&#1077;&#1082;&#1094;&#1080;&#1080;\2015%20&#1054;&#1090;&#1082;&#1088;&#1099;&#1090;&#1086;&#1077;%20&#1086;&#1073;&#1088;&#1072;&#1079;&#1086;&#1074;&#1072;&#1085;&#1080;&#1077;\&#1040;&#1085;&#1082;&#1077;&#1090;&#1099;\&#1052;&#1060;&#1050;%20&#1052;&#1043;&#1059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51;&#1077;&#1082;&#1094;&#1080;&#1080;\2015%20&#1054;&#1090;&#1082;&#1088;&#1099;&#1090;&#1086;&#1077;%20&#1086;&#1073;&#1088;&#1072;&#1079;&#1086;&#1074;&#1072;&#1085;&#1080;&#1077;\&#1040;&#1085;&#1082;&#1077;&#1090;&#1099;\&#1052;&#1060;&#1050;%20&#1052;&#1043;&#1059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51;&#1077;&#1082;&#1094;&#1080;&#1080;\2015%20&#1054;&#1090;&#1082;&#1088;&#1099;&#1090;&#1086;&#1077;%20&#1086;&#1073;&#1088;&#1072;&#1079;&#1086;&#1074;&#1072;&#1085;&#1080;&#1077;\&#1040;&#1085;&#1082;&#1077;&#1090;&#1099;\&#1052;&#1060;&#1050;%20&#1052;&#1043;&#1059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51;&#1077;&#1082;&#1094;&#1080;&#1080;\2015%20&#1054;&#1090;&#1082;&#1088;&#1099;&#1090;&#1086;&#1077;%20&#1086;&#1073;&#1088;&#1072;&#1079;&#1086;&#1074;&#1072;&#1085;&#1080;&#1077;\&#1040;&#1085;&#1082;&#1077;&#1090;&#1099;\&#1040;&#1085;&#1072;&#1083;&#1080;&#1079;%20&#1076;&#1072;&#1085;&#1085;&#1099;&#1093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51;&#1077;&#1082;&#1094;&#1080;&#1080;\2015%20&#1054;&#1090;&#1082;&#1088;&#1099;&#1090;&#1086;&#1077;%20&#1086;&#1073;&#1088;&#1072;&#1079;&#1086;&#1074;&#1072;&#1085;&#1080;&#1077;\&#1040;&#1085;&#1082;&#1077;&#1090;&#1099;\&#1040;&#1085;&#1072;&#1083;&#1080;&#1079;%20&#1076;&#1072;&#1085;&#1085;&#1099;&#1093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51;&#1077;&#1082;&#1094;&#1080;&#1080;\2015%20&#1054;&#1090;&#1082;&#1088;&#1099;&#1090;&#1086;&#1077;%20&#1086;&#1073;&#1088;&#1072;&#1079;&#1086;&#1074;&#1072;&#1085;&#1080;&#1077;\&#1040;&#1085;&#1082;&#1077;&#1090;&#1099;\&#1052;&#1060;&#1050;%20&#1052;&#1043;&#105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Графики!$A$108:$A$118</c:f>
              <c:strCache>
                <c:ptCount val="11"/>
                <c:pt idx="0">
                  <c:v>Биоэкология</c:v>
                </c:pt>
                <c:pt idx="1">
                  <c:v>Демография</c:v>
                </c:pt>
                <c:pt idx="2">
                  <c:v>Природные ресурсы</c:v>
                </c:pt>
                <c:pt idx="3">
                  <c:v>Загрязнение среды</c:v>
                </c:pt>
                <c:pt idx="4">
                  <c:v>Экополитика</c:v>
                </c:pt>
                <c:pt idx="5">
                  <c:v>Эко-право</c:v>
                </c:pt>
                <c:pt idx="6">
                  <c:v>Экономика природопользования</c:v>
                </c:pt>
                <c:pt idx="7">
                  <c:v>Эко-менеджмент</c:v>
                </c:pt>
                <c:pt idx="8">
                  <c:v>Международное сотрудничество</c:v>
                </c:pt>
                <c:pt idx="9">
                  <c:v>Эко-образование</c:v>
                </c:pt>
                <c:pt idx="10">
                  <c:v>Устойчивое развитие</c:v>
                </c:pt>
              </c:strCache>
            </c:strRef>
          </c:cat>
          <c:val>
            <c:numRef>
              <c:f>Графики!$B$108:$B$118</c:f>
              <c:numCache>
                <c:formatCode>General</c:formatCode>
                <c:ptCount val="11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016879675843202"/>
          <c:y val="2.8827782828511998E-2"/>
          <c:w val="0.28984803575284102"/>
          <c:h val="0.95724888157966803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400" dirty="0"/>
              <a:t>Возраст слушателей курса </a:t>
            </a:r>
            <a:r>
              <a:rPr lang="ru-RU" sz="2400" dirty="0" err="1"/>
              <a:t>СЭПиУР</a:t>
            </a:r>
            <a:r>
              <a:rPr lang="ru-RU" sz="2400" dirty="0"/>
              <a:t> на </a:t>
            </a:r>
            <a:r>
              <a:rPr lang="ru-RU" sz="2400" dirty="0" err="1"/>
              <a:t>Нацплатформе</a:t>
            </a:r>
            <a:r>
              <a:rPr lang="ru-RU" sz="2400" dirty="0"/>
              <a:t> открытого образования в 2015/16 </a:t>
            </a:r>
            <a:r>
              <a:rPr lang="ru-RU" sz="2400" dirty="0" err="1"/>
              <a:t>уч.г</a:t>
            </a:r>
            <a:r>
              <a:rPr lang="ru-RU" sz="2400" dirty="0"/>
              <a:t> </a:t>
            </a:r>
            <a:r>
              <a:rPr lang="ru-RU" sz="2400" b="0" i="1" dirty="0"/>
              <a:t>(выборка 156)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Графики!$A$43:$A$48</c:f>
              <c:strCache>
                <c:ptCount val="6"/>
                <c:pt idx="0">
                  <c:v>Возраст</c:v>
                </c:pt>
                <c:pt idx="1">
                  <c:v>&lt;21</c:v>
                </c:pt>
                <c:pt idx="2">
                  <c:v>21-25</c:v>
                </c:pt>
                <c:pt idx="3">
                  <c:v>26-30</c:v>
                </c:pt>
                <c:pt idx="4">
                  <c:v>31-35</c:v>
                </c:pt>
                <c:pt idx="5">
                  <c:v>&gt;35</c:v>
                </c:pt>
              </c:strCache>
            </c:strRef>
          </c:cat>
          <c:val>
            <c:numRef>
              <c:f>Графики!$B$43:$B$48</c:f>
              <c:numCache>
                <c:formatCode>General</c:formatCode>
                <c:ptCount val="6"/>
                <c:pt idx="1">
                  <c:v>27</c:v>
                </c:pt>
                <c:pt idx="2">
                  <c:v>71</c:v>
                </c:pt>
                <c:pt idx="3">
                  <c:v>29</c:v>
                </c:pt>
                <c:pt idx="4">
                  <c:v>10</c:v>
                </c:pt>
                <c:pt idx="5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277056"/>
        <c:axId val="121291136"/>
      </c:barChart>
      <c:catAx>
        <c:axId val="1212770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21291136"/>
        <c:crosses val="autoZero"/>
        <c:auto val="1"/>
        <c:lblAlgn val="ctr"/>
        <c:lblOffset val="100"/>
        <c:noMultiLvlLbl val="0"/>
      </c:catAx>
      <c:valAx>
        <c:axId val="121291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212770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cat>
            <c:strRef>
              <c:f>Графики!$A$142:$A$145</c:f>
              <c:strCache>
                <c:ptCount val="4"/>
                <c:pt idx="0">
                  <c:v>почты</c:v>
                </c:pt>
                <c:pt idx="1">
                  <c:v>игр</c:v>
                </c:pt>
                <c:pt idx="2">
                  <c:v>соц-сетей </c:v>
                </c:pt>
                <c:pt idx="3">
                  <c:v>поиска деловой информации</c:v>
                </c:pt>
              </c:strCache>
            </c:strRef>
          </c:cat>
          <c:val>
            <c:numRef>
              <c:f>Графики!$B$142:$B$145</c:f>
              <c:numCache>
                <c:formatCode>General</c:formatCode>
                <c:ptCount val="4"/>
                <c:pt idx="0">
                  <c:v>72</c:v>
                </c:pt>
                <c:pt idx="1">
                  <c:v>11</c:v>
                </c:pt>
                <c:pt idx="2">
                  <c:v>78</c:v>
                </c:pt>
                <c:pt idx="3">
                  <c:v>127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4F81BD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Графики!$A$100:$A$103</c:f>
              <c:strCache>
                <c:ptCount val="4"/>
                <c:pt idx="0">
                  <c:v>Мешает</c:v>
                </c:pt>
                <c:pt idx="1">
                  <c:v>Оживляет</c:v>
                </c:pt>
                <c:pt idx="2">
                  <c:v>Не замечаю</c:v>
                </c:pt>
                <c:pt idx="3">
                  <c:v>Другое</c:v>
                </c:pt>
              </c:strCache>
            </c:strRef>
          </c:cat>
          <c:val>
            <c:numRef>
              <c:f>Графики!$B$100:$B$103</c:f>
              <c:numCache>
                <c:formatCode>General</c:formatCode>
                <c:ptCount val="4"/>
                <c:pt idx="0">
                  <c:v>17</c:v>
                </c:pt>
                <c:pt idx="1">
                  <c:v>102</c:v>
                </c:pt>
                <c:pt idx="2">
                  <c:v>30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ru-RU" sz="2800" dirty="0"/>
              <a:t>Преимущества </a:t>
            </a:r>
            <a:r>
              <a:rPr lang="ru-RU" sz="2800" dirty="0" err="1"/>
              <a:t>онлайн</a:t>
            </a:r>
            <a:r>
              <a:rPr lang="ru-RU" sz="2800" dirty="0"/>
              <a:t> </a:t>
            </a:r>
            <a:r>
              <a:rPr lang="ru-RU" sz="2800" dirty="0" smtClean="0"/>
              <a:t>курса (по данным опроса в осеннем семестре 2015 г – выборка 150 студентов)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Графики!$A$80:$A$83</c:f>
              <c:strCache>
                <c:ptCount val="4"/>
                <c:pt idx="0">
                  <c:v>занятие в любое время</c:v>
                </c:pt>
                <c:pt idx="1">
                  <c:v>экономия времени</c:v>
                </c:pt>
                <c:pt idx="2">
                  <c:v>возможность просматривать повторно</c:v>
                </c:pt>
                <c:pt idx="3">
                  <c:v>совмещение с работой</c:v>
                </c:pt>
              </c:strCache>
            </c:strRef>
          </c:cat>
          <c:val>
            <c:numRef>
              <c:f>Графики!$B$80:$B$83</c:f>
              <c:numCache>
                <c:formatCode>General</c:formatCode>
                <c:ptCount val="4"/>
                <c:pt idx="0">
                  <c:v>100</c:v>
                </c:pt>
                <c:pt idx="1">
                  <c:v>31</c:v>
                </c:pt>
                <c:pt idx="2">
                  <c:v>6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691136"/>
        <c:axId val="121316096"/>
      </c:barChart>
      <c:catAx>
        <c:axId val="1216911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121316096"/>
        <c:crosses val="autoZero"/>
        <c:auto val="1"/>
        <c:lblAlgn val="ctr"/>
        <c:lblOffset val="100"/>
        <c:noMultiLvlLbl val="0"/>
      </c:catAx>
      <c:valAx>
        <c:axId val="121316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216911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Графики!$A$101:$A$105</c:f>
              <c:strCache>
                <c:ptCount val="5"/>
                <c:pt idx="0">
                  <c:v>отсутствие контакта с преподавателем</c:v>
                </c:pt>
                <c:pt idx="1">
                  <c:v>технические сбои</c:v>
                </c:pt>
                <c:pt idx="2">
                  <c:v>много контрольных и семинаров</c:v>
                </c:pt>
                <c:pt idx="3">
                  <c:v>мало времени на семинары</c:v>
                </c:pt>
                <c:pt idx="4">
                  <c:v>отнимает много времени</c:v>
                </c:pt>
              </c:strCache>
            </c:strRef>
          </c:cat>
          <c:val>
            <c:numRef>
              <c:f>Графики!$B$101:$B$105</c:f>
              <c:numCache>
                <c:formatCode>General</c:formatCode>
                <c:ptCount val="5"/>
                <c:pt idx="0">
                  <c:v>34</c:v>
                </c:pt>
                <c:pt idx="1">
                  <c:v>16</c:v>
                </c:pt>
                <c:pt idx="2">
                  <c:v>4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363998803946998"/>
          <c:y val="0.15392100377696699"/>
          <c:w val="0.33948237482972898"/>
          <c:h val="0.8019137699251"/>
        </c:manualLayout>
      </c:layout>
      <c:overlay val="0"/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600"/>
            </a:pPr>
            <a:r>
              <a:rPr lang="ru-RU" sz="2600" dirty="0" smtClean="0"/>
              <a:t>Распределение студентов МГУ, выбравших </a:t>
            </a:r>
            <a:r>
              <a:rPr lang="ru-RU" sz="2600" dirty="0" err="1" smtClean="0"/>
              <a:t>онлайн</a:t>
            </a:r>
            <a:r>
              <a:rPr lang="ru-RU" sz="2600" dirty="0" smtClean="0"/>
              <a:t> курс </a:t>
            </a:r>
            <a:r>
              <a:rPr lang="ru-RU" sz="2600" i="1" dirty="0" smtClean="0"/>
              <a:t>«Современные экологические проблемы»</a:t>
            </a:r>
            <a:r>
              <a:rPr lang="ru-RU" sz="2600" dirty="0" smtClean="0"/>
              <a:t> в 2015 г, по годам обучения</a:t>
            </a:r>
            <a:endParaRPr lang="ru-RU" sz="26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Графики!$A$64:$A$68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Магистрант</c:v>
                </c:pt>
              </c:strCache>
            </c:strRef>
          </c:cat>
          <c:val>
            <c:numRef>
              <c:f>Графики!$B$64:$B$68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21</c:v>
                </c:pt>
                <c:pt idx="3">
                  <c:v>12</c:v>
                </c:pt>
                <c:pt idx="4">
                  <c:v>110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052544"/>
        <c:axId val="119066624"/>
      </c:barChart>
      <c:catAx>
        <c:axId val="1190525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19066624"/>
        <c:crosses val="autoZero"/>
        <c:auto val="1"/>
        <c:lblAlgn val="ctr"/>
        <c:lblOffset val="100"/>
        <c:noMultiLvlLbl val="0"/>
      </c:catAx>
      <c:valAx>
        <c:axId val="119066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190525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ru-RU" sz="2800" dirty="0">
                <a:solidFill>
                  <a:srgbClr val="FF0000"/>
                </a:solidFill>
              </a:rPr>
              <a:t>%</a:t>
            </a:r>
            <a:r>
              <a:rPr lang="ru-RU" sz="2800" dirty="0"/>
              <a:t> выполненных </a:t>
            </a:r>
            <a:r>
              <a:rPr lang="ru-RU" sz="2800" dirty="0">
                <a:solidFill>
                  <a:srgbClr val="C00000"/>
                </a:solidFill>
              </a:rPr>
              <a:t>контрольных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Графики!$C$2</c:f>
              <c:strCache>
                <c:ptCount val="1"/>
                <c:pt idx="0">
                  <c:v>Процент выполненных контрольных</c:v>
                </c:pt>
              </c:strCache>
            </c:strRef>
          </c:tx>
          <c:dPt>
            <c:idx val="0"/>
            <c:bubble3D val="0"/>
            <c:explosion val="15"/>
          </c:dPt>
          <c:dPt>
            <c:idx val="3"/>
            <c:bubble3D val="0"/>
            <c:explosion val="6"/>
          </c:dPt>
          <c:dLbls>
            <c:txPr>
              <a:bodyPr/>
              <a:lstStyle/>
              <a:p>
                <a:pPr>
                  <a:defRPr sz="1400">
                    <a:latin typeface="Arial Black" pitchFamily="34" charset="0"/>
                    <a:cs typeface="Aharoni" pitchFamily="2" charset="-79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Графики!$A$3:$A$6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Графики!$C$3:$C$6</c:f>
              <c:numCache>
                <c:formatCode>0</c:formatCode>
                <c:ptCount val="4"/>
                <c:pt idx="0">
                  <c:v>10.66666666666667</c:v>
                </c:pt>
                <c:pt idx="1">
                  <c:v>17.333333333333311</c:v>
                </c:pt>
                <c:pt idx="2">
                  <c:v>29.333333333333311</c:v>
                </c:pt>
                <c:pt idx="3">
                  <c:v>42.666666666666629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ru-RU" sz="2800" dirty="0"/>
              <a:t>Число выполненных </a:t>
            </a:r>
            <a:r>
              <a:rPr lang="ru-RU" sz="2800" dirty="0">
                <a:solidFill>
                  <a:srgbClr val="C00000"/>
                </a:solidFill>
              </a:rPr>
              <a:t>контрольных</a:t>
            </a:r>
          </a:p>
        </c:rich>
      </c:tx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Графики!$B$2</c:f>
              <c:strCache>
                <c:ptCount val="1"/>
                <c:pt idx="0">
                  <c:v>Число выполненных контрольных</c:v>
                </c:pt>
              </c:strCache>
            </c:strRef>
          </c:tx>
          <c:dPt>
            <c:idx val="0"/>
            <c:bubble3D val="0"/>
            <c:explosion val="21"/>
          </c:dPt>
          <c:dPt>
            <c:idx val="3"/>
            <c:bubble3D val="0"/>
            <c:explosion val="11"/>
          </c:dPt>
          <c:dLbls>
            <c:txPr>
              <a:bodyPr/>
              <a:lstStyle/>
              <a:p>
                <a:pPr>
                  <a:defRPr sz="140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Графики!$A$3:$A$6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Графики!$B$3:$B$6</c:f>
              <c:numCache>
                <c:formatCode>General</c:formatCode>
                <c:ptCount val="4"/>
                <c:pt idx="0">
                  <c:v>16</c:v>
                </c:pt>
                <c:pt idx="1">
                  <c:v>26</c:v>
                </c:pt>
                <c:pt idx="2">
                  <c:v>44</c:v>
                </c:pt>
                <c:pt idx="3">
                  <c:v>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400" dirty="0"/>
              <a:t>Распределение оценок за финальный тест при сдаче </a:t>
            </a:r>
            <a:r>
              <a:rPr lang="ru-RU" sz="2400" dirty="0" smtClean="0"/>
              <a:t>зачета МФК МГУ по курсу Современные экологические проблемы и устойчивое развитие» в декабре 2015 г</a:t>
            </a:r>
            <a:endParaRPr lang="ru-RU" sz="24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Графики!$B$47</c:f>
              <c:strCache>
                <c:ptCount val="1"/>
                <c:pt idx="0">
                  <c:v>Число студентов</c:v>
                </c:pt>
              </c:strCache>
            </c:strRef>
          </c:tx>
          <c:invertIfNegative val="0"/>
          <c:cat>
            <c:strRef>
              <c:f>Графики!$A$48:$A$58</c:f>
              <c:strCache>
                <c:ptCount val="11"/>
                <c:pt idx="0">
                  <c:v>100</c:v>
                </c:pt>
                <c:pt idx="1">
                  <c:v>90-99</c:v>
                </c:pt>
                <c:pt idx="2">
                  <c:v>80-89</c:v>
                </c:pt>
                <c:pt idx="3">
                  <c:v>70-79</c:v>
                </c:pt>
                <c:pt idx="4">
                  <c:v>60-69</c:v>
                </c:pt>
                <c:pt idx="5">
                  <c:v>50-59</c:v>
                </c:pt>
                <c:pt idx="6">
                  <c:v>40-49</c:v>
                </c:pt>
                <c:pt idx="7">
                  <c:v>30-39</c:v>
                </c:pt>
                <c:pt idx="8">
                  <c:v>20-29</c:v>
                </c:pt>
                <c:pt idx="9">
                  <c:v>10-19</c:v>
                </c:pt>
                <c:pt idx="10">
                  <c:v>&lt;10</c:v>
                </c:pt>
              </c:strCache>
            </c:strRef>
          </c:cat>
          <c:val>
            <c:numRef>
              <c:f>Графики!$B$48:$B$58</c:f>
              <c:numCache>
                <c:formatCode>General</c:formatCode>
                <c:ptCount val="11"/>
                <c:pt idx="0">
                  <c:v>7</c:v>
                </c:pt>
                <c:pt idx="1">
                  <c:v>52</c:v>
                </c:pt>
                <c:pt idx="2">
                  <c:v>24</c:v>
                </c:pt>
                <c:pt idx="3">
                  <c:v>28</c:v>
                </c:pt>
                <c:pt idx="4">
                  <c:v>20</c:v>
                </c:pt>
                <c:pt idx="5">
                  <c:v>3</c:v>
                </c:pt>
                <c:pt idx="6">
                  <c:v>12</c:v>
                </c:pt>
                <c:pt idx="7">
                  <c:v>7</c:v>
                </c:pt>
                <c:pt idx="8">
                  <c:v>0</c:v>
                </c:pt>
                <c:pt idx="9">
                  <c:v>2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752960"/>
        <c:axId val="119767424"/>
      </c:barChart>
      <c:catAx>
        <c:axId val="119752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ru-RU" sz="1800"/>
                  <a:t>Баллы на финальном тестовом контроле</a:t>
                </a:r>
              </a:p>
            </c:rich>
          </c:tx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19767424"/>
        <c:crosses val="autoZero"/>
        <c:auto val="1"/>
        <c:lblAlgn val="ctr"/>
        <c:lblOffset val="100"/>
        <c:noMultiLvlLbl val="0"/>
      </c:catAx>
      <c:valAx>
        <c:axId val="119767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0"/>
            </a:pPr>
            <a:endParaRPr lang="ru-RU"/>
          </a:p>
        </c:txPr>
        <c:crossAx val="1197529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ru-RU" sz="2800" dirty="0"/>
              <a:t>Какая часть курса Вам была известна ранее </a:t>
            </a:r>
            <a:r>
              <a:rPr lang="ru-RU" sz="2800" dirty="0" smtClean="0"/>
              <a:t>? </a:t>
            </a:r>
            <a:r>
              <a:rPr lang="ru-RU" sz="2400" b="0" dirty="0" smtClean="0"/>
              <a:t>(ответы студентов МФУ МГУ – 2015; выборка 150)</a:t>
            </a:r>
            <a:endParaRPr lang="ru-RU" sz="2400" b="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Графики!$E$28</c:f>
              <c:strCache>
                <c:ptCount val="1"/>
                <c:pt idx="0">
                  <c:v>Число студентов</c:v>
                </c:pt>
              </c:strCache>
            </c:strRef>
          </c:tx>
          <c:invertIfNegative val="0"/>
          <c:cat>
            <c:strRef>
              <c:f>Графики!$D$29:$D$33</c:f>
              <c:strCache>
                <c:ptCount val="5"/>
                <c:pt idx="0">
                  <c:v>10-20%</c:v>
                </c:pt>
                <c:pt idx="1">
                  <c:v>30-40%</c:v>
                </c:pt>
                <c:pt idx="2">
                  <c:v>50-60%</c:v>
                </c:pt>
                <c:pt idx="3">
                  <c:v>70-80%</c:v>
                </c:pt>
                <c:pt idx="4">
                  <c:v>90-100%</c:v>
                </c:pt>
              </c:strCache>
            </c:strRef>
          </c:cat>
          <c:val>
            <c:numRef>
              <c:f>Графики!$E$29:$E$33</c:f>
              <c:numCache>
                <c:formatCode>General</c:formatCode>
                <c:ptCount val="5"/>
                <c:pt idx="0">
                  <c:v>8</c:v>
                </c:pt>
                <c:pt idx="1">
                  <c:v>23</c:v>
                </c:pt>
                <c:pt idx="2">
                  <c:v>30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792000"/>
        <c:axId val="119793920"/>
      </c:barChart>
      <c:catAx>
        <c:axId val="1197920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ru-RU" sz="2000"/>
                  <a:t>Доля известного ранее материала</a:t>
                </a:r>
              </a:p>
            </c:rich>
          </c:tx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19793920"/>
        <c:crosses val="autoZero"/>
        <c:auto val="1"/>
        <c:lblAlgn val="ctr"/>
        <c:lblOffset val="100"/>
        <c:noMultiLvlLbl val="0"/>
      </c:catAx>
      <c:valAx>
        <c:axId val="1197939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ru-RU" sz="1800"/>
                  <a:t>Число студентов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1197920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Графики!$E$22</c:f>
              <c:strCache>
                <c:ptCount val="1"/>
                <c:pt idx="0">
                  <c:v>М (%)</c:v>
                </c:pt>
              </c:strCache>
            </c:strRef>
          </c:tx>
          <c:invertIfNegative val="0"/>
          <c:cat>
            <c:strRef>
              <c:f>Графики!$D$23:$D$24</c:f>
              <c:strCache>
                <c:ptCount val="2"/>
                <c:pt idx="0">
                  <c:v>Нац платформа (РФ)</c:v>
                </c:pt>
                <c:pt idx="1">
                  <c:v>МФК МГУ им Ломоносова</c:v>
                </c:pt>
              </c:strCache>
            </c:strRef>
          </c:cat>
          <c:val>
            <c:numRef>
              <c:f>Графики!$E$23:$E$24</c:f>
              <c:numCache>
                <c:formatCode>0</c:formatCode>
                <c:ptCount val="2"/>
                <c:pt idx="0" formatCode="General">
                  <c:v>25</c:v>
                </c:pt>
                <c:pt idx="1">
                  <c:v>37.037037037037017</c:v>
                </c:pt>
              </c:numCache>
            </c:numRef>
          </c:val>
        </c:ser>
        <c:ser>
          <c:idx val="1"/>
          <c:order val="1"/>
          <c:tx>
            <c:strRef>
              <c:f>Графики!$F$22</c:f>
              <c:strCache>
                <c:ptCount val="1"/>
                <c:pt idx="0">
                  <c:v>Ж (%)</c:v>
                </c:pt>
              </c:strCache>
            </c:strRef>
          </c:tx>
          <c:invertIfNegative val="0"/>
          <c:cat>
            <c:strRef>
              <c:f>Графики!$D$23:$D$24</c:f>
              <c:strCache>
                <c:ptCount val="2"/>
                <c:pt idx="0">
                  <c:v>Нац платформа (РФ)</c:v>
                </c:pt>
                <c:pt idx="1">
                  <c:v>МФК МГУ им Ломоносова</c:v>
                </c:pt>
              </c:strCache>
            </c:strRef>
          </c:cat>
          <c:val>
            <c:numRef>
              <c:f>Графики!$F$23:$F$24</c:f>
              <c:numCache>
                <c:formatCode>0</c:formatCode>
                <c:ptCount val="2"/>
                <c:pt idx="0" formatCode="General">
                  <c:v>75</c:v>
                </c:pt>
                <c:pt idx="1">
                  <c:v>62.962962962962962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827840"/>
        <c:axId val="119841920"/>
      </c:barChart>
      <c:catAx>
        <c:axId val="1198278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19841920"/>
        <c:crosses val="autoZero"/>
        <c:auto val="1"/>
        <c:lblAlgn val="ctr"/>
        <c:lblOffset val="100"/>
        <c:noMultiLvlLbl val="0"/>
      </c:catAx>
      <c:valAx>
        <c:axId val="11984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1982784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Образование слушателей </a:t>
            </a:r>
            <a:r>
              <a:rPr lang="ru-RU" dirty="0" err="1" smtClean="0"/>
              <a:t>Нацплатформа</a:t>
            </a:r>
            <a:r>
              <a:rPr lang="ru-RU" dirty="0" smtClean="0"/>
              <a:t> РФ</a:t>
            </a:r>
            <a:endParaRPr lang="ru-RU" dirty="0"/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cat>
            <c:strRef>
              <c:f>Графики!$A$58:$A$60</c:f>
              <c:strCache>
                <c:ptCount val="3"/>
                <c:pt idx="0">
                  <c:v>Высшее</c:v>
                </c:pt>
                <c:pt idx="1">
                  <c:v>Студент</c:v>
                </c:pt>
                <c:pt idx="2">
                  <c:v>Среднее</c:v>
                </c:pt>
              </c:strCache>
            </c:strRef>
          </c:cat>
          <c:val>
            <c:numRef>
              <c:f>Графики!$B$58:$B$60</c:f>
              <c:numCache>
                <c:formatCode>General</c:formatCode>
                <c:ptCount val="3"/>
                <c:pt idx="0">
                  <c:v>61</c:v>
                </c:pt>
                <c:pt idx="1">
                  <c:v>31</c:v>
                </c:pt>
                <c:pt idx="2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Образование студентов МФК МГУ (курс)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cat>
            <c:strRef>
              <c:f>Графики!$A$64:$A$68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Магистрант</c:v>
                </c:pt>
              </c:strCache>
            </c:strRef>
          </c:cat>
          <c:val>
            <c:numRef>
              <c:f>Графики!$B$64:$B$68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21</c:v>
                </c:pt>
                <c:pt idx="3">
                  <c:v>12</c:v>
                </c:pt>
                <c:pt idx="4">
                  <c:v>110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14FB-B47E-49F9-BA94-3BADD43B38AE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C058-63CC-414E-BE3D-6A6D48974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14FB-B47E-49F9-BA94-3BADD43B38AE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C058-63CC-414E-BE3D-6A6D48974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14FB-B47E-49F9-BA94-3BADD43B38AE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C058-63CC-414E-BE3D-6A6D48974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14FB-B47E-49F9-BA94-3BADD43B38AE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C058-63CC-414E-BE3D-6A6D48974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14FB-B47E-49F9-BA94-3BADD43B38AE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C058-63CC-414E-BE3D-6A6D48974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14FB-B47E-49F9-BA94-3BADD43B38AE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C058-63CC-414E-BE3D-6A6D48974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14FB-B47E-49F9-BA94-3BADD43B38AE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C058-63CC-414E-BE3D-6A6D48974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14FB-B47E-49F9-BA94-3BADD43B38AE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C058-63CC-414E-BE3D-6A6D48974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14FB-B47E-49F9-BA94-3BADD43B38AE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C058-63CC-414E-BE3D-6A6D48974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14FB-B47E-49F9-BA94-3BADD43B38AE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C058-63CC-414E-BE3D-6A6D48974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14FB-B47E-49F9-BA94-3BADD43B38AE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C058-63CC-414E-BE3D-6A6D48974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414FB-B47E-49F9-BA94-3BADD43B38AE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BC058-63CC-414E-BE3D-6A6D48974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sdccdonline.net/faculty/henne/09Fa_Henne_Retain.ppt" TargetMode="External"/><Relationship Id="rId5" Type="http://schemas.openxmlformats.org/officeDocument/2006/relationships/image" Target="../media/image2.emf"/><Relationship Id="rId4" Type="http://schemas.openxmlformats.org/officeDocument/2006/relationships/oleObject" Target="../embeddings/Microsoft_Excel_97-2003_Worksheet1.xls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dccdonline.net/faculty/henne/09Fa_Henne_Retain.ppt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ursera.org/about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ursera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492896"/>
            <a:ext cx="7992888" cy="168361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«Эффективно ли дистанционное обучение? Первые практические результаты»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293096"/>
            <a:ext cx="6400800" cy="1728192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Марфенин Н.Н. </a:t>
            </a: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проф., д.б.н., Биологический ф-т МГУ</a:t>
            </a:r>
          </a:p>
          <a:p>
            <a:r>
              <a:rPr lang="ru-RU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Попова Л.В. </a:t>
            </a: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в.н.с., д.п.н., </a:t>
            </a:r>
          </a:p>
          <a:p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Музей землеведения МГУ</a:t>
            </a:r>
            <a:endParaRPr lang="ru-RU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9" descr="msu_logo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340768"/>
            <a:ext cx="2663825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23850" y="188913"/>
            <a:ext cx="85693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ru-RU" sz="2400" dirty="0">
                <a:solidFill>
                  <a:srgbClr val="002060"/>
                </a:solidFill>
              </a:rPr>
              <a:t>Московский государственный университет </a:t>
            </a:r>
            <a:r>
              <a:rPr kumimoji="0" lang="ru-RU" sz="2400" dirty="0" err="1">
                <a:solidFill>
                  <a:srgbClr val="002060"/>
                </a:solidFill>
              </a:rPr>
              <a:t>им.М.В.Ломоносова</a:t>
            </a:r>
            <a:endParaRPr kumimoji="0" lang="ru-RU" sz="2400" dirty="0">
              <a:solidFill>
                <a:srgbClr val="002060"/>
              </a:solidFill>
            </a:endParaRPr>
          </a:p>
          <a:p>
            <a:pPr algn="ctr"/>
            <a:r>
              <a:rPr kumimoji="0" lang="ru-RU" u="sng" dirty="0" smtClean="0">
                <a:solidFill>
                  <a:srgbClr val="C00000"/>
                </a:solidFill>
              </a:rPr>
              <a:t>Межвузовский семинар «Методология образования для устойчивого развития»</a:t>
            </a:r>
            <a:endParaRPr kumimoji="0" lang="ru-RU" u="sng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7864" y="6237312"/>
            <a:ext cx="2454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Москва – 21.01.2016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Основные разделы курса «Современные экологические проблемы и устойчивое развитие»</a:t>
            </a:r>
            <a:endParaRPr lang="ru-RU" sz="3200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683568" y="1340768"/>
          <a:ext cx="820891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/>
              <a:t>Марфенин Н.Н. Устойчивое развитие человечества: Учебник. – М.: Изд-во МГУ, 2006. – 612 с. (Серия: Классический университетский учебник).</a:t>
            </a:r>
            <a:r>
              <a:rPr lang="ru-RU" sz="2400" b="1" i="1"/>
              <a:t> </a:t>
            </a:r>
            <a:endParaRPr lang="ru-RU" sz="2400"/>
          </a:p>
        </p:txBody>
      </p:sp>
      <p:pic>
        <p:nvPicPr>
          <p:cNvPr id="9319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628775"/>
            <a:ext cx="3524250" cy="47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250825" y="6430963"/>
            <a:ext cx="65532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000" b="1">
                <a:solidFill>
                  <a:schemeClr val="tx2"/>
                </a:solidFill>
              </a:rPr>
              <a:t>Отдел реализации Издательства МГУ: 939-33-23</a:t>
            </a:r>
            <a:r>
              <a:rPr lang="ru-RU" sz="2000" b="1" i="1">
                <a:solidFill>
                  <a:schemeClr val="tx2"/>
                </a:solidFill>
              </a:rPr>
              <a:t> </a:t>
            </a:r>
            <a:endParaRPr lang="ru-RU" sz="2000" b="1">
              <a:solidFill>
                <a:schemeClr val="tx2"/>
              </a:solidFill>
            </a:endParaRPr>
          </a:p>
        </p:txBody>
      </p:sp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3924300" y="4292600"/>
            <a:ext cx="484505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000" b="1" u="sng">
                <a:solidFill>
                  <a:schemeClr val="tx2"/>
                </a:solidFill>
              </a:rPr>
              <a:t>Статья в ежегоднике</a:t>
            </a:r>
            <a:r>
              <a:rPr lang="ru-RU" sz="2000" b="1">
                <a:solidFill>
                  <a:schemeClr val="tx2"/>
                </a:solidFill>
              </a:rPr>
              <a:t>: </a:t>
            </a:r>
            <a:br>
              <a:rPr lang="ru-RU" sz="2000" b="1">
                <a:solidFill>
                  <a:schemeClr val="tx2"/>
                </a:solidFill>
              </a:rPr>
            </a:br>
            <a:r>
              <a:rPr lang="ru-RU" sz="2000" b="1">
                <a:solidFill>
                  <a:schemeClr val="tx2"/>
                </a:solidFill>
              </a:rPr>
              <a:t>Марфенин Н.Н. Концепция «устойчивого развития» в развитии / Россия в окружающем мире: 2002 (Аналитический ежегодник).. - М.:Изд-во МНЭПУ, 2002. – С.126-176.</a:t>
            </a:r>
          </a:p>
        </p:txBody>
      </p:sp>
      <p:pic>
        <p:nvPicPr>
          <p:cNvPr id="9319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1700213"/>
            <a:ext cx="192563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29600" cy="5300662"/>
          </a:xfrm>
          <a:noFill/>
          <a:ln/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ru-RU" sz="2800"/>
              <a:t>Аналитическом ежегоднике </a:t>
            </a:r>
            <a:r>
              <a:rPr lang="ru-RU" sz="2800" b="1">
                <a:solidFill>
                  <a:srgbClr val="0033CC"/>
                </a:solidFill>
              </a:rPr>
              <a:t>«Россия в окружающем мире» </a:t>
            </a:r>
            <a:r>
              <a:rPr lang="ru-RU" sz="2800"/>
              <a:t>с 1998 по н/вр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2800"/>
              <a:t> 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ru-RU" sz="2800"/>
          </a:p>
          <a:p>
            <a:pPr marL="0" indent="0">
              <a:lnSpc>
                <a:spcPct val="80000"/>
              </a:lnSpc>
              <a:buFontTx/>
              <a:buNone/>
            </a:pPr>
            <a:endParaRPr lang="ru-RU" sz="2800"/>
          </a:p>
          <a:p>
            <a:pPr marL="0" indent="0">
              <a:lnSpc>
                <a:spcPct val="80000"/>
              </a:lnSpc>
              <a:buFontTx/>
              <a:buNone/>
            </a:pPr>
            <a:endParaRPr lang="ru-RU" sz="2800"/>
          </a:p>
          <a:p>
            <a:pPr marL="0" indent="0">
              <a:lnSpc>
                <a:spcPct val="80000"/>
              </a:lnSpc>
              <a:buFontTx/>
              <a:buNone/>
            </a:pPr>
            <a:endParaRPr lang="ru-RU" sz="2800"/>
          </a:p>
          <a:p>
            <a:pPr marL="0" indent="0">
              <a:lnSpc>
                <a:spcPct val="80000"/>
              </a:lnSpc>
              <a:buFontTx/>
              <a:buNone/>
            </a:pPr>
            <a:endParaRPr lang="ru-RU" sz="2800"/>
          </a:p>
          <a:p>
            <a:pPr marL="0" indent="0">
              <a:lnSpc>
                <a:spcPct val="80000"/>
              </a:lnSpc>
              <a:buFontTx/>
              <a:buNone/>
            </a:pPr>
            <a:endParaRPr lang="ru-RU" sz="2800"/>
          </a:p>
          <a:p>
            <a:pPr marL="0" indent="0">
              <a:lnSpc>
                <a:spcPct val="80000"/>
              </a:lnSpc>
              <a:buFontTx/>
              <a:buNone/>
            </a:pPr>
            <a:endParaRPr lang="ru-RU" sz="2800"/>
          </a:p>
          <a:p>
            <a:pPr marL="0" indent="0" algn="ctr">
              <a:lnSpc>
                <a:spcPct val="80000"/>
              </a:lnSpc>
            </a:pPr>
            <a:r>
              <a:rPr lang="ru-RU" sz="2800"/>
              <a:t>которые представлены на сайте </a:t>
            </a:r>
          </a:p>
          <a:p>
            <a:pPr marL="0" indent="0" algn="ctr">
              <a:lnSpc>
                <a:spcPct val="80000"/>
              </a:lnSpc>
            </a:pPr>
            <a:r>
              <a:rPr lang="en-US" sz="2800" b="1" u="sng">
                <a:solidFill>
                  <a:srgbClr val="0033CC"/>
                </a:solidFill>
              </a:rPr>
              <a:t>www</a:t>
            </a:r>
            <a:r>
              <a:rPr lang="ru-RU" sz="2800" b="1" u="sng">
                <a:solidFill>
                  <a:srgbClr val="0033CC"/>
                </a:solidFill>
              </a:rPr>
              <a:t>.</a:t>
            </a:r>
            <a:r>
              <a:rPr lang="en-US" sz="2800" b="1" u="sng">
                <a:solidFill>
                  <a:srgbClr val="0033CC"/>
                </a:solidFill>
              </a:rPr>
              <a:t>rus</a:t>
            </a:r>
            <a:r>
              <a:rPr lang="ru-RU" sz="2800" b="1" u="sng">
                <a:solidFill>
                  <a:srgbClr val="0033CC"/>
                </a:solidFill>
              </a:rPr>
              <a:t>-</a:t>
            </a:r>
            <a:r>
              <a:rPr lang="en-US" sz="2800" b="1" u="sng">
                <a:solidFill>
                  <a:srgbClr val="0033CC"/>
                </a:solidFill>
              </a:rPr>
              <a:t>stat</a:t>
            </a:r>
            <a:r>
              <a:rPr lang="ru-RU" sz="2800" b="1" u="sng">
                <a:solidFill>
                  <a:srgbClr val="0033CC"/>
                </a:solidFill>
              </a:rPr>
              <a:t>.</a:t>
            </a:r>
            <a:r>
              <a:rPr lang="en-US" sz="2800" b="1" u="sng">
                <a:solidFill>
                  <a:srgbClr val="0033CC"/>
                </a:solidFill>
              </a:rPr>
              <a:t>ru</a:t>
            </a:r>
            <a:r>
              <a:rPr lang="ru-RU" sz="2800"/>
              <a:t> </a:t>
            </a: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98475" y="0"/>
            <a:ext cx="8147050" cy="1570038"/>
          </a:xfrm>
        </p:spPr>
        <p:txBody>
          <a:bodyPr/>
          <a:lstStyle/>
          <a:p>
            <a:r>
              <a:rPr lang="ru-RU" sz="3200" b="1" i="1">
                <a:solidFill>
                  <a:srgbClr val="990000"/>
                </a:solidFill>
              </a:rPr>
              <a:t>Дополнительные учебно-методические материалы в</a:t>
            </a:r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708275"/>
            <a:ext cx="193833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2708275"/>
            <a:ext cx="1924050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2708275"/>
            <a:ext cx="1966912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6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708275"/>
            <a:ext cx="192563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Как было организовано </a:t>
            </a:r>
            <a:r>
              <a:rPr lang="ru-RU" sz="3200" b="1" dirty="0" err="1" smtClean="0">
                <a:solidFill>
                  <a:srgbClr val="C00000"/>
                </a:solidFill>
              </a:rPr>
              <a:t>онлайн</a:t>
            </a:r>
            <a:r>
              <a:rPr lang="ru-RU" sz="3200" b="1" dirty="0" smtClean="0">
                <a:solidFill>
                  <a:srgbClr val="C00000"/>
                </a:solidFill>
              </a:rPr>
              <a:t> обучение в МГУ в 2014 и 2015 </a:t>
            </a:r>
            <a:r>
              <a:rPr lang="ru-RU" sz="3200" b="1" dirty="0" err="1" smtClean="0">
                <a:solidFill>
                  <a:srgbClr val="C00000"/>
                </a:solidFill>
              </a:rPr>
              <a:t>гг</a:t>
            </a:r>
            <a:r>
              <a:rPr lang="ru-RU" sz="3200" b="1" dirty="0" smtClean="0">
                <a:solidFill>
                  <a:srgbClr val="C00000"/>
                </a:solidFill>
              </a:rPr>
              <a:t>: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10 </a:t>
            </a:r>
            <a:r>
              <a:rPr lang="ru-RU" sz="2400" dirty="0" err="1" smtClean="0"/>
              <a:t>видеолекций</a:t>
            </a: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Учебник в электронном формате + Дополнительная литература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3 контрольных – в форме заданий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Взаимопроверка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Промежуточные тесты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Прием зачета в два этапа: 1) тесты на компьютере в специальном классе за ограниченное время; 2) беседа с преподавателем.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У преподавателя имеются сведения о всех контрольных и результаты тестов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Количество записавшихся и получивших зачет: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6808"/>
                <a:gridCol w="1368152"/>
                <a:gridCol w="1368152"/>
                <a:gridCol w="130648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Записались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Посещали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Получили зачет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2013 (весенний</a:t>
                      </a:r>
                      <a:r>
                        <a:rPr lang="ru-RU" sz="2000" b="1" baseline="0" dirty="0" smtClean="0"/>
                        <a:t> </a:t>
                      </a:r>
                      <a:r>
                        <a:rPr lang="ru-RU" sz="2000" b="1" dirty="0" smtClean="0"/>
                        <a:t>семестр)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52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43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32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2014 (весенний семестр)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28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18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17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2014 (осенний семестр) - </a:t>
                      </a:r>
                      <a:r>
                        <a:rPr lang="ru-RU" sz="2000" b="1" dirty="0" err="1" smtClean="0"/>
                        <a:t>онлайн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121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92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2015 (осенний семестр) - </a:t>
                      </a:r>
                      <a:r>
                        <a:rPr lang="ru-RU" sz="2000" b="1" dirty="0" err="1" smtClean="0"/>
                        <a:t>онлайн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183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145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2015 –Национальная платформа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3003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3" y="4221088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u="sng" dirty="0" smtClean="0"/>
              <a:t>Вопрос</a:t>
            </a:r>
            <a:r>
              <a:rPr lang="ru-RU" sz="2400" b="1" dirty="0" smtClean="0"/>
              <a:t>:</a:t>
            </a:r>
          </a:p>
          <a:p>
            <a:r>
              <a:rPr lang="ru-RU" sz="2400" b="1" dirty="0" smtClean="0"/>
              <a:t>Почему при переходе к дистанционной форме обучения число записавшихся студентов возросло столь значительно?</a:t>
            </a:r>
            <a:endParaRPr lang="ru-RU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539552" y="476672"/>
          <a:ext cx="8280920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Показатели, характеризующие работу студентов </a:t>
            </a:r>
            <a:r>
              <a:rPr lang="ru-RU" sz="2800" b="1" dirty="0" err="1" smtClean="0"/>
              <a:t>онлайн-обучения</a:t>
            </a:r>
            <a:r>
              <a:rPr lang="ru-RU" sz="2800" b="1" dirty="0" smtClean="0"/>
              <a:t> в  МГУ в 2015 году </a:t>
            </a:r>
            <a:r>
              <a:rPr lang="ru-RU" sz="2800" i="1" dirty="0" smtClean="0"/>
              <a:t>– по данным анкетирования (выборка 150 студентов)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2276872"/>
          <a:ext cx="82296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4960"/>
                <a:gridCol w="1440160"/>
                <a:gridCol w="12344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Показатель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НЕТ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Регулярность занятий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113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37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Понятны ли тесты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107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42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Использовали учебник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74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Использовали дополнительную литературу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91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59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b="1" dirty="0" smtClean="0"/>
              <a:t>Промежуточные результаты </a:t>
            </a:r>
            <a:r>
              <a:rPr lang="ru-RU" sz="3000" b="1" dirty="0" err="1" smtClean="0"/>
              <a:t>онлайн</a:t>
            </a:r>
            <a:r>
              <a:rPr lang="ru-RU" sz="3000" b="1" dirty="0" smtClean="0"/>
              <a:t> обучения в  МГУ в 2015 году (число и доля выполненных контрольных заданий) </a:t>
            </a:r>
            <a:r>
              <a:rPr lang="ru-RU" sz="2800" i="1" dirty="0" smtClean="0"/>
              <a:t>- выборка 150 студентов</a:t>
            </a:r>
            <a:endParaRPr lang="ru-RU" sz="2800" i="1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860032" y="1988840"/>
          <a:ext cx="396044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251520" y="1988840"/>
          <a:ext cx="468052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539552" y="476672"/>
          <a:ext cx="8064896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539552" y="404664"/>
          <a:ext cx="8064896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628800"/>
            <a:ext cx="7772400" cy="460851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1</a:t>
            </a:r>
            <a:br>
              <a:rPr lang="ru-RU" sz="2000" dirty="0" smtClean="0"/>
            </a:br>
            <a:r>
              <a:rPr lang="en-US" sz="2200" b="0" cap="none" dirty="0" smtClean="0">
                <a:latin typeface="Times New Roman" pitchFamily="18" charset="0"/>
                <a:cs typeface="Times New Roman" pitchFamily="18" charset="0"/>
              </a:rPr>
              <a:t>Ho, A. D., Reich, J., </a:t>
            </a:r>
            <a:r>
              <a:rPr lang="en-US" sz="2200" b="0" cap="none" dirty="0" err="1" smtClean="0">
                <a:latin typeface="Times New Roman" pitchFamily="18" charset="0"/>
                <a:cs typeface="Times New Roman" pitchFamily="18" charset="0"/>
              </a:rPr>
              <a:t>Nesterko</a:t>
            </a:r>
            <a:r>
              <a:rPr lang="en-US" sz="2200" b="0" cap="none" dirty="0" smtClean="0">
                <a:latin typeface="Times New Roman" pitchFamily="18" charset="0"/>
                <a:cs typeface="Times New Roman" pitchFamily="18" charset="0"/>
              </a:rPr>
              <a:t>, S., Seaton, D. T., </a:t>
            </a:r>
            <a:r>
              <a:rPr lang="en-US" sz="2200" b="0" cap="none" dirty="0" err="1" smtClean="0">
                <a:latin typeface="Times New Roman" pitchFamily="18" charset="0"/>
                <a:cs typeface="Times New Roman" pitchFamily="18" charset="0"/>
              </a:rPr>
              <a:t>Mullaney</a:t>
            </a:r>
            <a:r>
              <a:rPr lang="en-US" sz="2200" b="0" cap="none" dirty="0" smtClean="0">
                <a:latin typeface="Times New Roman" pitchFamily="18" charset="0"/>
                <a:cs typeface="Times New Roman" pitchFamily="18" charset="0"/>
              </a:rPr>
              <a:t>, T., Waldo, J., &amp; Chuang, I. (2014). </a:t>
            </a:r>
            <a:r>
              <a:rPr lang="en-US" sz="2200" cap="none" dirty="0" err="1" smtClean="0">
                <a:latin typeface="Times New Roman" pitchFamily="18" charset="0"/>
                <a:cs typeface="Times New Roman" pitchFamily="18" charset="0"/>
              </a:rPr>
              <a:t>Harvardx</a:t>
            </a:r>
            <a:r>
              <a:rPr lang="en-US" sz="2200" cap="none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200" cap="none" dirty="0" err="1" smtClean="0">
                <a:latin typeface="Times New Roman" pitchFamily="18" charset="0"/>
                <a:cs typeface="Times New Roman" pitchFamily="18" charset="0"/>
              </a:rPr>
              <a:t>MITx</a:t>
            </a:r>
            <a:r>
              <a:rPr lang="en-US" sz="2200" cap="none" dirty="0" smtClean="0">
                <a:latin typeface="Times New Roman" pitchFamily="18" charset="0"/>
                <a:cs typeface="Times New Roman" pitchFamily="18" charset="0"/>
              </a:rPr>
              <a:t>: The</a:t>
            </a: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cap="none" dirty="0" smtClean="0">
                <a:latin typeface="Times New Roman" pitchFamily="18" charset="0"/>
                <a:cs typeface="Times New Roman" pitchFamily="18" charset="0"/>
              </a:rPr>
              <a:t>first year of open online courses</a:t>
            </a:r>
            <a:r>
              <a:rPr lang="en-US" sz="2200" b="0" cap="none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b="0" cap="none" dirty="0" err="1" smtClean="0">
                <a:latin typeface="Times New Roman" pitchFamily="18" charset="0"/>
                <a:cs typeface="Times New Roman" pitchFamily="18" charset="0"/>
              </a:rPr>
              <a:t>Harvardx</a:t>
            </a:r>
            <a:r>
              <a:rPr lang="en-US" sz="2200" b="0" cap="none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200" b="0" cap="none" dirty="0" err="1" smtClean="0">
                <a:latin typeface="Times New Roman" pitchFamily="18" charset="0"/>
                <a:cs typeface="Times New Roman" pitchFamily="18" charset="0"/>
              </a:rPr>
              <a:t>MITx</a:t>
            </a:r>
            <a:r>
              <a:rPr lang="en-US" sz="2200" b="0" cap="none" dirty="0" smtClean="0">
                <a:latin typeface="Times New Roman" pitchFamily="18" charset="0"/>
                <a:cs typeface="Times New Roman" pitchFamily="18" charset="0"/>
              </a:rPr>
              <a:t> Working Paper No. 1).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2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>Результаты собственных исследований </a:t>
            </a:r>
            <a:r>
              <a:rPr lang="ru-RU" sz="2200" cap="none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> студентов дистанционного МФК </a:t>
            </a:r>
            <a:r>
              <a:rPr lang="ru-RU" sz="2200" b="0" cap="none" dirty="0" smtClean="0">
                <a:latin typeface="Times New Roman" pitchFamily="18" charset="0"/>
                <a:cs typeface="Times New Roman" pitchFamily="18" charset="0"/>
              </a:rPr>
              <a:t>«Современные экологические проблемы и устойчивое развитие» – Марфенин Н.Н. и Попова Л.В. в МГУ имени М.В.Ломоносова  и на Национальной платформе открытого образования (осенние семестры 2014 и  2015 </a:t>
            </a:r>
            <a:r>
              <a:rPr lang="ru-RU" sz="2200" b="0" cap="none" dirty="0" err="1" smtClean="0"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200" b="0" cap="none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55576" y="836713"/>
            <a:ext cx="7772400" cy="57606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Источники информации: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8229600" cy="352839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Национальная платформа открытого образования</a:t>
            </a:r>
            <a:br>
              <a:rPr lang="ru-RU" sz="3200" dirty="0" smtClean="0"/>
            </a:br>
            <a:r>
              <a:rPr lang="ru-RU" sz="3200" dirty="0" smtClean="0"/>
              <a:t>Первый год реализации</a:t>
            </a:r>
            <a:br>
              <a:rPr lang="ru-RU" sz="3200" dirty="0" smtClean="0"/>
            </a:br>
            <a:r>
              <a:rPr lang="ru-RU" sz="3200" dirty="0" smtClean="0"/>
              <a:t>2015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Спецкурс: «Современные экологические проблемы и устойчивое развитие»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04867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На курс на Национальной площадке записалось </a:t>
            </a:r>
            <a:r>
              <a:rPr lang="ru-RU" b="1" dirty="0" smtClean="0">
                <a:solidFill>
                  <a:srgbClr val="C00000"/>
                </a:solidFill>
              </a:rPr>
              <a:t>3003 чел. </a:t>
            </a:r>
          </a:p>
          <a:p>
            <a:r>
              <a:rPr lang="ru-RU" dirty="0" smtClean="0"/>
              <a:t>Запись была открыта с 1 сентября и до 1 ноября. </a:t>
            </a:r>
          </a:p>
          <a:p>
            <a:r>
              <a:rPr lang="ru-RU" dirty="0" smtClean="0"/>
              <a:t>Всего 12 лекций. </a:t>
            </a:r>
          </a:p>
          <a:p>
            <a:r>
              <a:rPr lang="ru-RU" dirty="0" smtClean="0"/>
              <a:t>Даты проведения курса с 28 сентября по 7 декабря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73-74 % </a:t>
            </a:r>
            <a:r>
              <a:rPr lang="ru-RU" dirty="0" smtClean="0"/>
              <a:t>человек после регистрации </a:t>
            </a:r>
            <a:r>
              <a:rPr lang="ru-RU" u="sng" dirty="0" smtClean="0"/>
              <a:t>не приступали к выполнению заданий</a:t>
            </a:r>
            <a:r>
              <a:rPr lang="ru-RU" dirty="0" smtClean="0"/>
              <a:t>, то есть ни разу больше не заходили на курс (учет по выборке в 500 чел)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4-5 % </a:t>
            </a:r>
            <a:r>
              <a:rPr lang="ru-RU" dirty="0" smtClean="0"/>
              <a:t>от записавшихся выполнили более 50% заданий и были аттестованы (учет по выборке в 500 чел)</a:t>
            </a:r>
          </a:p>
          <a:p>
            <a:r>
              <a:rPr lang="ru-RU" dirty="0" smtClean="0"/>
              <a:t>Было 3 контрольных работы: </a:t>
            </a:r>
          </a:p>
          <a:p>
            <a:r>
              <a:rPr lang="ru-RU" dirty="0" smtClean="0"/>
              <a:t>Контрольную 1 выполнили 177 чел. </a:t>
            </a:r>
          </a:p>
          <a:p>
            <a:r>
              <a:rPr lang="ru-RU" dirty="0" smtClean="0"/>
              <a:t>Контрольную 2 выполнили 252 чел.</a:t>
            </a:r>
          </a:p>
          <a:p>
            <a:r>
              <a:rPr lang="ru-RU" dirty="0" smtClean="0"/>
              <a:t>Контрольную3 выполнили 267 чел.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Показатели, характеризующие состав слушателей курса «</a:t>
            </a:r>
            <a:r>
              <a:rPr lang="ru-RU" sz="2800" b="1" dirty="0" err="1" smtClean="0"/>
              <a:t>СЭПиУР</a:t>
            </a:r>
            <a:r>
              <a:rPr lang="ru-RU" sz="2800" b="1" dirty="0" smtClean="0"/>
              <a:t>» </a:t>
            </a:r>
            <a:r>
              <a:rPr lang="ru-RU" sz="2800" b="1" dirty="0" err="1" smtClean="0"/>
              <a:t>онлайн-обучения</a:t>
            </a:r>
            <a:r>
              <a:rPr lang="ru-RU" sz="2800" b="1" dirty="0" smtClean="0"/>
              <a:t> Национальной платформы открытого образования в 2015г </a:t>
            </a:r>
            <a:r>
              <a:rPr lang="ru-RU" sz="2400" i="1" dirty="0" smtClean="0"/>
              <a:t>– по данным анкетирования (выборка 156 студентов)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2276872"/>
          <a:ext cx="82296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7635"/>
                <a:gridCol w="1225671"/>
                <a:gridCol w="1225671"/>
                <a:gridCol w="105062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Показатель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Мужчины (А) и  Женщины (Б)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39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117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Семья:</a:t>
                      </a:r>
                      <a:r>
                        <a:rPr lang="ru-RU" sz="2400" baseline="0" dirty="0" smtClean="0"/>
                        <a:t> есть (А), нет (Б)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106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Образование: среднее (А),  неполное высшее(Б), высшее (В)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61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Свободное время: есть (А), мало (Б), нет (В)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78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Местонахождение: Москва (А), Московская область (Б)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23528" y="2204864"/>
          <a:ext cx="439248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 txBox="1">
            <a:spLocks/>
          </p:cNvSpPr>
          <p:nvPr/>
        </p:nvSpPr>
        <p:spPr>
          <a:xfrm>
            <a:off x="457200" y="0"/>
            <a:ext cx="8229600" cy="184482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Характеристика состава студентов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онлайн-обучения</a:t>
            </a:r>
            <a:r>
              <a:rPr lang="ru-RU" sz="2800" b="1" dirty="0" smtClean="0">
                <a:latin typeface="+mj-lt"/>
                <a:ea typeface="+mj-ea"/>
                <a:cs typeface="+mj-cs"/>
              </a:rPr>
              <a:t> МФК МГУ и Национальной платформы открытого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образования по курсу «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СЭПиУР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 в 2015г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данным анкетирования (выборки 150 и 156 студентов)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076056" y="1700808"/>
          <a:ext cx="3495675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5220072" y="4221088"/>
          <a:ext cx="3384375" cy="263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683568" y="548680"/>
          <a:ext cx="806489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403648" y="2057400"/>
          <a:ext cx="7488832" cy="410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Интернет в основном для: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2700" dirty="0" smtClean="0"/>
              <a:t>(выборка 156 слушателей </a:t>
            </a:r>
            <a:r>
              <a:rPr lang="ru-RU" sz="2700" dirty="0" err="1" smtClean="0"/>
              <a:t>Нацплатформы</a:t>
            </a:r>
            <a:r>
              <a:rPr lang="ru-RU" sz="2700" dirty="0" smtClean="0"/>
              <a:t> открытого образования - 2015 год)</a:t>
            </a:r>
            <a:endParaRPr lang="ru-RU" sz="27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41719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916832"/>
            <a:ext cx="350997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3600" dirty="0" smtClean="0"/>
              <a:t>Диалоговая форма лекции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5877272"/>
            <a:ext cx="164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Н.Н.Марфенин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940152" y="5877272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Л.В.Попова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Преимущества диалоговой формы лекций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Взаимоконтроль ясности и последовательности  изложения;</a:t>
            </a:r>
          </a:p>
          <a:p>
            <a:r>
              <a:rPr lang="ru-RU" sz="2800" dirty="0" smtClean="0"/>
              <a:t>Обсуждение различных мнений;</a:t>
            </a:r>
          </a:p>
          <a:p>
            <a:r>
              <a:rPr lang="ru-RU" sz="2800" dirty="0" smtClean="0"/>
              <a:t>Участие специалистов в лекции под руководством основного лектора;</a:t>
            </a:r>
          </a:p>
          <a:p>
            <a:r>
              <a:rPr lang="ru-RU" sz="2800" dirty="0" smtClean="0"/>
              <a:t>Возможность отвлечения лектора на подбор материала для очередного фрагмента лекций;</a:t>
            </a:r>
          </a:p>
          <a:p>
            <a:r>
              <a:rPr lang="ru-RU" sz="2800" dirty="0" smtClean="0"/>
              <a:t>Возможность при отсутствии реальных слушателей видеть собеседника;</a:t>
            </a:r>
          </a:p>
          <a:p>
            <a:r>
              <a:rPr lang="ru-RU" sz="2800" dirty="0" err="1" smtClean="0"/>
              <a:t>Немонотонность</a:t>
            </a:r>
            <a:r>
              <a:rPr lang="ru-RU" sz="2800" dirty="0" smtClean="0"/>
              <a:t> лекции.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Отношение к диалоговой форме лекций слушателей курса «Современные экологические проблемы и устойчивое развитие» в 2015 г</a:t>
            </a:r>
            <a:endParaRPr lang="ru-RU" sz="28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691680" y="2057400"/>
          <a:ext cx="6120680" cy="410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51520" y="260648"/>
          <a:ext cx="8712968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Доля студентов </a:t>
            </a: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дистантников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США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542492"/>
            <a:ext cx="8229600" cy="426277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2012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5.5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млн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студентов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26%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всех студентов колледжей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изучали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дистантно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хотя бы один курс и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2.6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млн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студентов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(13%) </a:t>
            </a: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обучались полностью дистанционно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По данным Национального центра статистики образования США примерно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млн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студентов-дистантников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обучается в </a:t>
            </a:r>
            <a:r>
              <a:rPr lang="ru-RU" sz="2400" b="1" u="sng" dirty="0" err="1" smtClean="0">
                <a:latin typeface="Arial" pitchFamily="34" charset="0"/>
                <a:cs typeface="Arial" pitchFamily="34" charset="0"/>
              </a:rPr>
              <a:t>бакалавриате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и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600,000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магистратуре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cs typeface="Arial" pitchFamily="34" charset="0"/>
              </a:rPr>
              <a:t>(U.S. Department of Education, 2014).</a:t>
            </a:r>
            <a:endParaRPr lang="ru-RU" sz="2400" i="1" dirty="0" smtClean="0"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Дистанционное образование уже сейчас оказывает сильное влияние на всю систему высшего образования в США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60212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5934670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Clinefelter</a:t>
            </a:r>
            <a:r>
              <a:rPr lang="en-US" dirty="0" smtClean="0"/>
              <a:t>, D. L. &amp; </a:t>
            </a:r>
            <a:r>
              <a:rPr lang="en-US" dirty="0" err="1" smtClean="0"/>
              <a:t>Aslanian</a:t>
            </a:r>
            <a:r>
              <a:rPr lang="en-US" dirty="0" smtClean="0"/>
              <a:t>, C. B., (</a:t>
            </a:r>
            <a:r>
              <a:rPr lang="en-US" b="1" dirty="0" smtClean="0">
                <a:solidFill>
                  <a:srgbClr val="C00000"/>
                </a:solidFill>
              </a:rPr>
              <a:t>2014</a:t>
            </a:r>
            <a:r>
              <a:rPr lang="en-US" dirty="0" smtClean="0"/>
              <a:t>). Online college students 2014: Comprehensive data on demands and preferences. Louisville, KY: The Learning House, Inc.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467544" y="1340768"/>
          <a:ext cx="763284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Основные недостатки </a:t>
            </a:r>
            <a:r>
              <a:rPr lang="ru-RU" sz="2800" b="1" dirty="0" err="1" smtClean="0"/>
              <a:t>онлайн</a:t>
            </a:r>
            <a:r>
              <a:rPr lang="ru-RU" sz="2800" b="1" dirty="0" smtClean="0"/>
              <a:t> курса по мнению студентов МГУ осеннего семестра  2015 г (выборка – 150; сформулировали недостатки – 101)</a:t>
            </a:r>
            <a:endParaRPr lang="ru-RU" sz="2800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-1"/>
            <a:ext cx="5400600" cy="681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24129" y="6021288"/>
            <a:ext cx="3419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http://papers.ssrn.com/sol3/papers.cfm?abstract_id=2381263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24129" y="620688"/>
            <a:ext cx="32403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Ho, A. D., Reich, J., </a:t>
            </a:r>
            <a:r>
              <a:rPr lang="en-US" dirty="0" err="1" smtClean="0"/>
              <a:t>Nesterko</a:t>
            </a:r>
            <a:r>
              <a:rPr lang="en-US" dirty="0" smtClean="0"/>
              <a:t>, S., Seaton, D. T., </a:t>
            </a:r>
            <a:r>
              <a:rPr lang="en-US" dirty="0" err="1" smtClean="0"/>
              <a:t>Mullaney</a:t>
            </a:r>
            <a:r>
              <a:rPr lang="en-US" dirty="0" smtClean="0"/>
              <a:t>, T., Waldo, J., &amp; Chuang, I. (2014). </a:t>
            </a:r>
            <a:r>
              <a:rPr lang="en-US" dirty="0" err="1" smtClean="0"/>
              <a:t>HarvardX</a:t>
            </a:r>
            <a:r>
              <a:rPr lang="en-US" dirty="0" smtClean="0"/>
              <a:t> and </a:t>
            </a:r>
            <a:r>
              <a:rPr lang="en-US" dirty="0" err="1" smtClean="0"/>
              <a:t>MITx</a:t>
            </a:r>
            <a:r>
              <a:rPr lang="en-US" dirty="0" smtClean="0"/>
              <a:t>: The </a:t>
            </a:r>
          </a:p>
          <a:p>
            <a:r>
              <a:rPr lang="en-US" dirty="0" smtClean="0"/>
              <a:t>first year of open online courses (</a:t>
            </a:r>
            <a:r>
              <a:rPr lang="en-US" dirty="0" err="1" smtClean="0"/>
              <a:t>HarvardX</a:t>
            </a:r>
            <a:r>
              <a:rPr lang="en-US" dirty="0" smtClean="0"/>
              <a:t> and </a:t>
            </a:r>
            <a:r>
              <a:rPr lang="en-US" dirty="0" err="1" smtClean="0"/>
              <a:t>MITx</a:t>
            </a:r>
            <a:r>
              <a:rPr lang="en-US" dirty="0" smtClean="0"/>
              <a:t> Working Paper No. 1). 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35420"/>
            <a:ext cx="9144000" cy="486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580112" y="1484784"/>
            <a:ext cx="648072" cy="45365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1520" y="692696"/>
            <a:ext cx="2897268" cy="36933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Только зарегистрировались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188640"/>
            <a:ext cx="1735668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росматривали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0"/>
            <a:ext cx="1917513" cy="369332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Частично прошли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372200" y="476672"/>
            <a:ext cx="2099164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Прошли полностью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4572000" y="404664"/>
            <a:ext cx="576064" cy="115212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203848" y="620688"/>
            <a:ext cx="648072" cy="86409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131840" y="1124744"/>
            <a:ext cx="72008" cy="43204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5940152" y="908720"/>
            <a:ext cx="432048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" y="71337"/>
            <a:ext cx="6933516" cy="659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543" y="2276"/>
            <a:ext cx="6194746" cy="6855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259632" y="3212976"/>
            <a:ext cx="41764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8126162" cy="689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51520" y="6237312"/>
            <a:ext cx="218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ММ, №10,2014, с.54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Дистанционное образование 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4360" y="1196752"/>
            <a:ext cx="8435280" cy="5040560"/>
          </a:xfrm>
        </p:spPr>
        <p:txBody>
          <a:bodyPr rtlCol="0">
            <a:noAutofit/>
          </a:bodyPr>
          <a:lstStyle/>
          <a:p>
            <a:pPr marL="457200" indent="-457200" fontAlgn="auto"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Расширяет доступ к образованию и профессиональной подготовке для широких слоев населения;</a:t>
            </a:r>
          </a:p>
          <a:p>
            <a:pPr marL="457200" indent="-457200" fontAlgn="auto"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Снижает нагрузку и спрос на административных зданий и инфраструктуру;</a:t>
            </a:r>
          </a:p>
          <a:p>
            <a:pPr marL="457200" indent="-457200" fontAlgn="auto"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Дает возможность общаться с другими студентами из разных географических групп населения;</a:t>
            </a:r>
          </a:p>
          <a:p>
            <a:pPr marL="457200" indent="-457200" fontAlgn="auto"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Вовлекает население в непрерывное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постшкольное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поствузовское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обучение;</a:t>
            </a:r>
          </a:p>
          <a:p>
            <a:pPr marL="457200" indent="-457200" fontAlgn="auto"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Способствуют быстрому совершенствованию учебного процесса в целом;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Дистанционное образование :</a:t>
            </a:r>
            <a:endParaRPr lang="ru-RU" sz="2800" dirty="0" smtClean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4360" y="1556792"/>
            <a:ext cx="8435280" cy="4644231"/>
          </a:xfrm>
        </p:spPr>
        <p:txBody>
          <a:bodyPr>
            <a:normAutofit lnSpcReduction="10000"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 startAt="6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Нет ограничений по численности учащихся;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 startAt="6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Позволяет студентам получать образование и консультации в лучших учебных заведениях мира;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 startAt="6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Больше инициативы у учащихся;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 startAt="6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Яснее сам учебный процесс;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 startAt="6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Яснее квалификационная оценка учащихся и преподавателей;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 startAt="6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Способствует росту мотивации и удовлетворенностью обучением, что повышает успеваемость.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 startAt="6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86382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0070C0"/>
                </a:solidFill>
              </a:rPr>
              <a:t>Проблемы дистанционного образования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768" y="1124744"/>
            <a:ext cx="8748464" cy="5399881"/>
          </a:xfrm>
        </p:spPr>
        <p:txBody>
          <a:bodyPr/>
          <a:lstStyle/>
          <a:p>
            <a:pPr marL="457200" indent="-457200"/>
            <a:r>
              <a:rPr lang="ru-RU" sz="2400" dirty="0" smtClean="0">
                <a:latin typeface="Arial" pitchFamily="34" charset="0"/>
                <a:cs typeface="Arial" pitchFamily="34" charset="0"/>
              </a:rPr>
              <a:t>Необходимо тщательно разрабатывать учебные пособия</a:t>
            </a:r>
          </a:p>
          <a:p>
            <a:pPr marL="457200" indent="-457200"/>
            <a:r>
              <a:rPr lang="ru-RU" sz="2400" dirty="0" smtClean="0">
                <a:latin typeface="Arial" pitchFamily="34" charset="0"/>
                <a:cs typeface="Arial" pitchFamily="34" charset="0"/>
              </a:rPr>
              <a:t>Необходимо разработать оценочные средства</a:t>
            </a:r>
          </a:p>
          <a:p>
            <a:pPr marL="457200" indent="-457200"/>
            <a:r>
              <a:rPr lang="ru-RU" sz="2400" dirty="0" smtClean="0">
                <a:latin typeface="Arial" pitchFamily="34" charset="0"/>
                <a:cs typeface="Arial" pitchFamily="34" charset="0"/>
              </a:rPr>
              <a:t>Сложность проверки истинности предъявленных знаний</a:t>
            </a:r>
          </a:p>
          <a:p>
            <a:pPr marL="457200" indent="-457200"/>
            <a:r>
              <a:rPr lang="ru-RU" sz="2400" dirty="0" smtClean="0">
                <a:latin typeface="Arial" pitchFamily="34" charset="0"/>
                <a:cs typeface="Arial" pitchFamily="34" charset="0"/>
              </a:rPr>
              <a:t>Сложность организации практических занятий</a:t>
            </a:r>
          </a:p>
          <a:p>
            <a:pPr marL="457200" indent="-457200"/>
            <a:r>
              <a:rPr lang="ru-RU" sz="2400" dirty="0" smtClean="0">
                <a:latin typeface="Arial" pitchFamily="34" charset="0"/>
                <a:cs typeface="Arial" pitchFamily="34" charset="0"/>
              </a:rPr>
              <a:t>Сложно выдержать график, расписание</a:t>
            </a:r>
          </a:p>
          <a:p>
            <a:pPr marL="457200" indent="-457200"/>
            <a:r>
              <a:rPr lang="ru-RU" sz="2400" dirty="0" smtClean="0">
                <a:latin typeface="Arial" pitchFamily="34" charset="0"/>
                <a:cs typeface="Arial" pitchFamily="34" charset="0"/>
              </a:rPr>
              <a:t>Исключается усвоение навыков 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бок-о-бок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 с учителем</a:t>
            </a:r>
          </a:p>
          <a:p>
            <a:pPr marL="457200" indent="-457200"/>
            <a:r>
              <a:rPr lang="ru-RU" sz="2400" dirty="0" smtClean="0">
                <a:latin typeface="Arial" pitchFamily="34" charset="0"/>
                <a:cs typeface="Arial" pitchFamily="34" charset="0"/>
              </a:rPr>
              <a:t>Требуется больше преподавателей. У преподавателей повышается нагрузка</a:t>
            </a:r>
          </a:p>
          <a:p>
            <a:pPr marL="457200" indent="-457200"/>
            <a:r>
              <a:rPr lang="ru-RU" sz="2400" dirty="0" smtClean="0">
                <a:latin typeface="Arial" pitchFamily="34" charset="0"/>
                <a:cs typeface="Arial" pitchFamily="34" charset="0"/>
              </a:rPr>
              <a:t>Нет общения с коллективом – ограничена социализация</a:t>
            </a:r>
          </a:p>
          <a:p>
            <a:pPr marL="457200" indent="-457200"/>
            <a:r>
              <a:rPr lang="ru-RU" sz="2400" dirty="0" smtClean="0">
                <a:latin typeface="Arial" pitchFamily="34" charset="0"/>
                <a:cs typeface="Arial" pitchFamily="34" charset="0"/>
              </a:rPr>
              <a:t>Ограничение свободы фантазии. Роль «мифов» в мотивации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3"/>
          <p:cNvSpPr>
            <a:spLocks noGrp="1"/>
          </p:cNvSpPr>
          <p:nvPr>
            <p:ph type="title"/>
          </p:nvPr>
        </p:nvSpPr>
        <p:spPr>
          <a:xfrm>
            <a:off x="457200" y="4652963"/>
            <a:ext cx="8229600" cy="1143000"/>
          </a:xfrm>
        </p:spPr>
        <p:txBody>
          <a:bodyPr/>
          <a:lstStyle/>
          <a:p>
            <a:r>
              <a:rPr lang="ru-RU" b="1" i="1" smtClean="0">
                <a:solidFill>
                  <a:srgbClr val="0070C0"/>
                </a:solidFill>
              </a:rPr>
              <a:t>Благодарю за внимание !</a:t>
            </a:r>
          </a:p>
        </p:txBody>
      </p:sp>
      <p:pic>
        <p:nvPicPr>
          <p:cNvPr id="31747" name="Picture 2" descr="Khan's elearning mo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88913"/>
            <a:ext cx="4535487" cy="451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Прямоугольник 5"/>
          <p:cNvSpPr>
            <a:spLocks noChangeArrowheads="1"/>
          </p:cNvSpPr>
          <p:nvPr/>
        </p:nvSpPr>
        <p:spPr bwMode="auto">
          <a:xfrm>
            <a:off x="5484813" y="6488113"/>
            <a:ext cx="3659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http://bookstoread.com/framework/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/>
              <a:t>Динамика роста числа обучающихся дистанционно </a:t>
            </a:r>
            <a:r>
              <a:rPr lang="ru-RU" sz="2800" i="1" dirty="0" smtClean="0"/>
              <a:t>в Объединенном Сан-Диего колледже </a:t>
            </a:r>
            <a:r>
              <a:rPr lang="en-US" sz="2800" i="1" dirty="0" smtClean="0"/>
              <a:t>(San </a:t>
            </a:r>
            <a:r>
              <a:rPr lang="en-US" sz="2800" i="1" dirty="0"/>
              <a:t>D</a:t>
            </a:r>
            <a:r>
              <a:rPr lang="en-US" sz="2800" i="1" dirty="0" smtClean="0"/>
              <a:t>iego </a:t>
            </a:r>
            <a:r>
              <a:rPr lang="en-US" sz="2800" i="1" dirty="0"/>
              <a:t>C</a:t>
            </a:r>
            <a:r>
              <a:rPr lang="en-US" sz="2800" i="1" dirty="0" smtClean="0"/>
              <a:t>ommunity College District)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ru-RU" sz="2800" b="1" dirty="0" smtClean="0"/>
              <a:t>Всего 130 000 студентов </a:t>
            </a:r>
            <a:endParaRPr lang="ru-RU" sz="2800" b="1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81000" y="2000250"/>
          <a:ext cx="8267700" cy="441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4" name="Worksheet" r:id="rId4" imgW="9448740" imgH="4572135" progId="Excel.Sheet.8">
                  <p:embed/>
                </p:oleObj>
              </mc:Choice>
              <mc:Fallback>
                <p:oleObj name="Worksheet" r:id="rId4" imgW="9448740" imgH="4572135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000250"/>
                        <a:ext cx="8267700" cy="441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Прямоугольник 3"/>
          <p:cNvSpPr>
            <a:spLocks noChangeArrowheads="1"/>
          </p:cNvSpPr>
          <p:nvPr/>
        </p:nvSpPr>
        <p:spPr bwMode="auto">
          <a:xfrm>
            <a:off x="1835150" y="6488113"/>
            <a:ext cx="7308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>
                <a:latin typeface="Calibri" pitchFamily="34" charset="0"/>
                <a:hlinkClick r:id="rId6"/>
              </a:rPr>
              <a:t>http://www.sdccdonline.net/faculty/henne/09Fa_Henne_Retain.ppt</a:t>
            </a:r>
            <a:r>
              <a:rPr lang="en-US">
                <a:latin typeface="Calibri" pitchFamily="34" charset="0"/>
              </a:rPr>
              <a:t>.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/>
              <a:t>Почему Вы выбрали дистанционное обучение? </a:t>
            </a:r>
            <a:r>
              <a:rPr lang="ru-RU" sz="2700" dirty="0" smtClean="0"/>
              <a:t>(опрос группы студентов из колледжа Сан-Диего (США)</a:t>
            </a:r>
            <a:endParaRPr lang="ru-RU" sz="2700" dirty="0"/>
          </a:p>
        </p:txBody>
      </p:sp>
      <p:sp>
        <p:nvSpPr>
          <p:cNvPr id="26627" name="Прямоугольник 5"/>
          <p:cNvSpPr>
            <a:spLocks noChangeArrowheads="1"/>
          </p:cNvSpPr>
          <p:nvPr/>
        </p:nvSpPr>
        <p:spPr bwMode="auto">
          <a:xfrm>
            <a:off x="6357938" y="6453188"/>
            <a:ext cx="25717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70000"/>
              </a:lnSpc>
              <a:buFont typeface="Wingdings" pitchFamily="2" charset="2"/>
              <a:buNone/>
            </a:pPr>
            <a:r>
              <a:rPr lang="en-US">
                <a:solidFill>
                  <a:schemeClr val="accent1"/>
                </a:solidFill>
                <a:latin typeface="Calibri" pitchFamily="34" charset="0"/>
              </a:rPr>
              <a:t>Andrea </a:t>
            </a:r>
            <a:r>
              <a:rPr lang="en-US" sz="1600">
                <a:solidFill>
                  <a:schemeClr val="accent1"/>
                </a:solidFill>
                <a:latin typeface="Calibri" pitchFamily="34" charset="0"/>
              </a:rPr>
              <a:t>Henne</a:t>
            </a:r>
            <a:r>
              <a:rPr lang="ru-RU" sz="160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sz="1600">
                <a:solidFill>
                  <a:srgbClr val="0A2980"/>
                </a:solidFill>
                <a:latin typeface="Calibri" pitchFamily="34" charset="0"/>
              </a:rPr>
              <a:t>June 2013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7544" y="1268761"/>
          <a:ext cx="7962130" cy="5362956"/>
        </p:xfrm>
        <a:graphic>
          <a:graphicData uri="http://schemas.openxmlformats.org/drawingml/2006/table">
            <a:tbl>
              <a:tblPr/>
              <a:tblGrid>
                <a:gridCol w="3756317"/>
                <a:gridCol w="1046920"/>
                <a:gridCol w="1048829"/>
                <a:gridCol w="1046920"/>
                <a:gridCol w="1063144"/>
              </a:tblGrid>
              <a:tr h="588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Предположение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Важно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Отчасти важно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 важно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Выборка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Мне далеко ездить в колледж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29,3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25,1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45,5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Я очень занят, дистанционно учиться проще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66,2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20,0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13,8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Я думал, что так легче учиться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16,5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19,8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63,7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Мне казалось, что это что-то новое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18,3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20,7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61,0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Мне посоветовали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9,0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19,0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72,0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У меня был хороший опыт дистанционной учебы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48,2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22,5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29,3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Класс уже был заполнен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22,3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19,0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58,7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Личные обстоятельства (семейные, здоровье и пр.)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51,9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19,7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28,4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Можно начать учиться в любое время семестра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24,7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23,8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51,5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Возможность быстрее пройти обучение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32,7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25,5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41,7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702" name="Прямоугольник 4"/>
          <p:cNvSpPr>
            <a:spLocks noChangeArrowheads="1"/>
          </p:cNvSpPr>
          <p:nvPr/>
        </p:nvSpPr>
        <p:spPr bwMode="auto">
          <a:xfrm>
            <a:off x="0" y="6488113"/>
            <a:ext cx="7308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>
                <a:latin typeface="Calibri" pitchFamily="34" charset="0"/>
                <a:hlinkClick r:id="rId2"/>
              </a:rPr>
              <a:t>http://www.sdccdonline.net/faculty/henne/09Fa_Henne_Retain.ppt</a:t>
            </a:r>
            <a:r>
              <a:rPr lang="en-US">
                <a:latin typeface="Calibri" pitchFamily="34" charset="0"/>
              </a:rPr>
              <a:t>.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Эффективность дистанционного обучения</a:t>
            </a:r>
            <a:endParaRPr lang="ru-RU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r>
              <a:rPr lang="ru-RU" sz="2800" dirty="0" smtClean="0"/>
              <a:t>Дистанционное обучение играет важную роль в непрерывном образовании. </a:t>
            </a:r>
          </a:p>
          <a:p>
            <a:r>
              <a:rPr lang="ru-RU" sz="2800" dirty="0" smtClean="0"/>
              <a:t>В последнем отчёте Департамента образования США говорится о том, что "</a:t>
            </a:r>
            <a:r>
              <a:rPr lang="ru-RU" sz="2800" i="1" dirty="0" smtClean="0"/>
              <a:t>в классах дистанционного обучения (независимо от того, полностью ли это дистанционное обучение или смешанное) </a:t>
            </a:r>
            <a:r>
              <a:rPr lang="ru-RU" sz="2800" i="1" u="sng" dirty="0" smtClean="0"/>
              <a:t>в среднем результаты обучения студентов выше</a:t>
            </a:r>
            <a:r>
              <a:rPr lang="ru-RU" sz="2800" i="1" dirty="0" smtClean="0"/>
              <a:t>, чем в классах, где преподавание осуществляется исключительно в ходе личного общения.</a:t>
            </a:r>
            <a:r>
              <a:rPr lang="ru-RU" sz="2800" dirty="0" smtClean="0"/>
              <a:t>"</a:t>
            </a:r>
          </a:p>
          <a:p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292080" y="6165304"/>
            <a:ext cx="3493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https://www.coursera.org/about/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r>
              <a:rPr lang="ru-RU" sz="4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Coursera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en-US" sz="2800" dirty="0" smtClean="0">
                <a:hlinkClick r:id="rId2"/>
              </a:rPr>
              <a:t>https://www.coursera.org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ru-RU" sz="2800" b="1" i="1" u="sng" dirty="0" err="1" smtClean="0"/>
              <a:t>Coursera</a:t>
            </a:r>
            <a:r>
              <a:rPr lang="ru-RU" sz="2800" dirty="0" smtClean="0"/>
              <a:t> - это образовательная платформа, предлагающая бесплатные </a:t>
            </a:r>
            <a:r>
              <a:rPr lang="ru-RU" sz="2800" dirty="0" err="1" smtClean="0"/>
              <a:t>онлайн-курсы</a:t>
            </a:r>
            <a:r>
              <a:rPr lang="ru-RU" sz="2800" dirty="0" smtClean="0"/>
              <a:t> для каждого. Нашими партнёрами являются ведущие университеты и организации мира.</a:t>
            </a:r>
          </a:p>
          <a:p>
            <a:r>
              <a:rPr lang="ru-RU" sz="2800" dirty="0" smtClean="0"/>
              <a:t>Мы представляем себе будущее, где каждый будет иметь доступ к образованию мирового класса. Мы стремимся вооружить людей знаниями, предоставив им возможность получить образование, которое улучшит их личное и семейное благосостояние, а также благосостояние общества, в котором они живут.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275856" y="3429000"/>
            <a:ext cx="3024336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Заставка курса на сайте Национальной платформы Открытого образования</a:t>
            </a:r>
            <a:endParaRPr lang="ru-RU" sz="2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1420</Words>
  <Application>Microsoft Office PowerPoint</Application>
  <PresentationFormat>Экран (4:3)</PresentationFormat>
  <Paragraphs>238</Paragraphs>
  <Slides>39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Тема Office</vt:lpstr>
      <vt:lpstr>Worksheet</vt:lpstr>
      <vt:lpstr>«Эффективно ли дистанционное обучение? Первые практические результаты»</vt:lpstr>
      <vt:lpstr>1 Ho, A. D., Reich, J., Nesterko, S., Seaton, D. T., Mullaney, T., Waldo, J., &amp; Chuang, I. (2014). Harvardx and MITx: The first year of open online courses (Harvardx and MITx Working Paper No. 1).  2 Результаты собственных исследований онлайн студентов дистанционного МФК «Современные экологические проблемы и устойчивое развитие» – Марфенин Н.Н. и Попова Л.В. в МГУ имени М.В.Ломоносова  и на Национальной платформе открытого образования (осенние семестры 2014 и  2015 гг)  </vt:lpstr>
      <vt:lpstr>Доля студентов дистантников в США</vt:lpstr>
      <vt:lpstr>Динамика роста числа обучающихся дистанционно в Объединенном Сан-Диего колледже (San Diego Community College District) Всего 130 000 студентов </vt:lpstr>
      <vt:lpstr>Почему Вы выбрали дистанционное обучение? (опрос группы студентов из колледжа Сан-Диего (США)</vt:lpstr>
      <vt:lpstr>Эффективность дистанционного обучения</vt:lpstr>
      <vt:lpstr>Coursera  https://www.coursera.org </vt:lpstr>
      <vt:lpstr>Презентация PowerPoint</vt:lpstr>
      <vt:lpstr>Презентация PowerPoint</vt:lpstr>
      <vt:lpstr>Основные разделы курса «Современные экологические проблемы и устойчивое развитие»</vt:lpstr>
      <vt:lpstr>Марфенин Н.Н. Устойчивое развитие человечества: Учебник. – М.: Изд-во МГУ, 2006. – 612 с. (Серия: Классический университетский учебник). </vt:lpstr>
      <vt:lpstr>Дополнительные учебно-методические материалы в</vt:lpstr>
      <vt:lpstr>Как было организовано онлайн обучение в МГУ в 2014 и 2015 гг:</vt:lpstr>
      <vt:lpstr>Количество записавшихся и получивших зачет:</vt:lpstr>
      <vt:lpstr>Презентация PowerPoint</vt:lpstr>
      <vt:lpstr>Показатели, характеризующие работу студентов онлайн-обучения в  МГУ в 2015 году – по данным анкетирования (выборка 150 студентов)</vt:lpstr>
      <vt:lpstr>Промежуточные результаты онлайн обучения в  МГУ в 2015 году (число и доля выполненных контрольных заданий) - выборка 150 студентов</vt:lpstr>
      <vt:lpstr>Презентация PowerPoint</vt:lpstr>
      <vt:lpstr>Презентация PowerPoint</vt:lpstr>
      <vt:lpstr>Национальная платформа открытого образования Первый год реализации 2015  Спецкурс: «Современные экологические проблемы и устойчивое развитие» </vt:lpstr>
      <vt:lpstr>Презентация PowerPoint</vt:lpstr>
      <vt:lpstr>Показатели, характеризующие состав слушателей курса «СЭПиУР» онлайн-обучения Национальной платформы открытого образования в 2015г – по данным анкетирования (выборка 156 студентов)</vt:lpstr>
      <vt:lpstr>Презентация PowerPoint</vt:lpstr>
      <vt:lpstr>Презентация PowerPoint</vt:lpstr>
      <vt:lpstr>Интернет в основном для:  (выборка 156 слушателей Нацплатформы открытого образования - 2015 год)</vt:lpstr>
      <vt:lpstr>Диалоговая форма лекции</vt:lpstr>
      <vt:lpstr>Преимущества диалоговой формы лекций</vt:lpstr>
      <vt:lpstr>Отношение к диалоговой форме лекций слушателей курса «Современные экологические проблемы и устойчивое развитие» в 2015 г</vt:lpstr>
      <vt:lpstr>Презентация PowerPoint</vt:lpstr>
      <vt:lpstr>Основные недостатки онлайн курса по мнению студентов МГУ осеннего семестра  2015 г (выборка – 150; сформулировали недостатки – 101)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Дистанционное образование :</vt:lpstr>
      <vt:lpstr>Дистанционное образование :</vt:lpstr>
      <vt:lpstr>Проблемы дистанционного образования</vt:lpstr>
      <vt:lpstr>Благодарю за внимание 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Марфенин НН</dc:creator>
  <cp:lastModifiedBy>Elena</cp:lastModifiedBy>
  <cp:revision>59</cp:revision>
  <dcterms:created xsi:type="dcterms:W3CDTF">2016-01-10T15:33:13Z</dcterms:created>
  <dcterms:modified xsi:type="dcterms:W3CDTF">2016-10-21T01:11:39Z</dcterms:modified>
</cp:coreProperties>
</file>