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0" r:id="rId5"/>
    <p:sldId id="281" r:id="rId6"/>
    <p:sldId id="259" r:id="rId7"/>
    <p:sldId id="258" r:id="rId8"/>
    <p:sldId id="263" r:id="rId9"/>
    <p:sldId id="282" r:id="rId10"/>
    <p:sldId id="280" r:id="rId11"/>
    <p:sldId id="268" r:id="rId12"/>
    <p:sldId id="275" r:id="rId13"/>
    <p:sldId id="283" r:id="rId14"/>
    <p:sldId id="276" r:id="rId15"/>
    <p:sldId id="277" r:id="rId16"/>
    <p:sldId id="279" r:id="rId17"/>
    <p:sldId id="270" r:id="rId18"/>
    <p:sldId id="271" r:id="rId19"/>
    <p:sldId id="272" r:id="rId20"/>
    <p:sldId id="273" r:id="rId21"/>
    <p:sldId id="274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990099"/>
    <a:srgbClr val="39876B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7" autoAdjust="0"/>
    <p:restoredTop sz="94660"/>
  </p:normalViewPr>
  <p:slideViewPr>
    <p:cSldViewPr>
      <p:cViewPr varScale="1">
        <p:scale>
          <a:sx n="62" d="100"/>
          <a:sy n="62" d="100"/>
        </p:scale>
        <p:origin x="-15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6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3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3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5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5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9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6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7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9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7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961C-CC62-4CAC-B1C8-958E945888D4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0154-BA11-4D03-995D-5CB9F731D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sustainabledevelopment/ru/yol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4588" y="4118302"/>
            <a:ext cx="8193269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Пилотный 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alt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 образованию для устойчивого развития</a:t>
            </a:r>
            <a:endParaRPr lang="ru-RU" altLang="ru-RU" sz="2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«Межрегиональное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сетевое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партнерство: </a:t>
            </a:r>
            <a:endParaRPr kumimoji="0" lang="ru-RU" alt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Учимся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жить устойчиво в глобальном мире: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39876B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Экология. Здоровье. Безопасность»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39876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программа УНИТВИН/ЮНЕСКО)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partner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alt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unitwin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net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Elena\Documents\САЙТ ПАРТНЕР-УНИТВИН.НЕТ\ЭМБЛЕМЫ\нов нов зел нов ж подпись 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8142"/>
          <a:stretch/>
        </p:blipFill>
        <p:spPr bwMode="auto">
          <a:xfrm>
            <a:off x="2411761" y="165487"/>
            <a:ext cx="4028930" cy="3911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33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lena\Desktop\САЙТ ПАРТНЕР-УНИТВИН.НЕТ\Без имени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/>
          <a:stretch/>
        </p:blipFill>
        <p:spPr bwMode="auto">
          <a:xfrm>
            <a:off x="179512" y="476672"/>
            <a:ext cx="8856984" cy="5976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906537" y="188913"/>
            <a:ext cx="6265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hlinkClick r:id="rId3"/>
              </a:rPr>
              <a:t>http://www.un.org/sustainabledevelopment/ru/yols/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56500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29" y="450538"/>
            <a:ext cx="339791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СТОКГОЛЬМ, 1972 год</a:t>
            </a:r>
          </a:p>
          <a:p>
            <a:r>
              <a:rPr lang="ru-RU" dirty="0" smtClean="0"/>
              <a:t>ТБИЛИСИ, 1977 год</a:t>
            </a:r>
          </a:p>
          <a:p>
            <a:r>
              <a:rPr lang="ru-RU" dirty="0" smtClean="0"/>
              <a:t>МОСКВА, 1987 год</a:t>
            </a:r>
          </a:p>
          <a:p>
            <a:r>
              <a:rPr lang="ru-RU" dirty="0" smtClean="0"/>
              <a:t>РИО-ДЕ-ЖАНЕЙРО, 1992 год</a:t>
            </a:r>
          </a:p>
          <a:p>
            <a:r>
              <a:rPr lang="ru-RU" dirty="0" smtClean="0"/>
              <a:t>ДЕКАДА ООН ОУР, 2005-2014 год</a:t>
            </a:r>
          </a:p>
          <a:p>
            <a:r>
              <a:rPr lang="ru-RU" dirty="0" smtClean="0"/>
              <a:t>ЯПОНИЯ, 2014 год :  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301840"/>
            <a:ext cx="530113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ГЛОБАЛЬНАЯ ПРОГРАММА ДЕЙСТВИЙ ПО ОУР </a:t>
            </a:r>
          </a:p>
          <a:p>
            <a:r>
              <a:rPr lang="ru-RU" sz="2000" dirty="0" smtClean="0"/>
              <a:t>ДОРОЖНАЯ КАРТА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8032" y="4861609"/>
            <a:ext cx="536408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РФ: ОСНОВЫ ГОСУДАРСТВЕННОЙ ПОЛИТИКИ В     </a:t>
            </a:r>
          </a:p>
          <a:p>
            <a:r>
              <a:rPr lang="ru-RU" sz="2000" dirty="0" smtClean="0"/>
              <a:t>ОБЛАСТИ ЭКОЛОГИЧЕСКОГО РАЗВИТИЯ </a:t>
            </a:r>
          </a:p>
          <a:p>
            <a:r>
              <a:rPr lang="ru-RU" sz="2000" dirty="0" smtClean="0"/>
              <a:t>РОССИИ ДО 2030 года (2012 </a:t>
            </a:r>
            <a:r>
              <a:rPr lang="ru-RU" sz="2000" dirty="0" err="1"/>
              <a:t>г</a:t>
            </a:r>
            <a:r>
              <a:rPr lang="ru-RU" sz="2000" dirty="0" err="1" smtClean="0"/>
              <a:t>г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8032" y="6033482"/>
            <a:ext cx="53640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РФ: ОСНОВЫ ГОСУДАРСТВЕННОЙ КУЛЬТУРНОЙ   </a:t>
            </a:r>
          </a:p>
          <a:p>
            <a:r>
              <a:rPr lang="ru-RU" sz="2000" dirty="0" smtClean="0"/>
              <a:t>ПОЛИТИКИ (2014 г.)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093928"/>
            <a:ext cx="529208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spc="-60" dirty="0" smtClean="0"/>
              <a:t>Резолюция 66/288 Генеральной Ассамблеи ООН: </a:t>
            </a:r>
          </a:p>
          <a:p>
            <a:r>
              <a:rPr lang="ru-RU" sz="2000" dirty="0" smtClean="0"/>
              <a:t>«</a:t>
            </a:r>
            <a:r>
              <a:rPr lang="ru-RU" sz="2000" b="1" dirty="0" smtClean="0"/>
              <a:t>БУДУЩЕЕ, КОТОРОГО МЫ ХОТИМ</a:t>
            </a:r>
            <a:r>
              <a:rPr lang="ru-RU" sz="2000" dirty="0" smtClean="0"/>
              <a:t>»</a:t>
            </a:r>
          </a:p>
          <a:p>
            <a:r>
              <a:rPr lang="ru-RU" sz="2000" spc="-100" dirty="0" smtClean="0"/>
              <a:t>70 –</a:t>
            </a:r>
            <a:r>
              <a:rPr lang="ru-RU" sz="2000" spc="-100" dirty="0" err="1" smtClean="0"/>
              <a:t>ая</a:t>
            </a:r>
            <a:r>
              <a:rPr lang="ru-RU" sz="2000" spc="-100" dirty="0" smtClean="0"/>
              <a:t> Юбилейная Генеральная Ассамблея ООН:</a:t>
            </a:r>
          </a:p>
          <a:p>
            <a:r>
              <a:rPr lang="ru-RU" sz="2000" b="1" spc="-100" dirty="0" smtClean="0"/>
              <a:t>«ПРЕОБРАЗОВАНИЕ НАШЕГО МИРА: ПОВЕСТКА ДНЯ В ОБЛАСТИ  УР  НА ПЕРИОД  ДО  2030  года»</a:t>
            </a:r>
            <a:r>
              <a:rPr lang="ru-RU" sz="2000" spc="-100" dirty="0" smtClean="0"/>
              <a:t> </a:t>
            </a:r>
            <a:endParaRPr lang="ru-RU" sz="2000" spc="-100" dirty="0"/>
          </a:p>
        </p:txBody>
      </p:sp>
      <p:sp>
        <p:nvSpPr>
          <p:cNvPr id="7" name="TextBox 6"/>
          <p:cNvSpPr txBox="1"/>
          <p:nvPr/>
        </p:nvSpPr>
        <p:spPr>
          <a:xfrm>
            <a:off x="3749732" y="116632"/>
            <a:ext cx="55747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ОБРАЗОВАНИЕ  в интересах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УСТОЙЧИВОГО РАЗВИТИЯ 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ОБЯЗАТЕЛЬНЫЙ ВЕКТОР ВОСПИТАНИЯ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ГРАЖДАНИНА КАЖДОЙ СТРАНЫ 21 века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www.geogr.msu.ru/upload/iblock/ef3/dor_karta_our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2029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9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33217"/>
            <a:ext cx="69482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Проблема беспрецедентна </a:t>
            </a:r>
            <a:r>
              <a:rPr lang="ru-RU" sz="2000" dirty="0"/>
              <a:t>по своей </a:t>
            </a:r>
            <a:r>
              <a:rPr lang="ru-RU" sz="2000" dirty="0" smtClean="0"/>
              <a:t>сложности, </a:t>
            </a:r>
          </a:p>
          <a:p>
            <a:pPr algn="ctr"/>
            <a:r>
              <a:rPr lang="ru-RU" sz="2000" dirty="0" smtClean="0"/>
              <a:t>не имеет </a:t>
            </a:r>
            <a:r>
              <a:rPr lang="ru-RU" sz="2000" dirty="0"/>
              <a:t>аналогов своего решения в истории </a:t>
            </a:r>
            <a:r>
              <a:rPr lang="ru-RU" sz="2000" dirty="0" smtClean="0"/>
              <a:t>педагогики!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6311" y="61698"/>
            <a:ext cx="8305864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УНИКАЛЬНОСТЬ СИТУАЦИИ С ОУР: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ВПЕРВЫЕ ВСЕ СТРАНЫ МИРА КОНСОЛИДИРОВАННО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РЕШАЮТ ОБЩУЮ ПЕДАГОГИЧЕСКУЮ ПРОБЛЕМУ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75585"/>
            <a:ext cx="8640960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ОУР – это СМЕЩЕНИЕ  системы  координат  ВОСПРИЯТИЯ, ОЦЕНКИ И ПОНИМАНИЯ МИРА. </a:t>
            </a:r>
          </a:p>
          <a:p>
            <a:pPr algn="ctr">
              <a:lnSpc>
                <a:spcPct val="50000"/>
              </a:lnSpc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Это образование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 БУДУЩЕМ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(сегодня школа – о прошлом и настоящем).</a:t>
            </a:r>
          </a:p>
          <a:p>
            <a:pPr algn="ctr">
              <a:lnSpc>
                <a:spcPct val="50000"/>
              </a:lnSpc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Это МИРОВОЗЗРЕНИЕ, которого еще            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нет в массовом сознании.</a:t>
            </a:r>
          </a:p>
          <a:p>
            <a:pPr algn="ctr">
              <a:lnSpc>
                <a:spcPct val="50000"/>
              </a:lnSpc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b="1" dirty="0" smtClean="0"/>
              <a:t>                                                      </a:t>
            </a:r>
            <a:r>
              <a:rPr lang="ru-RU" sz="2400" b="1" dirty="0" smtClean="0"/>
              <a:t>ОУР – это ПЕРЕВОРОТ </a:t>
            </a:r>
            <a:r>
              <a:rPr lang="ru-RU" sz="2400" b="1" dirty="0"/>
              <a:t>В </a:t>
            </a:r>
            <a:r>
              <a:rPr lang="ru-RU" sz="2400" b="1" dirty="0" smtClean="0"/>
              <a:t>СОЗНАНИИ </a:t>
            </a:r>
          </a:p>
          <a:p>
            <a:pPr>
              <a:lnSpc>
                <a:spcPct val="70000"/>
              </a:lnSpc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                     </a:t>
            </a:r>
            <a:r>
              <a:rPr lang="ru-RU" sz="2000" i="1" dirty="0" smtClean="0"/>
              <a:t>(Н.Н. Моисеев): </a:t>
            </a:r>
          </a:p>
          <a:p>
            <a:pPr>
              <a:lnSpc>
                <a:spcPct val="70000"/>
              </a:lnSpc>
            </a:pPr>
            <a:endParaRPr lang="ru-RU" sz="2000" b="1" i="1" dirty="0" smtClean="0"/>
          </a:p>
          <a:p>
            <a:pPr>
              <a:lnSpc>
                <a:spcPct val="70000"/>
              </a:lnSpc>
            </a:pPr>
            <a:r>
              <a:rPr lang="ru-RU" sz="2000" b="1" i="1" dirty="0" smtClean="0"/>
              <a:t>                                            16 век</a:t>
            </a:r>
            <a:r>
              <a:rPr lang="ru-RU" sz="2000" dirty="0" smtClean="0"/>
              <a:t>: ЗЕМЛЯ </a:t>
            </a:r>
            <a:r>
              <a:rPr lang="ru-RU" sz="2000" dirty="0"/>
              <a:t>НЕ ЦЕНТР БОЖЕСТВЕННОГО ТВОРЕНИЯ. </a:t>
            </a:r>
            <a:endParaRPr lang="ru-RU" sz="2000" dirty="0" smtClean="0"/>
          </a:p>
          <a:p>
            <a:pPr marL="1612900" indent="-452438">
              <a:lnSpc>
                <a:spcPct val="70000"/>
              </a:lnSpc>
            </a:pPr>
            <a:r>
              <a:rPr lang="ru-RU" sz="2000" dirty="0" smtClean="0"/>
              <a:t>                                      ОНА ПОДЧИНЯЕТСЯ  ЗАКОНАМ  КОСМОСА.</a:t>
            </a:r>
          </a:p>
          <a:p>
            <a:pPr>
              <a:lnSpc>
                <a:spcPct val="70000"/>
              </a:lnSpc>
            </a:pPr>
            <a:r>
              <a:rPr lang="ru-RU" sz="2000" b="1" i="1" dirty="0" smtClean="0"/>
              <a:t>      </a:t>
            </a:r>
          </a:p>
          <a:p>
            <a:pPr>
              <a:lnSpc>
                <a:spcPct val="70000"/>
              </a:lnSpc>
            </a:pPr>
            <a:r>
              <a:rPr lang="ru-RU" sz="2000" b="1" i="1" dirty="0" smtClean="0"/>
              <a:t>                                             21 век</a:t>
            </a:r>
            <a:r>
              <a:rPr lang="ru-RU" sz="2000" b="1" i="1" dirty="0"/>
              <a:t>: </a:t>
            </a:r>
            <a:r>
              <a:rPr lang="ru-RU" sz="2000" b="1" i="1" dirty="0" smtClean="0"/>
              <a:t> </a:t>
            </a:r>
            <a:r>
              <a:rPr lang="ru-RU" sz="2000" dirty="0" smtClean="0"/>
              <a:t>ЧЕЛОВЕК  НЕ  ЦАРЬ  ПРИРОДЫ.  ОН  </a:t>
            </a:r>
          </a:p>
          <a:p>
            <a:pPr>
              <a:lnSpc>
                <a:spcPct val="7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ПОДЧИНЯЕТСЯ  ЕЕ ЗАКОНАМ  И  УЧИТСЯ У НЕЕ </a:t>
            </a:r>
          </a:p>
          <a:p>
            <a:pPr>
              <a:lnSpc>
                <a:spcPct val="70000"/>
              </a:lnSpc>
            </a:pPr>
            <a:endParaRPr lang="ru-RU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501008"/>
            <a:ext cx="2664298" cy="3043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7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51" y="4293096"/>
            <a:ext cx="3470492" cy="243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8550696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НОВОЕ МЫШЛЕНИЕ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н</a:t>
            </a:r>
            <a:r>
              <a:rPr lang="ru-RU" sz="2800" b="1" dirty="0" smtClean="0"/>
              <a:t>аучиться </a:t>
            </a:r>
            <a:r>
              <a:rPr lang="ru-RU" sz="2800" b="1" dirty="0" smtClean="0"/>
              <a:t>выявлять связи </a:t>
            </a:r>
            <a:r>
              <a:rPr lang="ru-RU" sz="2800" b="1" dirty="0" smtClean="0"/>
              <a:t>глобального мира  </a:t>
            </a:r>
          </a:p>
          <a:p>
            <a:pPr>
              <a:lnSpc>
                <a:spcPct val="50000"/>
              </a:lnSpc>
            </a:pP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600" b="1" dirty="0">
                <a:solidFill>
                  <a:schemeClr val="accent1"/>
                </a:solidFill>
              </a:rPr>
              <a:t>1</a:t>
            </a:r>
            <a:r>
              <a:rPr lang="ru-RU" sz="2600" dirty="0"/>
              <a:t>. </a:t>
            </a:r>
            <a:r>
              <a:rPr lang="ru-RU" sz="2600" dirty="0" smtClean="0"/>
              <a:t>социальных, экономических, экологических сторон в любой  деятельности (формирование </a:t>
            </a:r>
            <a:r>
              <a:rPr lang="ru-RU" sz="2600" dirty="0"/>
              <a:t>«трехмерного» </a:t>
            </a:r>
            <a:r>
              <a:rPr lang="ru-RU" sz="2600" dirty="0" smtClean="0"/>
              <a:t>мышления</a:t>
            </a:r>
            <a:r>
              <a:rPr lang="ru-RU" sz="2600" dirty="0"/>
              <a:t>);</a:t>
            </a:r>
          </a:p>
          <a:p>
            <a:pPr>
              <a:lnSpc>
                <a:spcPct val="5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2600" b="1" dirty="0">
                <a:solidFill>
                  <a:schemeClr val="accent2"/>
                </a:solidFill>
              </a:rPr>
              <a:t>.</a:t>
            </a:r>
            <a:r>
              <a:rPr lang="ru-RU" sz="2600" dirty="0"/>
              <a:t> прошлого, настоящего и будущего;</a:t>
            </a:r>
          </a:p>
          <a:p>
            <a:pPr>
              <a:lnSpc>
                <a:spcPct val="5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2600" dirty="0"/>
              <a:t>. глобального, регионального, локального и личностного;</a:t>
            </a:r>
          </a:p>
          <a:p>
            <a:pPr>
              <a:lnSpc>
                <a:spcPct val="5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sz="2600" dirty="0"/>
              <a:t>. гражданственности, прав и ответственности человека;</a:t>
            </a:r>
          </a:p>
          <a:p>
            <a:pPr>
              <a:lnSpc>
                <a:spcPct val="5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rgbClr val="00B050"/>
                </a:solidFill>
              </a:rPr>
              <a:t>5</a:t>
            </a:r>
            <a:r>
              <a:rPr lang="ru-RU" sz="2600" dirty="0"/>
              <a:t>. потребностей (духовных и материальных…) 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и </a:t>
            </a:r>
            <a:r>
              <a:rPr lang="ru-RU" sz="2600" dirty="0"/>
              <a:t>возможностей </a:t>
            </a:r>
            <a:r>
              <a:rPr lang="ru-RU" sz="2600" dirty="0" smtClean="0"/>
              <a:t>их </a:t>
            </a:r>
            <a:r>
              <a:rPr lang="ru-RU" sz="2600" dirty="0"/>
              <a:t>удовлетворения;</a:t>
            </a:r>
          </a:p>
          <a:p>
            <a:pPr>
              <a:lnSpc>
                <a:spcPct val="5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600" dirty="0"/>
              <a:t> культурного, социального и 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биологического </a:t>
            </a:r>
            <a:r>
              <a:rPr lang="ru-RU" sz="2600" dirty="0"/>
              <a:t>разнообразий;</a:t>
            </a:r>
          </a:p>
          <a:p>
            <a:pPr>
              <a:lnSpc>
                <a:spcPct val="5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ru-RU" sz="2600" dirty="0"/>
              <a:t>. качества жизни, равноправия 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и </a:t>
            </a:r>
            <a:r>
              <a:rPr lang="ru-RU" sz="2600" dirty="0"/>
              <a:t>социальной справедливости.</a:t>
            </a:r>
          </a:p>
        </p:txBody>
      </p:sp>
    </p:spTree>
    <p:extLst>
      <p:ext uri="{BB962C8B-B14F-4D97-AF65-F5344CB8AC3E}">
        <p14:creationId xmlns:p14="http://schemas.microsoft.com/office/powerpoint/2010/main" val="270724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10111"/>
            <a:ext cx="78306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7030A0"/>
                </a:solidFill>
              </a:rPr>
              <a:t>ОУР не учебный предмет, 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7030A0"/>
                </a:solidFill>
              </a:rPr>
              <a:t>       а вектор всего общего образования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3568" y="4795986"/>
            <a:ext cx="8351837" cy="1657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000" dirty="0"/>
              <a:t>не </a:t>
            </a:r>
            <a:r>
              <a:rPr lang="ru-RU" altLang="ru-RU" sz="3000" b="0" dirty="0"/>
              <a:t>добавление дополнительного учебного материала в учебный предмет, а придание уже имеющемуся в предмете учебному материалу </a:t>
            </a:r>
            <a:r>
              <a:rPr lang="ru-RU" altLang="ru-RU" sz="3000" dirty="0"/>
              <a:t>новых </a:t>
            </a:r>
            <a:r>
              <a:rPr lang="ru-RU" altLang="ru-RU" sz="3000" dirty="0" smtClean="0"/>
              <a:t>значений</a:t>
            </a:r>
            <a:r>
              <a:rPr lang="ru-RU" altLang="ru-RU" sz="3000" b="0" dirty="0" smtClean="0"/>
              <a:t>, </a:t>
            </a:r>
            <a:r>
              <a:rPr lang="ru-RU" altLang="ru-RU" sz="3000" b="0" dirty="0"/>
              <a:t>отражающих </a:t>
            </a:r>
            <a:r>
              <a:rPr lang="ru-RU" altLang="ru-RU" sz="3000" i="1" dirty="0" smtClean="0"/>
              <a:t>идеи</a:t>
            </a:r>
            <a:r>
              <a:rPr lang="ru-RU" altLang="ru-RU" sz="3000" dirty="0" smtClean="0"/>
              <a:t> ОБРАЗОВАНИЯ в интересах </a:t>
            </a:r>
            <a:r>
              <a:rPr lang="ru-RU" altLang="ru-RU" sz="3000" dirty="0"/>
              <a:t>УР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535287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СМЫСЛОВЫЕ СШИВКИ СОДЕРЖАНИЯ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i.blog.fontanka.ru/photos/2013/08/800x600_9F2nol568Q65WsdqIOZ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1916832"/>
            <a:ext cx="27843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409" y="116632"/>
            <a:ext cx="8368958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БУДУЩЕЕ  ПЕДАГОГИКИ – НОВЫЕ ВЗАИМОДЕЙСТВИЯ ПРЕДМЕТОВ,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ОТ МЕЖ- И МЕТАПРЕДМЕТНОСТИ – К ТРАНСПРЕДМЕТНОСТИ  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4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93" y="260648"/>
            <a:ext cx="9111918" cy="625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A2781"/>
                </a:solidFill>
              </a:rPr>
              <a:t>ЭКОЛОГИЧЕСКИЙ ИМПЕРАТИВ Н.Н. МОИСЕЕВА</a:t>
            </a:r>
          </a:p>
          <a:p>
            <a:pPr algn="ctr">
              <a:lnSpc>
                <a:spcPts val="1200"/>
              </a:lnSpc>
            </a:pPr>
            <a:endParaRPr lang="ru-RU" sz="3200" b="1" dirty="0" smtClean="0">
              <a:solidFill>
                <a:srgbClr val="7030A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/>
              <a:t>признание факта существования </a:t>
            </a:r>
            <a:r>
              <a:rPr lang="ru-RU" sz="2800" b="1" dirty="0" smtClean="0">
                <a:solidFill>
                  <a:srgbClr val="990099"/>
                </a:solidFill>
              </a:rPr>
              <a:t>объективных </a:t>
            </a:r>
            <a:r>
              <a:rPr lang="ru-RU" sz="2800" b="1" dirty="0">
                <a:solidFill>
                  <a:srgbClr val="990099"/>
                </a:solidFill>
              </a:rPr>
              <a:t>законов </a:t>
            </a:r>
            <a:endParaRPr lang="ru-RU" sz="2800" b="1" dirty="0" smtClean="0">
              <a:solidFill>
                <a:srgbClr val="990099"/>
              </a:solidFill>
            </a:endParaRPr>
          </a:p>
          <a:p>
            <a:r>
              <a:rPr lang="ru-RU" sz="2800" b="1" dirty="0">
                <a:solidFill>
                  <a:srgbClr val="990099"/>
                </a:solidFill>
              </a:rPr>
              <a:t> </a:t>
            </a:r>
            <a:r>
              <a:rPr lang="ru-RU" sz="2800" b="1" dirty="0" smtClean="0">
                <a:solidFill>
                  <a:srgbClr val="990099"/>
                </a:solidFill>
              </a:rPr>
              <a:t>    взаимодействия </a:t>
            </a:r>
            <a:r>
              <a:rPr lang="ru-RU" sz="2800" b="1" dirty="0">
                <a:solidFill>
                  <a:srgbClr val="990099"/>
                </a:solidFill>
              </a:rPr>
              <a:t>Природы и Общества</a:t>
            </a:r>
            <a:r>
              <a:rPr lang="ru-RU" sz="2800" dirty="0" smtClean="0"/>
              <a:t>, налагающих</a:t>
            </a:r>
            <a:endParaRPr lang="ru-RU" sz="2800" dirty="0"/>
          </a:p>
          <a:p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990099"/>
                </a:solidFill>
              </a:rPr>
              <a:t>ограничения на деятельность </a:t>
            </a:r>
            <a:r>
              <a:rPr lang="ru-RU" sz="2800" dirty="0" smtClean="0"/>
              <a:t>человека, которые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БЕЗУСЛОВНЫ</a:t>
            </a:r>
            <a:r>
              <a:rPr lang="ru-RU" sz="2800" dirty="0" smtClean="0"/>
              <a:t>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 (</a:t>
            </a:r>
            <a:r>
              <a:rPr lang="ru-RU" sz="2800" dirty="0"/>
              <a:t>не имеют исключений), </a:t>
            </a:r>
          </a:p>
          <a:p>
            <a:pPr marL="446088" indent="811213" algn="just">
              <a:lnSpc>
                <a:spcPct val="80000"/>
              </a:lnSpc>
            </a:pPr>
            <a:r>
              <a:rPr lang="ru-RU" sz="2800" b="1" dirty="0" smtClean="0"/>
              <a:t>                                  ТОТАЛЬНЫ</a:t>
            </a:r>
            <a:r>
              <a:rPr lang="ru-RU" sz="2800" dirty="0" smtClean="0"/>
              <a:t> </a:t>
            </a:r>
            <a:r>
              <a:rPr lang="ru-RU" sz="2800" dirty="0"/>
              <a:t>(для всех </a:t>
            </a:r>
            <a:r>
              <a:rPr lang="ru-RU" sz="2800" dirty="0" smtClean="0"/>
              <a:t>сфер </a:t>
            </a:r>
          </a:p>
          <a:p>
            <a:pPr marL="446088" indent="811213" algn="just">
              <a:lnSpc>
                <a:spcPct val="80000"/>
              </a:lnSpc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жизнедеятельности </a:t>
            </a:r>
            <a:r>
              <a:rPr lang="ru-RU" sz="2800" dirty="0"/>
              <a:t>общества), </a:t>
            </a:r>
          </a:p>
          <a:p>
            <a:pPr marL="446088" indent="811213" algn="just">
              <a:lnSpc>
                <a:spcPct val="80000"/>
              </a:lnSpc>
            </a:pPr>
            <a:r>
              <a:rPr lang="ru-RU" sz="2800" b="1" dirty="0" smtClean="0"/>
              <a:t>                                  ГЛОБАЛЬНЫ </a:t>
            </a:r>
          </a:p>
          <a:p>
            <a:pPr marL="446088" indent="811213" algn="just">
              <a:lnSpc>
                <a:spcPct val="80000"/>
              </a:lnSpc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</a:t>
            </a:r>
            <a:r>
              <a:rPr lang="ru-RU" sz="2800" dirty="0" smtClean="0"/>
              <a:t>(</a:t>
            </a:r>
            <a:r>
              <a:rPr lang="ru-RU" sz="2800" dirty="0"/>
              <a:t>для всей территории Земли), </a:t>
            </a:r>
          </a:p>
          <a:p>
            <a:pPr marL="446088" indent="811213" algn="just">
              <a:lnSpc>
                <a:spcPct val="80000"/>
              </a:lnSpc>
            </a:pPr>
            <a:r>
              <a:rPr lang="ru-RU" sz="2800" b="1" dirty="0" smtClean="0"/>
              <a:t>                                  УНИВЕРСАЛЬНЫ</a:t>
            </a:r>
            <a:r>
              <a:rPr lang="ru-RU" sz="2800" dirty="0" smtClean="0"/>
              <a:t> </a:t>
            </a:r>
            <a:r>
              <a:rPr lang="ru-RU" sz="2800" dirty="0"/>
              <a:t>(для всех </a:t>
            </a:r>
          </a:p>
          <a:p>
            <a:pPr marL="446088" indent="811213" algn="just">
              <a:lnSpc>
                <a:spcPct val="80000"/>
              </a:lnSpc>
            </a:pPr>
            <a:r>
              <a:rPr lang="ru-RU" sz="2800" dirty="0" smtClean="0"/>
              <a:t>                                  этапов истории) </a:t>
            </a:r>
            <a:endParaRPr lang="ru-RU" sz="2800" dirty="0"/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-   являются основой для нравственных императивов – </a:t>
            </a:r>
          </a:p>
          <a:p>
            <a:r>
              <a:rPr lang="ru-RU" sz="2800" dirty="0" smtClean="0"/>
              <a:t>    </a:t>
            </a:r>
            <a:r>
              <a:rPr lang="ru-RU" sz="2800" b="1" dirty="0" smtClean="0"/>
              <a:t>ПРИНЦИПОВ действий для УР.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808312" cy="3177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243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21939"/>
            <a:ext cx="813690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Адаптация</a:t>
            </a:r>
            <a:r>
              <a:rPr lang="ru-RU" sz="3200" dirty="0" smtClean="0"/>
              <a:t> </a:t>
            </a:r>
            <a:r>
              <a:rPr lang="ru-RU" sz="3200" dirty="0"/>
              <a:t>ИДЕЙ  ОУР  к 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/>
              <a:t>менталитету, </a:t>
            </a:r>
            <a:endParaRPr lang="ru-RU" sz="3200" dirty="0" smtClean="0"/>
          </a:p>
          <a:p>
            <a:pPr>
              <a:lnSpc>
                <a:spcPct val="90000"/>
              </a:lnSpc>
              <a:defRPr/>
            </a:pPr>
            <a:r>
              <a:rPr lang="ru-RU" sz="3200" dirty="0" smtClean="0"/>
              <a:t>образу </a:t>
            </a:r>
            <a:r>
              <a:rPr lang="ru-RU" sz="3200" dirty="0"/>
              <a:t>жизни</a:t>
            </a:r>
            <a:r>
              <a:rPr lang="ru-RU" sz="3200" dirty="0" smtClean="0"/>
              <a:t>, 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/>
              <a:t>национальным  традициям. </a:t>
            </a:r>
            <a:endParaRPr lang="ru-RU" sz="3200" dirty="0"/>
          </a:p>
          <a:p>
            <a:pPr>
              <a:lnSpc>
                <a:spcPct val="90000"/>
              </a:lnSpc>
              <a:defRPr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Поиск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аналогов</a:t>
            </a:r>
            <a:r>
              <a:rPr lang="ru-RU" sz="3200" dirty="0"/>
              <a:t> в 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/>
              <a:t>национальной </a:t>
            </a:r>
            <a:r>
              <a:rPr lang="ru-RU" sz="3200" dirty="0" smtClean="0"/>
              <a:t>культуре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1249" y="5910371"/>
            <a:ext cx="2643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УЧИМСЯ </a:t>
            </a:r>
          </a:p>
          <a:p>
            <a:r>
              <a:rPr lang="ru-RU" sz="2400" dirty="0" smtClean="0"/>
              <a:t> СЧИТАТЬ РЕСУРСЫ</a:t>
            </a:r>
            <a:endParaRPr lang="ru-RU" sz="2400" dirty="0"/>
          </a:p>
        </p:txBody>
      </p:sp>
      <p:pic>
        <p:nvPicPr>
          <p:cNvPr id="4" name="Picture 4" descr="http://s1.vcdn.biz/static/f/240256401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49" y="1988840"/>
            <a:ext cx="2859183" cy="38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843" y="747281"/>
            <a:ext cx="85572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БУДУЩЕЕ  ПЕДАГОГИКИ – СОЕДИНЕНИЕ  </a:t>
            </a:r>
            <a:r>
              <a:rPr lang="ru-RU" sz="2400" b="1" dirty="0" smtClean="0">
                <a:solidFill>
                  <a:srgbClr val="7030A0"/>
                </a:solidFill>
              </a:rPr>
              <a:t>НАУЧНЫХ И ЖИТЕЙСКИХ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ПОНЯТИЙ, НАУКИ И АРХЕТИПИЧЕСКИХ КОДОВ ПОВЕДЕНИЯ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0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1-04/1302160265_overlo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3"/>
          <a:stretch/>
        </p:blipFill>
        <p:spPr bwMode="auto">
          <a:xfrm>
            <a:off x="1785299" y="932527"/>
            <a:ext cx="5739029" cy="43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1312" y="5469031"/>
            <a:ext cx="6555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…  НЕ РАСКАЧИВАТЬ ЛОДКУ КОНФЛИКТАМИ </a:t>
            </a:r>
          </a:p>
          <a:p>
            <a:pPr algn="ctr"/>
            <a:r>
              <a:rPr lang="ru-RU" sz="2400" dirty="0" smtClean="0"/>
              <a:t>МЕЖДУ ЕЕ ПАССАЖИРАМИ.</a:t>
            </a:r>
          </a:p>
          <a:p>
            <a:pPr algn="ctr"/>
            <a:r>
              <a:rPr lang="ru-RU" sz="2400" dirty="0" smtClean="0"/>
              <a:t>ЦЕНИТЬ ПОЛИЭТНОКУЛЬТУРНОЕ РАЗНООБРАЗИЕ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7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10 ПРАВИЛ\ПРЕДОСТОРОЖНОСТЬ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47" y="692696"/>
            <a:ext cx="6192688" cy="4752528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1619672" y="5517232"/>
            <a:ext cx="5962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…  В УСЛОВИЯХ НЕУСТОЙЧИВОГО МИРА  </a:t>
            </a:r>
          </a:p>
          <a:p>
            <a:pPr algn="ctr"/>
            <a:r>
              <a:rPr lang="ru-RU" sz="2400" dirty="0" smtClean="0"/>
              <a:t>НЕ ДЕЛАТЬ РЕЗКИХ ДВИЖЕНИЙ,</a:t>
            </a:r>
          </a:p>
          <a:p>
            <a:pPr algn="ctr"/>
            <a:r>
              <a:rPr lang="ru-RU" sz="2400" dirty="0" smtClean="0"/>
              <a:t> ДЕЙСТВОВАТЬ  НЕ СТИХИЙНО,  А ПО ПЛАНУ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6329" y="15007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1300"/>
            <a:ext cx="6668748" cy="179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b="1" dirty="0"/>
              <a:t>ИЗУЧАЕМ НАСЛЕДИЕ Н.Н.МОИСЕЕВА. </a:t>
            </a:r>
            <a:endParaRPr lang="ru-RU" sz="2400" b="1" dirty="0" smtClean="0"/>
          </a:p>
          <a:p>
            <a:pPr>
              <a:lnSpc>
                <a:spcPts val="2200"/>
              </a:lnSpc>
            </a:pPr>
            <a:r>
              <a:rPr lang="ru-RU" sz="2400" dirty="0" smtClean="0"/>
              <a:t>К  </a:t>
            </a:r>
            <a:r>
              <a:rPr lang="ru-RU" sz="2400" dirty="0"/>
              <a:t>100-летию со дня рождения. МЕЖДУНАРОДНЫЙ КОНКУРС МЕТОДИЧЕСКИХ РАЗРАБОТОК УЧИТЕЛЕЙ «Экологический императив в образовании</a:t>
            </a:r>
            <a:r>
              <a:rPr lang="ru-RU" sz="2400" dirty="0" smtClean="0"/>
              <a:t>».</a:t>
            </a:r>
          </a:p>
          <a:p>
            <a:pPr>
              <a:lnSpc>
                <a:spcPts val="2200"/>
              </a:lnSpc>
            </a:pPr>
            <a:r>
              <a:rPr lang="ru-RU" sz="2400" dirty="0" smtClean="0"/>
              <a:t> </a:t>
            </a:r>
            <a:r>
              <a:rPr lang="ru-RU" sz="2400" i="1" dirty="0"/>
              <a:t>… Подробнее</a:t>
            </a:r>
            <a:r>
              <a:rPr lang="ru-RU" sz="2400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9" y="3061540"/>
            <a:ext cx="7488832" cy="1785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ДЛЯ ДЕТЕЙ И ВЗРОСЛЫХ! </a:t>
            </a:r>
          </a:p>
          <a:p>
            <a:pPr>
              <a:lnSpc>
                <a:spcPts val="2200"/>
              </a:lnSpc>
            </a:pPr>
            <a:r>
              <a:rPr lang="ru-RU" sz="2400" dirty="0" smtClean="0"/>
              <a:t>Сохранение  культурного наследия россиян – условие</a:t>
            </a:r>
          </a:p>
          <a:p>
            <a:pPr>
              <a:lnSpc>
                <a:spcPts val="2200"/>
              </a:lnSpc>
            </a:pPr>
            <a:r>
              <a:rPr lang="ru-RU" sz="2400" dirty="0" smtClean="0"/>
              <a:t>устойчивого развития страны и здоровья ее жителей.</a:t>
            </a:r>
            <a:r>
              <a:rPr lang="ru-RU" sz="2400" b="1" dirty="0" smtClean="0"/>
              <a:t> </a:t>
            </a:r>
          </a:p>
          <a:p>
            <a:pPr>
              <a:lnSpc>
                <a:spcPts val="2200"/>
              </a:lnSpc>
            </a:pPr>
            <a:r>
              <a:rPr lang="ru-RU" sz="2400" dirty="0" smtClean="0"/>
              <a:t>Объявляется </a:t>
            </a:r>
            <a:r>
              <a:rPr lang="ru-RU" sz="2400" b="1" dirty="0"/>
              <a:t>ВСЕРОССИЙСКИЙ КОНКУРС  </a:t>
            </a:r>
            <a:endParaRPr lang="ru-RU" sz="2400" b="1" dirty="0" smtClean="0"/>
          </a:p>
          <a:p>
            <a:pPr>
              <a:lnSpc>
                <a:spcPts val="2200"/>
              </a:lnSpc>
            </a:pPr>
            <a:r>
              <a:rPr lang="ru-RU" sz="2400" b="1" dirty="0" smtClean="0"/>
              <a:t>«</a:t>
            </a:r>
            <a:r>
              <a:rPr lang="ru-RU" sz="2400" b="1" dirty="0"/>
              <a:t>НАЗАД В БУДУЩЕЕ, </a:t>
            </a:r>
            <a:r>
              <a:rPr lang="ru-RU" sz="2400" b="1" dirty="0" smtClean="0"/>
              <a:t>или </a:t>
            </a:r>
            <a:r>
              <a:rPr lang="ru-RU" sz="2400" b="1" dirty="0"/>
              <a:t>игры наших бабушек». </a:t>
            </a:r>
          </a:p>
          <a:p>
            <a:pPr>
              <a:lnSpc>
                <a:spcPts val="2200"/>
              </a:lnSpc>
            </a:pPr>
            <a:r>
              <a:rPr lang="ru-RU" sz="2400" i="1" dirty="0"/>
              <a:t>… Подробнее</a:t>
            </a:r>
            <a:r>
              <a:rPr lang="ru-RU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19" y="5221780"/>
            <a:ext cx="7092281" cy="12315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ДЛЯ ДЕТЕЙ И ВЗРОСЛЫХ! </a:t>
            </a:r>
          </a:p>
          <a:p>
            <a:pPr>
              <a:lnSpc>
                <a:spcPts val="2200"/>
              </a:lnSpc>
            </a:pPr>
            <a:r>
              <a:rPr lang="ru-RU" sz="2400" dirty="0" smtClean="0"/>
              <a:t>Конкурс </a:t>
            </a:r>
            <a:r>
              <a:rPr lang="ru-RU" sz="2400" b="1" dirty="0"/>
              <a:t>«ПУТЕШЕСТВУЕМ БЕЗ </a:t>
            </a:r>
            <a:endParaRPr lang="ru-RU" sz="2400" b="1" dirty="0" smtClean="0"/>
          </a:p>
          <a:p>
            <a:pPr>
              <a:lnSpc>
                <a:spcPts val="2200"/>
              </a:lnSpc>
            </a:pPr>
            <a:r>
              <a:rPr lang="ru-RU" sz="2400" b="1" dirty="0" smtClean="0"/>
              <a:t>ЭКОЛОГИЧЕСКОГО СЛЕДА: ПРИСОЕДИНЯЙТЕСЬ!».</a:t>
            </a:r>
            <a:r>
              <a:rPr lang="ru-RU" sz="2400" b="1" i="1" dirty="0" smtClean="0"/>
              <a:t> </a:t>
            </a:r>
          </a:p>
          <a:p>
            <a:pPr>
              <a:lnSpc>
                <a:spcPts val="2200"/>
              </a:lnSpc>
            </a:pPr>
            <a:r>
              <a:rPr lang="ru-RU" sz="2400" i="1" dirty="0" smtClean="0"/>
              <a:t>… Подробнее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9402" y="159023"/>
            <a:ext cx="261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КОНКУРСЫ -- 2016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Организаторы</a:t>
            </a:r>
            <a:r>
              <a:rPr lang="ru-RU" sz="2400" dirty="0" smtClean="0"/>
              <a:t> </a:t>
            </a:r>
            <a:r>
              <a:rPr lang="ru-RU" sz="2800" dirty="0" smtClean="0"/>
              <a:t> </a:t>
            </a:r>
            <a:endParaRPr lang="ru-RU" sz="2400" dirty="0" smtClean="0"/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кафедра </a:t>
            </a:r>
            <a:r>
              <a:rPr lang="ru-RU" sz="2400" b="1" dirty="0"/>
              <a:t>ЮНЕСКО по изучению глобальных проблем </a:t>
            </a:r>
            <a:r>
              <a:rPr lang="ru-RU" sz="2400" dirty="0"/>
              <a:t>факультета глобальных процессов МГУ им. М.В. Ломоносова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сетевая кафедра ЮНЕСКО «Экологическое </a:t>
            </a:r>
            <a:r>
              <a:rPr lang="ru-RU" sz="2400" b="1" dirty="0"/>
              <a:t>образование для устойчивого развития в глобальном мире» </a:t>
            </a:r>
            <a:r>
              <a:rPr lang="ru-RU" sz="2400" dirty="0"/>
              <a:t>при ФГБНУ «Институт стратегии развития образования Российской академии образования».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52569"/>
            <a:ext cx="9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Учредители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Факультет </a:t>
            </a:r>
            <a:r>
              <a:rPr lang="ru-RU" sz="2400" b="1" dirty="0"/>
              <a:t>глобальных процессов МГУ им. М.В. Ломоносова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ФГБНУ</a:t>
            </a:r>
            <a:r>
              <a:rPr lang="ru-RU" sz="2400" dirty="0" smtClean="0"/>
              <a:t> </a:t>
            </a:r>
            <a:r>
              <a:rPr lang="ru-RU" sz="2400" b="1" dirty="0"/>
              <a:t>«Институт стратегии развития образования Российской академии образования»,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Департамент </a:t>
            </a:r>
            <a:r>
              <a:rPr lang="ru-RU" sz="2400" b="1" dirty="0"/>
              <a:t>образования администрации </a:t>
            </a:r>
            <a:r>
              <a:rPr lang="ru-RU" sz="2400" b="1" dirty="0" err="1"/>
              <a:t>г.Томска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89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76408"/>
            <a:ext cx="7758608" cy="639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«ЗЕЛЕНЫЕ АКСИОМЫ» В ШКОЛЕ И ДОМА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ПРИРОДНОЕ И КУЛЬТУРНОЕ НАСЛЕДИЕ : СПАСТИ И СОХРАНИТЬ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ЗЕЛЕНОЕ ПОТРЕБЛЕНИЕ И УСТОЙЧИВЫЙ ОБРАЗ ЖИЗНИ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МИР, ДИАЛОГ, ПАРТНЕРСТВО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ГЛОБАЛЬНЫЕ ПРОБЛЕМЫ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ЗДОРОВЫЙ ОБРАЗ ЖИЗНИ - </a:t>
            </a:r>
            <a:r>
              <a:rPr lang="en-US" dirty="0"/>
              <a:t>XXI</a:t>
            </a:r>
            <a:endParaRPr lang="ru-RU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БЕЗОПАСНОСТЬ В МИРЕ ИНФОРМАЦИИ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СТИХИЙНЫЕ БЕДСТВИЯ И ТЕХНОГЕННЫЕ КАТАСТРОФЫ. УРОКИ ВЫЖИВАНИЯ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БУДУЩЕЕ, КОТОРОГО МЫ ХОТИМ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ПУТЕШЕСТВИЯ  БЕЗ ЭКОЛОГИЧЕСКОГО СЛЕДА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ЖИВОТНЫЕ РЯДОМ С НАМИ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НОВАЯ ЭТИКА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/>
              <a:t>ЭКОЛОГИЧЕСКАЯ </a:t>
            </a:r>
            <a:r>
              <a:rPr lang="ru-RU" dirty="0" smtClean="0"/>
              <a:t>ГРАМОТНОСТЬ</a:t>
            </a:r>
          </a:p>
          <a:p>
            <a:pPr marL="285750" lvl="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ДОСТУПНОЕ </a:t>
            </a:r>
            <a:r>
              <a:rPr lang="ru-RU" dirty="0"/>
              <a:t>ОБРАЗОВАНИЕ – ОБРАЗОВАНИЕ ДЛЯ ВСЕХ (коррекционная помощь не только для детей с ограниченными возможностями здоровья, а для всех нуждающихся в ней в те или иные периоды своего развития; доступные для родителей, воспитателей, учителей начальных классов методики логопедической помощи детям; составление индивидуальных программ развития и саморазвития ребенка; координация работы учителей, психологов, врачей, социальных педагогов) 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8152" y="44624"/>
            <a:ext cx="666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ОСНОВНЫЕ ТЕМЫ инновационной и просветительской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221717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8152" y="260648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ОСНОВНЫЕ ТЕМЫ </a:t>
            </a:r>
            <a:r>
              <a:rPr lang="ru-RU" sz="2400" b="1" dirty="0" smtClean="0">
                <a:solidFill>
                  <a:srgbClr val="C00000"/>
                </a:solidFill>
              </a:rPr>
              <a:t>экспериментальной работы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980728"/>
            <a:ext cx="8586192" cy="497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РАЗРАБОТКА ДЕТСКОГО СЛОВАРЯ ЭКОЛОГИЧЕСКИХ МЫСЛЕОБРАЗОВ 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ПАКЕТ ТЕМАТИЧЕСКИХ ДЕТСКО-ВЗРОСЛЫХ ПРОЕКТОВ ДЛЯ УСТОЙЧИВОГО РАЗВИТИЯ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СКВОЗНОЙ ПРОЕКТ «ЗЕЛЕНЫЕ АКСИОМЫ ДОМА И В ШКОЛЕ» (разработка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варианта </a:t>
            </a:r>
            <a:r>
              <a:rPr lang="ru-RU" dirty="0"/>
              <a:t>преемственности урочного и внеурочного содержания для ОУР)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МЕТОДИЧЕСКАЯ РАЗРАБОТКА по включению в содержание образования наследия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отечественных </a:t>
            </a:r>
            <a:r>
              <a:rPr lang="ru-RU" dirty="0"/>
              <a:t>ученых об УР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ПЕДАГОГИЧЕСКАЯ АДАПТАЦИЯ МАТЕРИАЛОВ  ЮНЕСКО по ОУР для отечественной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общеобразовательной </a:t>
            </a:r>
            <a:r>
              <a:rPr lang="ru-RU" dirty="0"/>
              <a:t>школы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РАЗРАБОТКА ПЕДАГОГИЧЕСКОГО КОНЦЕПТА ЭКОМИРА в интересах ОУР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РАЗРАБОТКА ОБЩЕИНСТИТУЦИОНАЛЬНОЙ МОДЕЛИ ОУР В ОБРАЗОВАТЕЛЬНОЙ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      ОРГАНИЗАЦИИ</a:t>
            </a:r>
            <a:endParaRPr lang="ru-RU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АВТОРСКИЕ ПРОГРАММЫ ПО КУРСУ ЭКОНОМИКА НА ОСНОВЕ НОВОЙ МОДЕЛИ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     ЭКОЛОГИЧЕСКИ БЕЗОПАСНОГО ЭКОНОМИЧЕСКОГО </a:t>
            </a:r>
            <a:r>
              <a:rPr lang="ru-RU" dirty="0"/>
              <a:t>РАЗВИТИЯ СТРАНЫ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41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7378"/>
            <a:ext cx="806489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РАЗРАБОТКА ДЕТСКОЙ ХАРТИИ ЗЕМЛИ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МОНИТОРИНГ ЭКОЛОГИЧЕСКОЙ ГРАМОТНОСТИ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АДАПТИВНО-РАЗВИВАЮЩАЯ СТРАТЕГИЯ СОХРАНЕНИЯ ЗДОРОВЬЯ В </a:t>
            </a:r>
            <a:r>
              <a:rPr lang="en-US" dirty="0"/>
              <a:t>XXI</a:t>
            </a:r>
            <a:r>
              <a:rPr lang="ru-RU" dirty="0"/>
              <a:t> ВЕКЕ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МОДЕЛЬ ПРОЕКТИРОВАНИЯ УРОКОВ ДЛЯ УСТОЙЧИВОГО РАЗВИТИЯ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(</a:t>
            </a:r>
            <a:r>
              <a:rPr lang="ru-RU" dirty="0"/>
              <a:t>1 сентября):  Будущее, которого мы хотим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МЕТОДИЧЕСКИЕ РАЗРАБОТКИ по включению идей сохранения природного и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культурного </a:t>
            </a:r>
            <a:r>
              <a:rPr lang="ru-RU" dirty="0"/>
              <a:t>наследия в содержание… предметов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МЕТОДИКА </a:t>
            </a:r>
            <a:r>
              <a:rPr lang="ru-RU" dirty="0"/>
              <a:t>РАЗВИТИЯ ТРЕХМЕРНОГО МЫШЛЕНИЯ на уроках …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КУЛЬТУРО-ЦЕНТРИРОВАННАЯ МОДЕЛЬ КОНСТРУИРОВАНИЯ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темы </a:t>
            </a:r>
            <a:r>
              <a:rPr lang="ru-RU" dirty="0"/>
              <a:t>(модуля) … на основе идей УР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АПРОБАЦИЯ  КОНЦЕПТУАЛЬНЫХ  МЕТАФОР ОУР</a:t>
            </a:r>
          </a:p>
          <a:p>
            <a:pPr>
              <a:lnSpc>
                <a:spcPct val="80000"/>
              </a:lnSpc>
            </a:pPr>
            <a:r>
              <a:rPr lang="ru-RU" dirty="0"/>
              <a:t> 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ПРОЕКТЫ ВСЕРОССИЙСКОГО </a:t>
            </a:r>
            <a:r>
              <a:rPr lang="ru-RU" dirty="0"/>
              <a:t>ОБЩЕСТВА ОХРАНЫ ПРИРОДЫ – ДЛЯ УСТОЙЧИВОГО РАЗВИТИЯ СТРАНЫ 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lvl="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/>
              <a:t>ЭКОЛОГИЧЕСКИЙ ДИЗАЙН В ИНТЕРЕСАХ УСТОЙЧИВОГО РАЗВИТИЯ (детские и детско-взрослые проекты; методические разработки уроков Изо и Технология)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05264"/>
            <a:ext cx="8550696" cy="1031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В целом</a:t>
            </a:r>
            <a:r>
              <a:rPr lang="ru-RU" sz="1600" b="1" dirty="0" smtClean="0"/>
              <a:t>:</a:t>
            </a:r>
            <a:endParaRPr lang="ru-RU" sz="1600" dirty="0"/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39876B"/>
                </a:solidFill>
              </a:rPr>
              <a:t>АПРОБАЦИЯ НОВОЙ МОДЕЛИ ЭКОЛОГИЧЕСКОГО ЗДОРОВЬЕСБЕРЕГАЮЩЕГО ОБРАЗОВАНИЯ В </a:t>
            </a:r>
            <a:r>
              <a:rPr lang="ru-RU" sz="1600" b="1" dirty="0" smtClean="0">
                <a:solidFill>
                  <a:srgbClr val="39876B"/>
                </a:solidFill>
              </a:rPr>
              <a:t>ИНТЕРЕСАХ УСТОЙЧИВОГО </a:t>
            </a:r>
            <a:r>
              <a:rPr lang="ru-RU" sz="1600" b="1" dirty="0">
                <a:solidFill>
                  <a:srgbClr val="39876B"/>
                </a:solidFill>
              </a:rPr>
              <a:t>И БЕЗОПАСНОГО </a:t>
            </a:r>
            <a:endParaRPr lang="ru-RU" sz="1600" b="1" dirty="0" smtClean="0">
              <a:solidFill>
                <a:srgbClr val="39876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39876B"/>
                </a:solidFill>
              </a:rPr>
              <a:t>СОЦИАЛЬНО-ЭКОНОМИЧЕСКОГО РАЗВИТИЯ </a:t>
            </a:r>
            <a:r>
              <a:rPr lang="ru-RU" sz="1600" b="1" dirty="0">
                <a:solidFill>
                  <a:srgbClr val="39876B"/>
                </a:solidFill>
              </a:rPr>
              <a:t>СТРАНЫ</a:t>
            </a:r>
          </a:p>
        </p:txBody>
      </p:sp>
    </p:spTree>
    <p:extLst>
      <p:ext uri="{BB962C8B-B14F-4D97-AF65-F5344CB8AC3E}">
        <p14:creationId xmlns:p14="http://schemas.microsoft.com/office/powerpoint/2010/main" val="157783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080" y="476672"/>
            <a:ext cx="170886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Контакты: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05655" y="2204864"/>
            <a:ext cx="273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dziatkov@mail.ru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7480" y="1484784"/>
            <a:ext cx="320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partner</a:t>
            </a:r>
            <a:r>
              <a:rPr lang="ru-RU" altLang="ru-RU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altLang="ru-RU" sz="28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unitwin</a:t>
            </a:r>
            <a:r>
              <a:rPr lang="ru-RU" altLang="ru-RU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ru-RU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net  </a:t>
            </a:r>
            <a:endParaRPr lang="ru-RU" alt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615407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8 (977) 512 04 67 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2689756"/>
            <a:ext cx="3275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izdatelstvoo@mail.ru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423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838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«Межрегиональное сетевое партнерство» </a:t>
            </a:r>
            <a:r>
              <a:rPr lang="ru-RU" sz="2800" dirty="0" smtClean="0"/>
              <a:t>- это</a:t>
            </a:r>
            <a:endParaRPr lang="ru-RU" sz="2800" dirty="0" smtClean="0"/>
          </a:p>
          <a:p>
            <a:r>
              <a:rPr lang="ru-RU" sz="2800" b="1" i="1" dirty="0" smtClean="0"/>
              <a:t>образовательно-просветительский сетевой проект </a:t>
            </a:r>
            <a:endParaRPr lang="ru-RU" sz="2800" b="1" i="1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области образования для устойчивого развития, </a:t>
            </a:r>
            <a:endParaRPr lang="ru-RU" sz="2800" dirty="0" smtClean="0"/>
          </a:p>
          <a:p>
            <a:r>
              <a:rPr lang="ru-RU" sz="2800" dirty="0"/>
              <a:t>р</a:t>
            </a:r>
            <a:r>
              <a:rPr lang="ru-RU" sz="2800" dirty="0" smtClean="0"/>
              <a:t>еализуемый </a:t>
            </a:r>
            <a:r>
              <a:rPr lang="ru-RU" sz="2800" dirty="0" smtClean="0"/>
              <a:t>в </a:t>
            </a:r>
            <a:r>
              <a:rPr lang="ru-RU" sz="2800" dirty="0"/>
              <a:t>соответствии с </a:t>
            </a:r>
            <a:endParaRPr lang="ru-RU" sz="2800" dirty="0" smtClean="0"/>
          </a:p>
          <a:p>
            <a:r>
              <a:rPr lang="ru-RU" sz="2800" dirty="0" smtClean="0"/>
              <a:t>рекомендациями </a:t>
            </a:r>
            <a:r>
              <a:rPr lang="ru-RU" sz="2800" dirty="0"/>
              <a:t>ЮНЕСКО по созданию сети ассоциированных образовательных организаций </a:t>
            </a:r>
            <a:endParaRPr lang="ru-RU" sz="2800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рамках программы УНИТВИН / ЮНЕСКО. </a:t>
            </a:r>
          </a:p>
        </p:txBody>
      </p:sp>
    </p:spTree>
    <p:extLst>
      <p:ext uri="{BB962C8B-B14F-4D97-AF65-F5344CB8AC3E}">
        <p14:creationId xmlns:p14="http://schemas.microsoft.com/office/powerpoint/2010/main" val="110518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624"/>
            <a:ext cx="853244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</a:rPr>
              <a:t>Цель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 smtClean="0">
                <a:effectLst/>
              </a:rPr>
              <a:t>проекта: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b="1" dirty="0" smtClean="0">
                <a:solidFill>
                  <a:srgbClr val="9E0000"/>
                </a:solidFill>
              </a:rPr>
              <a:t>организация </a:t>
            </a:r>
            <a:r>
              <a:rPr lang="ru-RU" sz="2400" b="1" dirty="0">
                <a:solidFill>
                  <a:srgbClr val="9E0000"/>
                </a:solidFill>
              </a:rPr>
              <a:t>сети ассоциированных образовательных организаций, </a:t>
            </a:r>
            <a:r>
              <a:rPr lang="ru-RU" sz="2400" b="1" dirty="0" smtClean="0">
                <a:solidFill>
                  <a:srgbClr val="9E0000"/>
                </a:solidFill>
              </a:rPr>
              <a:t> а </a:t>
            </a:r>
            <a:r>
              <a:rPr lang="ru-RU" sz="2400" b="1" dirty="0">
                <a:solidFill>
                  <a:srgbClr val="9E0000"/>
                </a:solidFill>
              </a:rPr>
              <a:t>также  поддержка неформальных связей педагогов, детей, их родителей </a:t>
            </a:r>
            <a:endParaRPr lang="ru-RU" sz="2400" b="1" dirty="0" smtClean="0">
              <a:solidFill>
                <a:srgbClr val="9E0000"/>
              </a:solidFill>
            </a:endParaRPr>
          </a:p>
          <a:p>
            <a:r>
              <a:rPr lang="ru-RU" sz="2400" b="1" i="1" dirty="0" smtClean="0">
                <a:solidFill>
                  <a:srgbClr val="39876B"/>
                </a:solidFill>
              </a:rPr>
              <a:t>для </a:t>
            </a:r>
            <a:r>
              <a:rPr lang="ru-RU" sz="2400" b="1" i="1" dirty="0">
                <a:solidFill>
                  <a:srgbClr val="39876B"/>
                </a:solidFill>
              </a:rPr>
              <a:t>распространения идей и лучшего опыта просвещения и образования в области устойчивого развития в </a:t>
            </a:r>
            <a:r>
              <a:rPr lang="ru-RU" sz="2400" b="1" i="1" dirty="0" smtClean="0">
                <a:solidFill>
                  <a:srgbClr val="39876B"/>
                </a:solidFill>
              </a:rPr>
              <a:t>интересах</a:t>
            </a:r>
          </a:p>
          <a:p>
            <a:endParaRPr lang="ru-RU" sz="2400" b="1" dirty="0" smtClean="0">
              <a:solidFill>
                <a:srgbClr val="9E0000"/>
              </a:solidFill>
              <a:effectLst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сохранения природного и культурного наследия России, 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формирования культуры «зеленого» потребления и </a:t>
            </a:r>
            <a:r>
              <a:rPr lang="ru-RU" sz="2400" b="1" dirty="0" smtClean="0"/>
              <a:t>устойчивого </a:t>
            </a:r>
            <a:r>
              <a:rPr lang="ru-RU" sz="2400" b="1" dirty="0"/>
              <a:t>образа </a:t>
            </a:r>
            <a:r>
              <a:rPr lang="ru-RU" sz="2400" b="1" dirty="0" smtClean="0"/>
              <a:t>жизни, 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формирования экологически сообразного здорового образа жизни – </a:t>
            </a:r>
            <a:r>
              <a:rPr lang="en-US" sz="2400" b="1" dirty="0"/>
              <a:t>XXI</a:t>
            </a:r>
            <a:r>
              <a:rPr lang="ru-RU" sz="2400" b="1" dirty="0"/>
              <a:t>; 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развития межкультурных коммуникаций</a:t>
            </a:r>
            <a:r>
              <a:rPr lang="ru-RU" sz="2400" dirty="0"/>
              <a:t> </a:t>
            </a:r>
            <a:r>
              <a:rPr lang="ru-RU" sz="2400" b="1" dirty="0"/>
              <a:t>и содействия укреплению мира</a:t>
            </a:r>
            <a:r>
              <a:rPr lang="ru-RU" sz="2400" dirty="0"/>
              <a:t>,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трудовой и профессиональной ориентации молодежи к включению в «зеленую» экономику страны.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940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6288" y="44624"/>
            <a:ext cx="9774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ВСЕМИРНОЕ ЗНАЧЕНИЕ УСТОЙЧИВОГО РАЗВИТИЯ РОССИИ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568952" cy="24191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Планетарно-экологическое значение имеют: </a:t>
            </a:r>
            <a:endParaRPr lang="ru-RU" sz="2400" dirty="0" smtClean="0"/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российские </a:t>
            </a:r>
            <a:r>
              <a:rPr lang="ru-RU" sz="2400" dirty="0"/>
              <a:t>леса (45% территории страны); </a:t>
            </a:r>
            <a:endParaRPr lang="ru-RU" sz="2400" dirty="0" smtClean="0"/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переувлажненные </a:t>
            </a:r>
            <a:r>
              <a:rPr lang="ru-RU" sz="2400" dirty="0"/>
              <a:t>земли и болота (22% территории), </a:t>
            </a:r>
            <a:endParaRPr lang="ru-RU" sz="2400" dirty="0" smtClean="0"/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которые </a:t>
            </a:r>
            <a:r>
              <a:rPr lang="ru-RU" sz="2400" dirty="0"/>
              <a:t>регенерируют атмосферный кислород и выступают геохимическим барьером для загрязнителей; крупнейший на Земле массив практически не освоенных, «диких» земель (почти 2/3 территории</a:t>
            </a:r>
            <a:r>
              <a:rPr lang="ru-RU" sz="2400" dirty="0" smtClean="0"/>
              <a:t>)</a:t>
            </a:r>
            <a:endParaRPr lang="ru-RU" sz="2400" b="1" dirty="0">
              <a:solidFill>
                <a:srgbClr val="39876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483" y="3771846"/>
            <a:ext cx="4650989" cy="2751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РОССИЯ</a:t>
            </a:r>
            <a:r>
              <a:rPr lang="ru-RU" sz="2400" dirty="0" smtClean="0"/>
              <a:t> – это 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9876B"/>
                </a:solidFill>
              </a:rPr>
              <a:t>ЭКОЛОГИЧЕСКИЙ </a:t>
            </a:r>
            <a:r>
              <a:rPr lang="ru-RU" sz="2400" b="1" dirty="0" smtClean="0">
                <a:solidFill>
                  <a:srgbClr val="39876B"/>
                </a:solidFill>
              </a:rPr>
              <a:t>ДОНОР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39876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39876B"/>
                </a:solidFill>
              </a:rPr>
              <a:t>КОЛЫБЕЛЬ   ВЕЛИКОЙ     РОССИЙСКОЙ  КУЛЬТУРЫ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39876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39876B"/>
                </a:solidFill>
              </a:rPr>
              <a:t>ГАРАНТ МИРА  </a:t>
            </a:r>
            <a:endParaRPr lang="ru-RU" sz="2400" b="1" dirty="0">
              <a:solidFill>
                <a:srgbClr val="39876B"/>
              </a:solidFill>
            </a:endParaRPr>
          </a:p>
        </p:txBody>
      </p:sp>
      <p:pic>
        <p:nvPicPr>
          <p:cNvPr id="7" name="Picture 2" descr="http://infoglaz.ru/wp-content/uploads/178_2007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888432" cy="28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2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064896" cy="654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Участники сетевого партнерства</a:t>
            </a:r>
            <a:r>
              <a:rPr lang="ru-RU" sz="2000" b="1" u="sng" dirty="0" smtClean="0">
                <a:solidFill>
                  <a:srgbClr val="C00000"/>
                </a:solidFill>
              </a:rPr>
              <a:t>: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/>
              <a:t>У</a:t>
            </a:r>
            <a:r>
              <a:rPr lang="ru-RU" sz="2000" dirty="0"/>
              <a:t>чителя, методисты, школьные психологи, социальные педагоги, воспитатели детских садов, преподаватели вузов и среднего профессионального образования, студенты, педагоги дополнительного образования детей и взрослых, администраторы образовательных организаций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Р</a:t>
            </a:r>
            <a:r>
              <a:rPr lang="ru-RU" sz="2000" dirty="0"/>
              <a:t>одители, взрослые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Д</a:t>
            </a:r>
            <a:r>
              <a:rPr lang="ru-RU" sz="2000" dirty="0"/>
              <a:t>ети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О</a:t>
            </a:r>
            <a:r>
              <a:rPr lang="ru-RU" sz="2000" dirty="0"/>
              <a:t>бразовательные организации (в качестве участников отдельных мероприятий; участников сетевого партнерства, Ассоциированных образовательных организаций, Ассоциированных школ ЮНЕСКО) 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М</a:t>
            </a:r>
            <a:r>
              <a:rPr lang="ru-RU" sz="2000" dirty="0"/>
              <a:t>униципальные методические службы (в качестве участников отдельных мероприятий; участников сетевого партнерства; </a:t>
            </a:r>
            <a:r>
              <a:rPr lang="ru-RU" sz="2000" dirty="0" err="1"/>
              <a:t>стажировочных</a:t>
            </a:r>
            <a:r>
              <a:rPr lang="ru-RU" sz="2000" dirty="0"/>
              <a:t> площадок сетевого партнерства)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М</a:t>
            </a:r>
            <a:r>
              <a:rPr lang="ru-RU" sz="2000" dirty="0"/>
              <a:t>униципальные органы управления образованием (инновационные, экспериментальные, </a:t>
            </a:r>
            <a:r>
              <a:rPr lang="ru-RU" sz="2000" dirty="0" err="1"/>
              <a:t>стажировочные</a:t>
            </a:r>
            <a:r>
              <a:rPr lang="ru-RU" sz="2000" dirty="0"/>
              <a:t> площадки – территории сетевого партнерства)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Р</a:t>
            </a:r>
            <a:r>
              <a:rPr lang="ru-RU" sz="2000" dirty="0"/>
              <a:t>егиональные органы управления образованием (инновационные, экспериментальные, </a:t>
            </a:r>
            <a:r>
              <a:rPr lang="ru-RU" sz="2000" dirty="0" err="1"/>
              <a:t>стажировочные</a:t>
            </a:r>
            <a:r>
              <a:rPr lang="ru-RU" sz="2000" dirty="0"/>
              <a:t> площадки – территории сетевого партнерства) 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О</a:t>
            </a:r>
            <a:r>
              <a:rPr lang="ru-RU" sz="2000" dirty="0"/>
              <a:t>бщественные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99701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398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Формы участия</a:t>
            </a:r>
            <a:r>
              <a:rPr lang="ru-RU" sz="2800" dirty="0"/>
              <a:t>: </a:t>
            </a:r>
            <a:endParaRPr lang="ru-RU" sz="2800" dirty="0" smtClean="0"/>
          </a:p>
          <a:p>
            <a:r>
              <a:rPr lang="ru-RU" sz="2800" dirty="0" smtClean="0"/>
              <a:t>конкурсы</a:t>
            </a:r>
            <a:r>
              <a:rPr lang="ru-RU" sz="2800" dirty="0"/>
              <a:t>, проекты, сетевые форумы, видеоконференции, </a:t>
            </a:r>
            <a:r>
              <a:rPr lang="ru-RU" sz="2800" dirty="0" err="1"/>
              <a:t>вебинары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педагогические </a:t>
            </a:r>
            <a:r>
              <a:rPr lang="ru-RU" sz="2800" dirty="0"/>
              <a:t>чтения, мастер-классы, проблемно-творческие группы, </a:t>
            </a:r>
            <a:endParaRPr lang="ru-RU" sz="2800" dirty="0" smtClean="0"/>
          </a:p>
          <a:p>
            <a:r>
              <a:rPr lang="ru-RU" sz="2800" dirty="0" smtClean="0"/>
              <a:t>работа 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инновационных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экспериментальных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стажировочных</a:t>
            </a:r>
            <a:r>
              <a:rPr lang="ru-RU" sz="2800" dirty="0" smtClean="0"/>
              <a:t> площадок.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826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43" y="-27384"/>
            <a:ext cx="8237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Творческая лаборатория учителя. </a:t>
            </a:r>
            <a:endParaRPr lang="ru-RU" sz="2400" i="1" dirty="0" smtClean="0"/>
          </a:p>
          <a:p>
            <a:pPr algn="ctr"/>
            <a:r>
              <a:rPr lang="ru-RU" sz="2400" b="1" dirty="0" smtClean="0"/>
              <a:t>«ИННОВАЦИОННЫЙ ПРОЕКТ РАЗВИТИЯ ОБЩЕГО ОБРАЗОВАНИЯ: НАУЧИТЬСЯ ЖИТЬ УСТОЙЧИВО </a:t>
            </a:r>
          </a:p>
          <a:p>
            <a:pPr algn="ctr"/>
            <a:r>
              <a:rPr lang="ru-RU" sz="2400" b="1" dirty="0" smtClean="0"/>
              <a:t>В ГЛОБАЛЬНОМ МИРЕ»</a:t>
            </a:r>
            <a:endParaRPr lang="ru-RU" sz="2400" b="1" dirty="0"/>
          </a:p>
        </p:txBody>
      </p:sp>
      <p:pic>
        <p:nvPicPr>
          <p:cNvPr id="3" name="Picture 4" descr="http://yaicom.ru/o/2007/04/krasivejshie-mosty-mira-foto_18401_s_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54" y="1628800"/>
            <a:ext cx="48370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85990"/>
            <a:ext cx="4868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ГЛОБАЛЬНОЕ  ОБРАЗОВАНИЕ:</a:t>
            </a:r>
          </a:p>
          <a:p>
            <a:r>
              <a:rPr lang="ru-RU" sz="2000" b="1" dirty="0" smtClean="0"/>
              <a:t>БУДУЩЕЕ, </a:t>
            </a:r>
            <a:r>
              <a:rPr lang="ru-RU" sz="2000" b="1" dirty="0"/>
              <a:t>КОТОРОГО МЫ ХОТИМ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457998"/>
            <a:ext cx="3989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НА ГЛОБАЛИЗАЦИЮ КРИЗИСОВ </a:t>
            </a:r>
          </a:p>
          <a:p>
            <a:r>
              <a:rPr lang="ru-RU" dirty="0" smtClean="0"/>
              <a:t>(экологического, экономического,</a:t>
            </a:r>
          </a:p>
          <a:p>
            <a:r>
              <a:rPr lang="ru-RU" dirty="0" smtClean="0"/>
              <a:t>финансового,  политического…)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14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447055"/>
            <a:ext cx="910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ОПАСНОСТЬ НЕУСТОЙЧИВОГО РАЗВИТИЯ ЦИВИЛИЗАЦИИ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979" y="1051965"/>
            <a:ext cx="9211139" cy="5593588"/>
            <a:chOff x="-979" y="1051965"/>
            <a:chExt cx="9211139" cy="5593588"/>
          </a:xfrm>
        </p:grpSpPr>
        <p:pic>
          <p:nvPicPr>
            <p:cNvPr id="6" name="Picture 8" descr="http://img10.wild-mistress.ru/6461644/6461644-030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9" y="2564905"/>
              <a:ext cx="5536385" cy="277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kinodey.ru/wp-content/uploads/2012/10/%D0%B2%D1%83%D0%BB%D0%BA%D0%B0%D0%B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23" y="1051965"/>
              <a:ext cx="4340337" cy="290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619672" y="5445224"/>
              <a:ext cx="61669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2000-2010</a:t>
              </a:r>
              <a:r>
                <a:rPr lang="ru-RU" sz="2400" dirty="0" smtClean="0"/>
                <a:t>: более  4 000 </a:t>
              </a:r>
              <a:r>
                <a:rPr lang="ru-RU" sz="2400" dirty="0"/>
                <a:t>стихийных </a:t>
              </a:r>
              <a:r>
                <a:rPr lang="ru-RU" sz="2400" dirty="0" smtClean="0"/>
                <a:t>бедствий. </a:t>
              </a:r>
            </a:p>
            <a:p>
              <a:r>
                <a:rPr lang="ru-RU" sz="2400" dirty="0" smtClean="0"/>
                <a:t>Более </a:t>
              </a:r>
              <a:r>
                <a:rPr lang="ru-RU" sz="2400" dirty="0"/>
                <a:t>миллиона людей </a:t>
              </a:r>
              <a:r>
                <a:rPr lang="ru-RU" sz="2400" dirty="0" smtClean="0"/>
                <a:t>погибло. </a:t>
              </a:r>
            </a:p>
            <a:p>
              <a:r>
                <a:rPr lang="ru-RU" sz="2400" dirty="0" smtClean="0"/>
                <a:t>Пострадало более </a:t>
              </a:r>
              <a:r>
                <a:rPr lang="ru-RU" sz="2400" dirty="0"/>
                <a:t>трети населения планеты.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113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1213</Words>
  <Application>Microsoft Office PowerPoint</Application>
  <PresentationFormat>Экран (4:3)</PresentationFormat>
  <Paragraphs>257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22</cp:revision>
  <dcterms:created xsi:type="dcterms:W3CDTF">2016-06-09T06:18:24Z</dcterms:created>
  <dcterms:modified xsi:type="dcterms:W3CDTF">2016-08-20T04:47:50Z</dcterms:modified>
</cp:coreProperties>
</file>