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74" r:id="rId4"/>
    <p:sldId id="282" r:id="rId5"/>
    <p:sldId id="275" r:id="rId6"/>
    <p:sldId id="277" r:id="rId7"/>
    <p:sldId id="278" r:id="rId8"/>
    <p:sldId id="257" r:id="rId9"/>
    <p:sldId id="261" r:id="rId10"/>
    <p:sldId id="270" r:id="rId11"/>
    <p:sldId id="284" r:id="rId12"/>
    <p:sldId id="272" r:id="rId13"/>
    <p:sldId id="281" r:id="rId14"/>
    <p:sldId id="265" r:id="rId15"/>
    <p:sldId id="268" r:id="rId16"/>
    <p:sldId id="28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9E0000"/>
    <a:srgbClr val="008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37" autoAdjust="0"/>
    <p:restoredTop sz="94660"/>
  </p:normalViewPr>
  <p:slideViewPr>
    <p:cSldViewPr>
      <p:cViewPr>
        <p:scale>
          <a:sx n="74" d="100"/>
          <a:sy n="74" d="100"/>
        </p:scale>
        <p:origin x="-1180" y="2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869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9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325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285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78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300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93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863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549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1083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387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25D4C-5544-4E24-A961-1087243B42DF}" type="datetimeFigureOut">
              <a:rPr lang="ru-RU" smtClean="0"/>
              <a:pPr/>
              <a:t>21.08.2016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65737-7DC5-4B21-BEE6-CF897FBEF17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107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dziatkov@mail.ru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2908" y="4293096"/>
            <a:ext cx="8646855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/>
              <a:t>ПО РЕЗУЛЬТАТАМ РАБОТЫ ЭКСПЕРИМЕНТАЛЬНЫХ ПЛОЩАДОК</a:t>
            </a:r>
          </a:p>
          <a:p>
            <a:pPr algn="ctr"/>
            <a:r>
              <a:rPr lang="ru-RU" sz="2000" dirty="0"/>
              <a:t>п</a:t>
            </a:r>
            <a:r>
              <a:rPr lang="ru-RU" sz="2000" dirty="0" smtClean="0"/>
              <a:t>од эгидой РОССИЙСКОЙ АКАДЕМИИ ОБРАЗОВАНИЯ и </a:t>
            </a:r>
          </a:p>
          <a:p>
            <a:pPr algn="ctr"/>
            <a:r>
              <a:rPr lang="ru-RU" sz="2000" dirty="0" smtClean="0"/>
              <a:t>РОССИЙСКОЙ АКАДЕМИИ МЕДИЦИНСКИХ НАУК:</a:t>
            </a:r>
            <a:endParaRPr lang="ru-RU" sz="2400" dirty="0" smtClean="0"/>
          </a:p>
          <a:p>
            <a:pPr algn="ctr"/>
            <a:r>
              <a:rPr lang="ru-RU" sz="2800" dirty="0" smtClean="0"/>
              <a:t>«Адаптивно-развивающее управление в образовании»</a:t>
            </a:r>
          </a:p>
          <a:p>
            <a:pPr algn="ctr"/>
            <a:r>
              <a:rPr lang="ru-RU" sz="2000" dirty="0" smtClean="0"/>
              <a:t>(1993-2015 </a:t>
            </a:r>
            <a:r>
              <a:rPr lang="ru-RU" sz="2000" dirty="0" err="1" smtClean="0"/>
              <a:t>гг</a:t>
            </a:r>
            <a:r>
              <a:rPr lang="ru-RU" sz="2000" dirty="0" smtClean="0"/>
              <a:t>)</a:t>
            </a:r>
          </a:p>
          <a:p>
            <a:pPr algn="ctr"/>
            <a:r>
              <a:rPr lang="ru-RU" sz="2000" dirty="0" smtClean="0"/>
              <a:t>(</a:t>
            </a:r>
            <a:r>
              <a:rPr lang="ru-RU" sz="2400" b="1" dirty="0" smtClean="0"/>
              <a:t>научный руководитель – Е.Н. </a:t>
            </a:r>
            <a:r>
              <a:rPr lang="ru-RU" sz="2400" b="1" dirty="0" err="1" smtClean="0"/>
              <a:t>Дзятковская</a:t>
            </a:r>
            <a:r>
              <a:rPr lang="ru-RU" sz="2400" b="1" dirty="0" smtClean="0"/>
              <a:t>,</a:t>
            </a:r>
          </a:p>
          <a:p>
            <a:pPr algn="ctr"/>
            <a:r>
              <a:rPr lang="ru-RU" sz="2400" b="1" dirty="0" smtClean="0"/>
              <a:t>РАМН-РАО)</a:t>
            </a:r>
            <a:endParaRPr lang="ru-RU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63170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ОБЩЕИНСТИТУЦИОНАЛЬНЫЙ ПОДХОД к ОУР КАК  ВОПРОС  УПРАВЛЕНИЯ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092877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.blog.fontanka.ru/photos/2013/08/800x600_9F2nol568Q65WsdqIOZ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404664"/>
            <a:ext cx="2784309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4957" y="964924"/>
            <a:ext cx="9443627" cy="657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 smtClean="0"/>
              <a:t>«Обрастание», «уточнение» образов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научным содержанием учебных предметов,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личным опытом, </a:t>
            </a:r>
            <a:r>
              <a:rPr lang="ru-RU" sz="2400" b="1" dirty="0"/>
              <a:t>с</a:t>
            </a:r>
            <a:r>
              <a:rPr lang="ru-RU" sz="2400" b="1" dirty="0" smtClean="0"/>
              <a:t>овместных  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детско-родительских проектов, просвещения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родителей, повышения квалификации и </a:t>
            </a:r>
          </a:p>
          <a:p>
            <a:pPr>
              <a:lnSpc>
                <a:spcPct val="90000"/>
              </a:lnSpc>
            </a:pPr>
            <a:r>
              <a:rPr lang="ru-RU" sz="2400" b="1" dirty="0" smtClean="0"/>
              <a:t>самоподготовки учителей </a:t>
            </a:r>
            <a:endParaRPr lang="ru-RU" sz="2400" b="1" dirty="0"/>
          </a:p>
          <a:p>
            <a:pPr>
              <a:lnSpc>
                <a:spcPct val="90000"/>
              </a:lnSpc>
            </a:pPr>
            <a:endParaRPr lang="ru-RU" sz="3200" b="1" dirty="0" smtClean="0"/>
          </a:p>
          <a:p>
            <a:pPr>
              <a:lnSpc>
                <a:spcPct val="90000"/>
              </a:lnSpc>
            </a:pPr>
            <a:r>
              <a:rPr lang="ru-RU" sz="3200" b="1" dirty="0" smtClean="0"/>
              <a:t>«Призма» выявления значений УР </a:t>
            </a:r>
          </a:p>
          <a:p>
            <a:pPr>
              <a:lnSpc>
                <a:spcPct val="90000"/>
              </a:lnSpc>
            </a:pPr>
            <a:r>
              <a:rPr lang="ru-RU" sz="2800" b="1" spc="-50" dirty="0"/>
              <a:t>в</a:t>
            </a:r>
            <a:r>
              <a:rPr lang="ru-RU" sz="2800" b="1" spc="-50" dirty="0" smtClean="0"/>
              <a:t> содержании учебных предметов:</a:t>
            </a:r>
          </a:p>
          <a:p>
            <a:pPr>
              <a:lnSpc>
                <a:spcPct val="90000"/>
              </a:lnSpc>
            </a:pPr>
            <a:endParaRPr lang="ru-RU" sz="2800" b="1" spc="-50" dirty="0" smtClean="0"/>
          </a:p>
          <a:p>
            <a:pPr>
              <a:lnSpc>
                <a:spcPct val="90000"/>
              </a:lnSpc>
            </a:pPr>
            <a:r>
              <a:rPr lang="ru-RU" sz="3600" b="1" spc="-50" dirty="0" smtClean="0">
                <a:solidFill>
                  <a:srgbClr val="006600"/>
                </a:solidFill>
              </a:rPr>
              <a:t>«Зеленые аксиомы» - </a:t>
            </a:r>
          </a:p>
          <a:p>
            <a:pPr>
              <a:lnSpc>
                <a:spcPct val="90000"/>
              </a:lnSpc>
            </a:pPr>
            <a:r>
              <a:rPr lang="ru-RU" sz="2800" b="1" spc="-50" dirty="0" err="1">
                <a:solidFill>
                  <a:srgbClr val="006600"/>
                </a:solidFill>
              </a:rPr>
              <a:t>м</a:t>
            </a:r>
            <a:r>
              <a:rPr lang="ru-RU" sz="2800" b="1" spc="-50" dirty="0" err="1" smtClean="0">
                <a:solidFill>
                  <a:srgbClr val="006600"/>
                </a:solidFill>
              </a:rPr>
              <a:t>ыслеобразы</a:t>
            </a:r>
            <a:r>
              <a:rPr lang="ru-RU" sz="2800" b="1" spc="-50" dirty="0" smtClean="0">
                <a:solidFill>
                  <a:srgbClr val="006600"/>
                </a:solidFill>
              </a:rPr>
              <a:t> ЭКОЛОГИЧЕСКИХ ИМПЕРАТИВОВ</a:t>
            </a:r>
          </a:p>
          <a:p>
            <a:pPr>
              <a:lnSpc>
                <a:spcPct val="90000"/>
              </a:lnSpc>
            </a:pPr>
            <a:r>
              <a:rPr lang="ru-RU" sz="2800" b="1" spc="-50" dirty="0" smtClean="0">
                <a:solidFill>
                  <a:srgbClr val="006600"/>
                </a:solidFill>
              </a:rPr>
              <a:t>В МЕТАФОРИЧЕСКОЙ ФОРМЕ </a:t>
            </a:r>
          </a:p>
          <a:p>
            <a:pPr>
              <a:lnSpc>
                <a:spcPct val="90000"/>
              </a:lnSpc>
            </a:pPr>
            <a:endParaRPr lang="ru-RU" sz="2800" b="1" spc="-50" dirty="0"/>
          </a:p>
          <a:p>
            <a:pPr>
              <a:lnSpc>
                <a:spcPct val="90000"/>
              </a:lnSpc>
            </a:pPr>
            <a:endParaRPr lang="ru-RU" sz="2800" b="1" spc="-50" dirty="0" smtClean="0"/>
          </a:p>
          <a:p>
            <a:pPr>
              <a:lnSpc>
                <a:spcPct val="90000"/>
              </a:lnSpc>
            </a:pPr>
            <a:r>
              <a:rPr lang="ru-RU" sz="3200" b="1" spc="-50" dirty="0" smtClean="0"/>
              <a:t> </a:t>
            </a:r>
          </a:p>
          <a:p>
            <a:pPr>
              <a:lnSpc>
                <a:spcPct val="90000"/>
              </a:lnSpc>
            </a:pPr>
            <a:endParaRPr lang="ru-RU" sz="24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0381"/>
            <a:ext cx="5049780" cy="7017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dirty="0">
                <a:solidFill>
                  <a:srgbClr val="9E0000"/>
                </a:solidFill>
              </a:rPr>
              <a:t>«</a:t>
            </a:r>
            <a:r>
              <a:rPr lang="ru-RU" sz="4400" b="1" dirty="0" err="1">
                <a:solidFill>
                  <a:srgbClr val="9E0000"/>
                </a:solidFill>
              </a:rPr>
              <a:t>Опредмечивание</a:t>
            </a:r>
            <a:r>
              <a:rPr lang="ru-RU" sz="3200" b="1" dirty="0">
                <a:solidFill>
                  <a:srgbClr val="9E0000"/>
                </a:solidFill>
              </a:rPr>
              <a:t>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-36512" y="6205837"/>
            <a:ext cx="9270776" cy="53553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200" b="1" spc="-90" dirty="0"/>
              <a:t>Методика транспредметного взаимодействия для УР</a:t>
            </a:r>
          </a:p>
        </p:txBody>
      </p:sp>
    </p:spTree>
    <p:extLst>
      <p:ext uri="{BB962C8B-B14F-4D97-AF65-F5344CB8AC3E}">
        <p14:creationId xmlns:p14="http://schemas.microsoft.com/office/powerpoint/2010/main" val="1535103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330890"/>
            <a:ext cx="91987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для родителей </a:t>
            </a:r>
            <a:r>
              <a:rPr lang="ru-RU" sz="2800" dirty="0"/>
              <a:t>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психолого-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педагогическое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просвещение: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smtClean="0"/>
              <a:t>идеи </a:t>
            </a:r>
            <a:r>
              <a:rPr lang="ru-RU" sz="2800" dirty="0"/>
              <a:t>УР в воспитании, </a:t>
            </a:r>
            <a:endParaRPr lang="ru-RU" sz="2800" dirty="0" smtClean="0"/>
          </a:p>
          <a:p>
            <a:r>
              <a:rPr lang="ru-RU" sz="2800" dirty="0" smtClean="0"/>
              <a:t>«зеленой» семейной экономике; </a:t>
            </a:r>
          </a:p>
          <a:p>
            <a:r>
              <a:rPr lang="ru-RU" sz="2800" dirty="0" smtClean="0"/>
              <a:t>здоровье детей и семьи</a:t>
            </a:r>
          </a:p>
          <a:p>
            <a:endParaRPr lang="ru-RU" sz="2800" dirty="0" smtClean="0"/>
          </a:p>
          <a:p>
            <a:r>
              <a:rPr lang="ru-RU" sz="2800" b="1" dirty="0" smtClean="0"/>
              <a:t>для </a:t>
            </a:r>
            <a:r>
              <a:rPr lang="ru-RU" sz="2800" b="1" dirty="0"/>
              <a:t>учителей </a:t>
            </a:r>
            <a:r>
              <a:rPr lang="ru-RU" sz="2800" dirty="0"/>
              <a:t>–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повышение </a:t>
            </a:r>
          </a:p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квалификации и самообразование: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800" dirty="0" smtClean="0"/>
              <a:t>не </a:t>
            </a:r>
            <a:r>
              <a:rPr lang="ru-RU" sz="2800" dirty="0"/>
              <a:t>только технологии ОУР, но и </a:t>
            </a:r>
            <a:r>
              <a:rPr lang="ru-RU" sz="2800" dirty="0" smtClean="0"/>
              <a:t>«экологические императивы </a:t>
            </a:r>
            <a:r>
              <a:rPr lang="ru-RU" sz="2800" dirty="0"/>
              <a:t>в педагогике» - </a:t>
            </a:r>
            <a:r>
              <a:rPr lang="ru-RU" sz="2800" dirty="0" smtClean="0"/>
              <a:t>принципы создания образовательного пространства </a:t>
            </a:r>
          </a:p>
          <a:p>
            <a:r>
              <a:rPr lang="ru-RU" sz="2800" dirty="0" smtClean="0"/>
              <a:t>КУЛЬТУРА – БЕЗОПАСНОСТЬ – РАЗВИТИЕ – ЗДОРОВЬЕ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79712" y="404664"/>
            <a:ext cx="5077031" cy="7017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ru-RU" sz="3600" b="1" dirty="0">
                <a:solidFill>
                  <a:srgbClr val="9E0000"/>
                </a:solidFill>
              </a:rPr>
              <a:t>«</a:t>
            </a:r>
            <a:r>
              <a:rPr lang="ru-RU" sz="4400" b="1" dirty="0" err="1">
                <a:solidFill>
                  <a:srgbClr val="9E0000"/>
                </a:solidFill>
              </a:rPr>
              <a:t>Опредмечивание</a:t>
            </a:r>
            <a:r>
              <a:rPr lang="ru-RU" sz="3600" b="1" dirty="0">
                <a:solidFill>
                  <a:srgbClr val="9E0000"/>
                </a:solidFill>
              </a:rPr>
              <a:t>» </a:t>
            </a:r>
          </a:p>
        </p:txBody>
      </p:sp>
      <p:pic>
        <p:nvPicPr>
          <p:cNvPr id="4098" name="Picture 2" descr="http://s012.radikal.ru/i320/1104/2f/4f605d8312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057" y="1484784"/>
            <a:ext cx="330758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064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36512" y="764704"/>
            <a:ext cx="890570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000" b="1" dirty="0" smtClean="0">
              <a:solidFill>
                <a:srgbClr val="002060"/>
              </a:solidFill>
            </a:endParaRP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</a:t>
            </a:r>
            <a:r>
              <a:rPr lang="ru-RU" sz="2800" b="1" dirty="0" smtClean="0">
                <a:solidFill>
                  <a:srgbClr val="002060"/>
                </a:solidFill>
              </a:rPr>
              <a:t>ЗНАЧЕНИЯ  </a:t>
            </a:r>
            <a:r>
              <a:rPr lang="ru-RU" sz="3600" b="1" dirty="0" smtClean="0">
                <a:solidFill>
                  <a:srgbClr val="002060"/>
                </a:solidFill>
              </a:rPr>
              <a:t>УР </a:t>
            </a:r>
            <a:r>
              <a:rPr lang="ru-RU" sz="2800" b="1" dirty="0" smtClean="0">
                <a:solidFill>
                  <a:srgbClr val="002060"/>
                </a:solidFill>
              </a:rPr>
              <a:t>- - - - - -  ИХ  ЛИЧНОСТНЫЕ  СМЫСЛЫ </a:t>
            </a:r>
          </a:p>
          <a:p>
            <a:r>
              <a:rPr lang="ru-RU" sz="3200" b="1" dirty="0" smtClean="0"/>
              <a:t>                   </a:t>
            </a:r>
            <a:r>
              <a:rPr lang="ru-RU" sz="3200" b="1" dirty="0" smtClean="0">
                <a:solidFill>
                  <a:srgbClr val="002060"/>
                </a:solidFill>
              </a:rPr>
              <a:t>СМЫСЛОВАЯ  ПЕДАГОГИКА</a:t>
            </a:r>
            <a:endParaRPr lang="ru-RU" sz="3200" dirty="0"/>
          </a:p>
        </p:txBody>
      </p:sp>
      <p:pic>
        <p:nvPicPr>
          <p:cNvPr id="5" name="Picture 4" descr="http://materikon.ru/upload/photos/b2d84066-df22-11e1-b4dc-5404a6b2169e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68543" y="2513152"/>
            <a:ext cx="2639961" cy="322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9512" y="2993464"/>
            <a:ext cx="650165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  ИНСТРУМЕНТЫ</a:t>
            </a:r>
            <a:r>
              <a:rPr lang="ru-RU" sz="2800" b="1" dirty="0" smtClean="0"/>
              <a:t> - ?</a:t>
            </a:r>
            <a:endParaRPr lang="ru-RU" b="1" dirty="0" smtClean="0"/>
          </a:p>
          <a:p>
            <a:r>
              <a:rPr lang="ru-RU" sz="2800" spc="-100" dirty="0" smtClean="0"/>
              <a:t>- «встреча» научных и житейских понятий /   </a:t>
            </a:r>
          </a:p>
          <a:p>
            <a:r>
              <a:rPr lang="ru-RU" sz="2800" dirty="0" smtClean="0"/>
              <a:t>- столкновение мнений / </a:t>
            </a:r>
          </a:p>
          <a:p>
            <a:r>
              <a:rPr lang="ru-RU" sz="2800" dirty="0" smtClean="0"/>
              <a:t>- диалог / </a:t>
            </a:r>
          </a:p>
          <a:p>
            <a:r>
              <a:rPr lang="ru-RU" sz="2800" dirty="0" smtClean="0"/>
              <a:t>- метафоры – «тележки» для </a:t>
            </a:r>
          </a:p>
          <a:p>
            <a:r>
              <a:rPr lang="ru-RU" sz="2800" dirty="0" smtClean="0"/>
              <a:t>  перевозки смыслов</a:t>
            </a:r>
          </a:p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38877" y="404664"/>
            <a:ext cx="3089307" cy="646331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9E0000"/>
                </a:solidFill>
              </a:rPr>
              <a:t>ОСМЫСЛЕНИЕ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0878337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80728"/>
            <a:ext cx="8640960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Устойчивое 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</a:rPr>
              <a:t>развитие – это просто, если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</a:rPr>
              <a:t>…</a:t>
            </a:r>
          </a:p>
          <a:p>
            <a:pPr>
              <a:lnSpc>
                <a:spcPct val="80000"/>
              </a:lnSpc>
            </a:pPr>
            <a:endParaRPr lang="ru-RU" sz="2000" b="1" dirty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</a:pPr>
            <a:r>
              <a:rPr lang="ru-RU" dirty="0"/>
              <a:t>1</a:t>
            </a:r>
            <a:r>
              <a:rPr lang="ru-RU" dirty="0" smtClean="0"/>
              <a:t>. Если </a:t>
            </a:r>
            <a:r>
              <a:rPr lang="ru-RU" dirty="0"/>
              <a:t>чувствуешь мамино сердцебиение…</a:t>
            </a:r>
          </a:p>
          <a:p>
            <a:pPr>
              <a:lnSpc>
                <a:spcPct val="80000"/>
              </a:lnSpc>
            </a:pPr>
            <a:r>
              <a:rPr lang="ru-RU" dirty="0"/>
              <a:t>2</a:t>
            </a:r>
            <a:r>
              <a:rPr lang="ru-RU" dirty="0" smtClean="0"/>
              <a:t>. Если </a:t>
            </a:r>
            <a:r>
              <a:rPr lang="ru-RU" dirty="0"/>
              <a:t>с рождения слышишь мамин голос…</a:t>
            </a:r>
          </a:p>
          <a:p>
            <a:pPr>
              <a:lnSpc>
                <a:spcPct val="80000"/>
              </a:lnSpc>
            </a:pPr>
            <a:r>
              <a:rPr lang="ru-RU" dirty="0"/>
              <a:t>3</a:t>
            </a:r>
            <a:r>
              <a:rPr lang="ru-RU" dirty="0" smtClean="0"/>
              <a:t>. Если </a:t>
            </a:r>
            <a:r>
              <a:rPr lang="ru-RU" dirty="0"/>
              <a:t>ощущаешь поддержку отца…</a:t>
            </a:r>
          </a:p>
          <a:p>
            <a:pPr>
              <a:lnSpc>
                <a:spcPct val="80000"/>
              </a:lnSpc>
            </a:pPr>
            <a:r>
              <a:rPr lang="ru-RU" dirty="0"/>
              <a:t>4</a:t>
            </a:r>
            <a:r>
              <a:rPr lang="ru-RU" dirty="0" smtClean="0"/>
              <a:t>. Если </a:t>
            </a:r>
            <a:r>
              <a:rPr lang="ru-RU" dirty="0"/>
              <a:t>целый день сыт…</a:t>
            </a:r>
          </a:p>
          <a:p>
            <a:pPr>
              <a:lnSpc>
                <a:spcPct val="80000"/>
              </a:lnSpc>
            </a:pPr>
            <a:r>
              <a:rPr lang="ru-RU" dirty="0"/>
              <a:t>5</a:t>
            </a:r>
            <a:r>
              <a:rPr lang="ru-RU" dirty="0" smtClean="0"/>
              <a:t>. Если </a:t>
            </a:r>
            <a:r>
              <a:rPr lang="ru-RU" dirty="0"/>
              <a:t>есть кому поиграть с тобой…</a:t>
            </a:r>
          </a:p>
          <a:p>
            <a:pPr>
              <a:lnSpc>
                <a:spcPct val="80000"/>
              </a:lnSpc>
            </a:pPr>
            <a:r>
              <a:rPr lang="ru-RU" dirty="0"/>
              <a:t>6</a:t>
            </a:r>
            <a:r>
              <a:rPr lang="ru-RU" dirty="0" smtClean="0"/>
              <a:t>. Если </a:t>
            </a:r>
            <a:r>
              <a:rPr lang="ru-RU" dirty="0"/>
              <a:t>есть с кем поделиться самым ценным…</a:t>
            </a:r>
          </a:p>
          <a:p>
            <a:pPr>
              <a:lnSpc>
                <a:spcPct val="80000"/>
              </a:lnSpc>
            </a:pPr>
            <a:r>
              <a:rPr lang="ru-RU" dirty="0"/>
              <a:t>7</a:t>
            </a:r>
            <a:r>
              <a:rPr lang="ru-RU" dirty="0" smtClean="0"/>
              <a:t>. Если </a:t>
            </a:r>
            <a:r>
              <a:rPr lang="ru-RU" dirty="0"/>
              <a:t>есть в чем пойти в первый класс…</a:t>
            </a:r>
          </a:p>
          <a:p>
            <a:pPr>
              <a:lnSpc>
                <a:spcPct val="80000"/>
              </a:lnSpc>
            </a:pPr>
            <a:r>
              <a:rPr lang="ru-RU" dirty="0"/>
              <a:t>8</a:t>
            </a:r>
            <a:r>
              <a:rPr lang="ru-RU" dirty="0" smtClean="0"/>
              <a:t>. Если </a:t>
            </a:r>
            <a:r>
              <a:rPr lang="ru-RU" dirty="0"/>
              <a:t>есть учебники…</a:t>
            </a:r>
          </a:p>
          <a:p>
            <a:pPr>
              <a:lnSpc>
                <a:spcPct val="80000"/>
              </a:lnSpc>
            </a:pPr>
            <a:r>
              <a:rPr lang="ru-RU" dirty="0"/>
              <a:t>9</a:t>
            </a:r>
            <a:r>
              <a:rPr lang="ru-RU" dirty="0" smtClean="0"/>
              <a:t>. Если есть, </a:t>
            </a:r>
            <a:r>
              <a:rPr lang="ru-RU" dirty="0"/>
              <a:t>чем писать и на чем…</a:t>
            </a:r>
          </a:p>
          <a:p>
            <a:pPr>
              <a:lnSpc>
                <a:spcPct val="80000"/>
              </a:lnSpc>
            </a:pPr>
            <a:r>
              <a:rPr lang="ru-RU" dirty="0"/>
              <a:t>10</a:t>
            </a:r>
            <a:r>
              <a:rPr lang="ru-RU" dirty="0" smtClean="0"/>
              <a:t>. Если </a:t>
            </a:r>
            <a:r>
              <a:rPr lang="ru-RU" dirty="0"/>
              <a:t>появились первые друзья…</a:t>
            </a:r>
          </a:p>
          <a:p>
            <a:pPr>
              <a:lnSpc>
                <a:spcPct val="80000"/>
              </a:lnSpc>
            </a:pPr>
            <a:r>
              <a:rPr lang="ru-RU" dirty="0"/>
              <a:t>11</a:t>
            </a:r>
            <a:r>
              <a:rPr lang="ru-RU" dirty="0" smtClean="0"/>
              <a:t>. Если </a:t>
            </a:r>
            <a:r>
              <a:rPr lang="ru-RU" dirty="0"/>
              <a:t>намечаешь себе цели и стремишься к ним…</a:t>
            </a:r>
          </a:p>
          <a:p>
            <a:pPr>
              <a:lnSpc>
                <a:spcPct val="80000"/>
              </a:lnSpc>
            </a:pPr>
            <a:r>
              <a:rPr lang="ru-RU" dirty="0"/>
              <a:t>12</a:t>
            </a:r>
            <a:r>
              <a:rPr lang="ru-RU" dirty="0" smtClean="0"/>
              <a:t>. Если </a:t>
            </a:r>
            <a:r>
              <a:rPr lang="ru-RU" dirty="0"/>
              <a:t>узнаешь цену слова «дружба» …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13. Если </a:t>
            </a:r>
            <a:r>
              <a:rPr lang="ru-RU" dirty="0"/>
              <a:t>вырастают «крылья» от любви…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…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17. Если </a:t>
            </a:r>
            <a:r>
              <a:rPr lang="ru-RU" dirty="0"/>
              <a:t>в руках держишь диплом о освоении </a:t>
            </a:r>
            <a:endParaRPr lang="ru-RU" dirty="0" smtClean="0"/>
          </a:p>
          <a:p>
            <a:pPr>
              <a:lnSpc>
                <a:spcPct val="80000"/>
              </a:lnSpc>
            </a:pPr>
            <a:r>
              <a:rPr lang="ru-RU" dirty="0" smtClean="0"/>
              <a:t>профессии</a:t>
            </a:r>
            <a:r>
              <a:rPr lang="ru-RU" dirty="0"/>
              <a:t>, </a:t>
            </a:r>
            <a:r>
              <a:rPr lang="ru-RU" dirty="0" smtClean="0"/>
              <a:t>зная</a:t>
            </a:r>
            <a:r>
              <a:rPr lang="ru-RU" dirty="0"/>
              <a:t>, что она тебе по душе…</a:t>
            </a:r>
          </a:p>
          <a:p>
            <a:pPr>
              <a:lnSpc>
                <a:spcPct val="80000"/>
              </a:lnSpc>
            </a:pPr>
            <a:r>
              <a:rPr lang="ru-RU" dirty="0"/>
              <a:t>18</a:t>
            </a:r>
            <a:r>
              <a:rPr lang="ru-RU" dirty="0" smtClean="0"/>
              <a:t>. Если </a:t>
            </a:r>
            <a:r>
              <a:rPr lang="ru-RU" dirty="0"/>
              <a:t>на безымянном пальце кольцо…</a:t>
            </a:r>
          </a:p>
          <a:p>
            <a:pPr>
              <a:lnSpc>
                <a:spcPct val="80000"/>
              </a:lnSpc>
            </a:pPr>
            <a:r>
              <a:rPr lang="ru-RU" dirty="0"/>
              <a:t>19</a:t>
            </a:r>
            <a:r>
              <a:rPr lang="ru-RU" dirty="0" smtClean="0"/>
              <a:t>. Если </a:t>
            </a:r>
            <a:r>
              <a:rPr lang="ru-RU" dirty="0"/>
              <a:t>устраиваешься на должность, о которой мечтал…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…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24.</a:t>
            </a:r>
            <a:r>
              <a:rPr lang="ru-RU" dirty="0" smtClean="0"/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Если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ты знаешь, что сможешь обеспечить своему ребенку первые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ДЕВЯТЬ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пунктов этого списка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… </a:t>
            </a:r>
            <a:r>
              <a:rPr lang="ru-RU" dirty="0" smtClean="0"/>
              <a:t>                                                                 </a:t>
            </a:r>
          </a:p>
          <a:p>
            <a:pPr>
              <a:lnSpc>
                <a:spcPct val="80000"/>
              </a:lnSpc>
            </a:pPr>
            <a:r>
              <a:rPr lang="ru-RU" i="1" dirty="0"/>
              <a:t> </a:t>
            </a:r>
            <a:r>
              <a:rPr lang="ru-RU" i="1" dirty="0" smtClean="0"/>
              <a:t>                                                                     </a:t>
            </a:r>
            <a:r>
              <a:rPr lang="ru-RU" i="1" dirty="0" err="1" smtClean="0"/>
              <a:t>Чепайкина</a:t>
            </a:r>
            <a:r>
              <a:rPr lang="ru-RU" i="1" dirty="0" smtClean="0"/>
              <a:t> Анна Сергеевна, 2 курс, </a:t>
            </a:r>
            <a:r>
              <a:rPr lang="ru-RU" i="1" dirty="0" err="1" smtClean="0"/>
              <a:t>г.Уфа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568260" y="260648"/>
            <a:ext cx="82010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/>
              <a:t>Международный университет природы, общества и человека «Дубна</a:t>
            </a:r>
            <a:r>
              <a:rPr lang="ru-RU" sz="2000" i="1" dirty="0" smtClean="0"/>
              <a:t>»</a:t>
            </a:r>
          </a:p>
          <a:p>
            <a:r>
              <a:rPr lang="ru-RU" sz="2800" i="1" dirty="0" smtClean="0"/>
              <a:t>Эссе</a:t>
            </a:r>
            <a:r>
              <a:rPr lang="ru-RU" sz="2000" i="1" dirty="0" smtClean="0"/>
              <a:t> </a:t>
            </a:r>
            <a:endParaRPr lang="ru-RU" sz="2000" i="1" dirty="0"/>
          </a:p>
        </p:txBody>
      </p:sp>
      <p:pic>
        <p:nvPicPr>
          <p:cNvPr id="7170" name="Picture 2" descr="http://progaudeamus.ru/d/790392/d/educational17_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44292"/>
            <a:ext cx="2592288" cy="2448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16632"/>
            <a:ext cx="7819577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9E0000"/>
                </a:solidFill>
              </a:rPr>
              <a:t>ОСМЫСЛЕННАЯ ДЕЯТЕЛЬНОСТЬ ДЛЯ УР - ?</a:t>
            </a:r>
            <a:endParaRPr lang="ru-RU" sz="2400" b="1" dirty="0">
              <a:solidFill>
                <a:srgbClr val="9E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836712"/>
            <a:ext cx="768075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Поле </a:t>
            </a:r>
            <a:r>
              <a:rPr lang="ru-RU" sz="3200" dirty="0" err="1" smtClean="0"/>
              <a:t>деятельностных</a:t>
            </a:r>
            <a:r>
              <a:rPr lang="ru-RU" sz="3200" dirty="0" smtClean="0"/>
              <a:t> проб в интересах УР</a:t>
            </a:r>
            <a:r>
              <a:rPr lang="ru-RU" sz="2800" dirty="0" smtClean="0"/>
              <a:t>:</a:t>
            </a:r>
          </a:p>
          <a:p>
            <a:r>
              <a:rPr lang="ru-RU" sz="2400" b="1" dirty="0" smtClean="0"/>
              <a:t>Образовательный процесс  (САМ ДИДАКТ)</a:t>
            </a:r>
          </a:p>
          <a:p>
            <a:r>
              <a:rPr lang="ru-RU" sz="2400" b="1" dirty="0" smtClean="0"/>
              <a:t>Образовательная среда </a:t>
            </a:r>
          </a:p>
          <a:p>
            <a:r>
              <a:rPr lang="ru-RU" sz="2400" b="1" dirty="0"/>
              <a:t>У</a:t>
            </a:r>
            <a:r>
              <a:rPr lang="ru-RU" sz="2400" b="1" dirty="0" smtClean="0"/>
              <a:t>клад </a:t>
            </a:r>
            <a:r>
              <a:rPr lang="ru-RU" sz="2400" b="1" dirty="0"/>
              <a:t>школьной </a:t>
            </a:r>
            <a:r>
              <a:rPr lang="ru-RU" sz="2400" b="1" dirty="0" smtClean="0"/>
              <a:t>жизни </a:t>
            </a:r>
          </a:p>
          <a:p>
            <a:r>
              <a:rPr lang="ru-RU" sz="2400" b="1" dirty="0" smtClean="0"/>
              <a:t>Социальная практика местного </a:t>
            </a:r>
          </a:p>
          <a:p>
            <a:r>
              <a:rPr lang="ru-RU" sz="2400" b="1" dirty="0" smtClean="0"/>
              <a:t>сообщества</a:t>
            </a:r>
            <a:r>
              <a:rPr lang="ru-RU" sz="2400" dirty="0" smtClean="0"/>
              <a:t> </a:t>
            </a:r>
          </a:p>
          <a:p>
            <a:r>
              <a:rPr lang="ru-RU" sz="2400" dirty="0"/>
              <a:t>(</a:t>
            </a:r>
            <a:r>
              <a:rPr lang="ru-RU" sz="2400" dirty="0" smtClean="0"/>
              <a:t>природное </a:t>
            </a:r>
            <a:r>
              <a:rPr lang="ru-RU" sz="2400" dirty="0"/>
              <a:t>и </a:t>
            </a:r>
            <a:r>
              <a:rPr lang="ru-RU" sz="2400" dirty="0" smtClean="0"/>
              <a:t>культурное наследие)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789040"/>
            <a:ext cx="9001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Детские инициативы </a:t>
            </a:r>
          </a:p>
          <a:p>
            <a:r>
              <a:rPr lang="ru-RU" sz="2400" b="1" dirty="0" smtClean="0"/>
              <a:t>«</a:t>
            </a:r>
            <a:r>
              <a:rPr lang="ru-RU" sz="2400" b="1" dirty="0"/>
              <a:t>Путешествуем без экологического следа»,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Назад в будущее, или игры наших бабушек»,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Работаем над ошибками (не в тетрадках, а в головах)» </a:t>
            </a:r>
            <a:endParaRPr lang="ru-RU" sz="2400" b="1" dirty="0" smtClean="0"/>
          </a:p>
          <a:p>
            <a:r>
              <a:rPr lang="ru-RU" sz="2400" b="1" dirty="0" smtClean="0"/>
              <a:t>«</a:t>
            </a:r>
            <a:r>
              <a:rPr lang="ru-RU" sz="2400" b="1" dirty="0"/>
              <a:t>Лада </a:t>
            </a:r>
            <a:r>
              <a:rPr lang="ru-RU" sz="2400" b="1" dirty="0" smtClean="0"/>
              <a:t>– русская </a:t>
            </a:r>
            <a:r>
              <a:rPr lang="ru-RU" sz="2400" b="1" dirty="0"/>
              <a:t>сестра </a:t>
            </a:r>
            <a:r>
              <a:rPr lang="ru-RU" sz="2400" b="1" dirty="0" err="1"/>
              <a:t>Патримонито</a:t>
            </a:r>
            <a:r>
              <a:rPr lang="ru-RU" sz="2400" b="1" dirty="0" smtClean="0"/>
              <a:t>» </a:t>
            </a:r>
          </a:p>
          <a:p>
            <a:r>
              <a:rPr lang="ru-RU" sz="2400" b="1" dirty="0" smtClean="0"/>
              <a:t>«Мы разные – но мы вместе» (инклюзивное образование с центрами инвалидов),</a:t>
            </a:r>
          </a:p>
          <a:p>
            <a:r>
              <a:rPr lang="ru-RU" sz="2400" b="1" dirty="0" smtClean="0"/>
              <a:t>«Зеленая школа»</a:t>
            </a:r>
            <a:r>
              <a:rPr lang="ru-RU" sz="2400" dirty="0" smtClean="0"/>
              <a:t> (ресурсосбережение) и </a:t>
            </a:r>
            <a:r>
              <a:rPr lang="ru-RU" sz="2400" dirty="0"/>
              <a:t>т.д.</a:t>
            </a:r>
          </a:p>
        </p:txBody>
      </p:sp>
      <p:pic>
        <p:nvPicPr>
          <p:cNvPr id="6" name="Picture 2" descr="http://www.jrc.com.au/images/9301437-concept-of-sustainable-development-with-cube-puzzle-and-s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2"/>
            <a:ext cx="3586389" cy="2304256"/>
          </a:xfrm>
          <a:prstGeom prst="rect">
            <a:avLst/>
          </a:prstGeom>
          <a:noFill/>
          <a:ln w="1905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27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mygreenbirmingham.com/wp-content/uploads/2010/04/green-schoo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7"/>
            <a:ext cx="3168352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291167"/>
            <a:ext cx="8352928" cy="5435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Школа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– своеобразный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400" b="1" dirty="0" err="1">
                <a:solidFill>
                  <a:schemeClr val="accent2">
                    <a:lumMod val="75000"/>
                  </a:schemeClr>
                </a:solidFill>
              </a:rPr>
              <a:t>метаорганизм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» устойчивого </a:t>
            </a: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развития: </a:t>
            </a:r>
          </a:p>
          <a:p>
            <a:pPr>
              <a:lnSpc>
                <a:spcPct val="80000"/>
              </a:lnSpc>
            </a:pPr>
            <a:endParaRPr lang="ru-RU" sz="2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СОЦИОКУЛЬТУРНЫЙ БУФЕР, </a:t>
            </a:r>
            <a:r>
              <a:rPr lang="ru-RU" sz="2400" dirty="0"/>
              <a:t>снижающий (смягчающий) действие неблагоприятных экономических и социальных </a:t>
            </a:r>
            <a:r>
              <a:rPr lang="ru-RU" sz="2400" dirty="0" smtClean="0"/>
              <a:t> факторов</a:t>
            </a:r>
          </a:p>
          <a:p>
            <a:pPr marL="342900" indent="-342900">
              <a:lnSpc>
                <a:spcPct val="80000"/>
              </a:lnSpc>
              <a:buFontTx/>
              <a:buChar char="-"/>
            </a:pPr>
            <a:endParaRPr lang="ru-RU" sz="2400" dirty="0" smtClean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ДОСТУПНОСТЬ: снижение </a:t>
            </a:r>
            <a:r>
              <a:rPr lang="ru-RU" sz="2400" dirty="0"/>
              <a:t>зависимости учебных достижений </a:t>
            </a:r>
            <a:r>
              <a:rPr lang="ru-RU" sz="2400" dirty="0" smtClean="0"/>
              <a:t>ребенка </a:t>
            </a:r>
            <a:r>
              <a:rPr lang="ru-RU" sz="2400" dirty="0"/>
              <a:t>от социального статуса его семьи, состояния его здоровья, социокультурных возможностей его места </a:t>
            </a:r>
            <a:r>
              <a:rPr lang="ru-RU" sz="2400" dirty="0" smtClean="0"/>
              <a:t>жительства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endParaRPr lang="ru-RU" sz="2400" dirty="0" smtClean="0"/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ru-RU" sz="2400" dirty="0" smtClean="0"/>
              <a:t>РОСТ РЕСУРСОВ САМОРЕГУЛЯЦИИ </a:t>
            </a:r>
            <a:r>
              <a:rPr lang="ru-RU" sz="2400" dirty="0"/>
              <a:t>на уровне отдельного ребенка, ученического коллектива, педагогического коллектива, школы </a:t>
            </a:r>
            <a:r>
              <a:rPr lang="ru-RU" sz="2400" dirty="0" smtClean="0"/>
              <a:t>(ресурсы социализации и здоровья)</a:t>
            </a:r>
            <a:endParaRPr lang="ru-RU" sz="2400" dirty="0"/>
          </a:p>
          <a:p>
            <a:pPr marL="285750" indent="-285750">
              <a:buFontTx/>
              <a:buChar char="-"/>
            </a:pPr>
            <a:endParaRPr lang="ru-RU" sz="2000" dirty="0"/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74007"/>
            <a:ext cx="5748753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ЭКСПЕРТЫ  РАМН, РАО –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О СОЦИАЛЬНЫХ ЭФФЕКТАХ </a:t>
            </a:r>
          </a:p>
          <a:p>
            <a:pPr>
              <a:lnSpc>
                <a:spcPct val="80000"/>
              </a:lnSpc>
            </a:pPr>
            <a:r>
              <a:rPr lang="ru-RU" sz="2400" b="1" dirty="0" smtClean="0"/>
              <a:t>ОБЩЕИНСТИТУЦИОНАЛЬНОГО ПОДХОДА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48270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.bp.blogspot.com/-EDwQI2UY6pk/TnNcweLHTRI/AAAAAAAAAf8/hSbMoVnxSbc/s1600/gre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02" y="1916832"/>
            <a:ext cx="466745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752" y="472604"/>
            <a:ext cx="9009711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/>
              <a:t>ПЕДАГОГИ  ПРОВОДЯТ  ОБУЧАЮЩИЕ  СЕМИНАРЫ</a:t>
            </a:r>
          </a:p>
          <a:p>
            <a:pPr algn="ctr"/>
            <a:r>
              <a:rPr lang="ru-RU" sz="2400" dirty="0" smtClean="0"/>
              <a:t>С  ПОКАЗОМ ОТКРЫТЫХ  УРОКОВ </a:t>
            </a:r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ВИДЕОТЕКА УРОКОВ / СБОРНИКИ ПРОГРАММ, УРОКОВ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r>
              <a:rPr lang="ru-RU" sz="2400" dirty="0" smtClean="0"/>
              <a:t>ГОТОВЫ  К  СОЗДАНИЮ  СЕТЕВОЙ  СТАЖИРОВОЧНОЙ  ПЛОЩАДКИ 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071680" y="6021288"/>
            <a:ext cx="5128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Контакты:  </a:t>
            </a:r>
            <a:r>
              <a:rPr lang="en-US" sz="3200" dirty="0" smtClean="0">
                <a:hlinkClick r:id="rId3"/>
              </a:rPr>
              <a:t>dziatkov@mail.ru</a:t>
            </a:r>
            <a:r>
              <a:rPr lang="en-US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5940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-24340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dirty="0"/>
          </a:p>
          <a:p>
            <a:r>
              <a:rPr lang="ru-RU" sz="3200" b="1" dirty="0" smtClean="0"/>
              <a:t>Глобальная программа действий (ГПД): </a:t>
            </a:r>
          </a:p>
          <a:p>
            <a:r>
              <a:rPr lang="ru-RU" sz="3200" i="1" dirty="0" smtClean="0">
                <a:solidFill>
                  <a:srgbClr val="9E0000"/>
                </a:solidFill>
              </a:rPr>
              <a:t>           </a:t>
            </a:r>
            <a:r>
              <a:rPr lang="ru-RU" sz="3200" i="1" dirty="0" err="1" smtClean="0">
                <a:solidFill>
                  <a:srgbClr val="9E0000"/>
                </a:solidFill>
              </a:rPr>
              <a:t>whole-institution</a:t>
            </a:r>
            <a:r>
              <a:rPr lang="ru-RU" sz="3200" i="1" dirty="0" smtClean="0">
                <a:solidFill>
                  <a:srgbClr val="9E0000"/>
                </a:solidFill>
              </a:rPr>
              <a:t> </a:t>
            </a:r>
            <a:r>
              <a:rPr lang="ru-RU" sz="3200" i="1" dirty="0" err="1" smtClean="0">
                <a:solidFill>
                  <a:srgbClr val="9E0000"/>
                </a:solidFill>
              </a:rPr>
              <a:t>approaches</a:t>
            </a:r>
            <a:endParaRPr lang="ru-RU" sz="3200" i="1" dirty="0" smtClean="0">
              <a:solidFill>
                <a:srgbClr val="9E0000"/>
              </a:solidFill>
            </a:endParaRPr>
          </a:p>
          <a:p>
            <a:endParaRPr lang="ru-RU" sz="2800" dirty="0" smtClean="0"/>
          </a:p>
        </p:txBody>
      </p:sp>
      <p:pic>
        <p:nvPicPr>
          <p:cNvPr id="5" name="Picture 4" descr="http://img1.goodfon.su/original/2048x1416/4/f5/doroga-povorot-road-sol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4248472" cy="29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3649" y="1700808"/>
            <a:ext cx="2975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ТОЛЬКО  ОБУЧЕНИЕ 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2924944"/>
            <a:ext cx="40303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-  ВСЕ ВИДЫ И УРОВНИ</a:t>
            </a:r>
          </a:p>
          <a:p>
            <a:r>
              <a:rPr lang="ru-RU" sz="2000" dirty="0" smtClean="0"/>
              <a:t>   ДЕЯТЕЛЬНОСТИ</a:t>
            </a:r>
          </a:p>
          <a:p>
            <a:pPr>
              <a:buFontTx/>
              <a:buChar char="-"/>
            </a:pPr>
            <a:r>
              <a:rPr lang="ru-RU" sz="2000" dirty="0" smtClean="0"/>
              <a:t>  СОДЕРЖАНИЕ, МЕТОДЫ, ФОРМЫ</a:t>
            </a:r>
          </a:p>
          <a:p>
            <a:pPr>
              <a:buFontTx/>
              <a:buChar char="-"/>
            </a:pPr>
            <a:r>
              <a:rPr lang="ru-RU" sz="2000" dirty="0" smtClean="0"/>
              <a:t>  ОБРАЗОВАТЕЛЬНАЯ СРЕДА</a:t>
            </a:r>
          </a:p>
          <a:p>
            <a:pPr>
              <a:buFontTx/>
              <a:buChar char="-"/>
            </a:pPr>
            <a:r>
              <a:rPr lang="ru-RU" sz="2000" dirty="0" smtClean="0"/>
              <a:t>  ВЕСЬ УКЛАД ЖИЗНИ</a:t>
            </a:r>
          </a:p>
          <a:p>
            <a:pPr>
              <a:buFontTx/>
              <a:buChar char="-"/>
            </a:pPr>
            <a:r>
              <a:rPr lang="ru-RU" sz="2000" dirty="0" smtClean="0"/>
              <a:t>  СОЦИАЛЬНОЕ ПАРТНЕРСТВО</a:t>
            </a:r>
          </a:p>
          <a:p>
            <a:r>
              <a:rPr lang="ru-RU" sz="2000" dirty="0" smtClean="0"/>
              <a:t>-  УПРАВЛЕНЧЕСКАЯ МОДЕЛЬ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1508591"/>
            <a:ext cx="5040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ПЕРЕОРИЕНТАЦИЯ ВСЕЙ </a:t>
            </a:r>
          </a:p>
          <a:p>
            <a:pPr algn="ctr"/>
            <a:r>
              <a:rPr lang="ru-RU" sz="2400" dirty="0" smtClean="0"/>
              <a:t>ДЕЯТЕЛЬНОСТИ  ОБРАЗОВАТЕЛЬНОЙ  ОРГАНИЗАЦИИ (=ШКОЛЫ) НА ОУР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979712" y="6074132"/>
            <a:ext cx="5487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СНИЗУ    /    СВЕРХУ    /   ВСТРЕЧНО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7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4839" y="116632"/>
            <a:ext cx="8429609" cy="7903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/>
              <a:t>ОБЩЕИНСТИТУЦИОНАЛЬНЫЙ ПОДХОД </a:t>
            </a:r>
          </a:p>
          <a:p>
            <a:pPr algn="ctr">
              <a:lnSpc>
                <a:spcPct val="80000"/>
              </a:lnSpc>
            </a:pPr>
            <a:r>
              <a:rPr lang="ru-RU" sz="2800" b="1" dirty="0"/>
              <a:t>и</a:t>
            </a:r>
            <a:r>
              <a:rPr lang="ru-RU" sz="2800" b="1" dirty="0" smtClean="0"/>
              <a:t>нструмент системных изменений </a:t>
            </a:r>
            <a:endParaRPr lang="ru-RU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23528" y="5947187"/>
            <a:ext cx="8856984" cy="847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200" b="1" dirty="0" smtClean="0">
                <a:solidFill>
                  <a:srgbClr val="008000"/>
                </a:solidFill>
              </a:rPr>
              <a:t>ШКОЛА УСТОЙЧИВОГО РАЗВИТИЯ</a:t>
            </a:r>
            <a:r>
              <a:rPr lang="ru-RU" sz="2800" spc="-100" dirty="0" smtClean="0">
                <a:solidFill>
                  <a:srgbClr val="006600"/>
                </a:solidFill>
              </a:rPr>
              <a:t> </a:t>
            </a:r>
            <a:r>
              <a:rPr lang="ru-RU" sz="3600" u="sng" spc="-100" dirty="0" smtClean="0">
                <a:solidFill>
                  <a:srgbClr val="006600"/>
                </a:solidFill>
              </a:rPr>
              <a:t>(«зелёная»)  </a:t>
            </a:r>
            <a:r>
              <a:rPr lang="ru-RU" sz="3200" u="sng" spc="-100" dirty="0" smtClean="0">
                <a:solidFill>
                  <a:srgbClr val="006600"/>
                </a:solidFill>
              </a:rPr>
              <a:t>потенциальный аттрактор изменений сообщества  </a:t>
            </a:r>
            <a:endParaRPr lang="ru-RU" sz="3600" b="1" u="sng" dirty="0">
              <a:solidFill>
                <a:srgbClr val="0066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59" y="829445"/>
            <a:ext cx="5904656" cy="511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501383" y="664000"/>
            <a:ext cx="10236777" cy="60570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spc="-100" dirty="0" smtClean="0">
                <a:solidFill>
                  <a:srgbClr val="C00000"/>
                </a:solidFill>
              </a:rPr>
              <a:t>В основе УПРАВЛЕНИЯ устойчиво развивающейся системой – </a:t>
            </a:r>
          </a:p>
          <a:p>
            <a:pPr algn="ctr">
              <a:lnSpc>
                <a:spcPct val="80000"/>
              </a:lnSpc>
            </a:pPr>
            <a:r>
              <a:rPr lang="ru-RU" sz="2800" b="1" spc="-100" dirty="0" smtClean="0">
                <a:solidFill>
                  <a:srgbClr val="0070C0"/>
                </a:solidFill>
              </a:rPr>
              <a:t> </a:t>
            </a:r>
            <a:r>
              <a:rPr lang="ru-RU" sz="3200" b="1" spc="-100" dirty="0" smtClean="0">
                <a:solidFill>
                  <a:srgbClr val="0070C0"/>
                </a:solidFill>
              </a:rPr>
              <a:t>моделирование по аналогии с </a:t>
            </a:r>
          </a:p>
          <a:p>
            <a:pPr algn="ctr">
              <a:lnSpc>
                <a:spcPct val="80000"/>
              </a:lnSpc>
            </a:pPr>
            <a:r>
              <a:rPr lang="ru-RU" sz="3200" b="1" spc="-130" dirty="0">
                <a:solidFill>
                  <a:srgbClr val="0070C0"/>
                </a:solidFill>
              </a:rPr>
              <a:t>и</a:t>
            </a:r>
            <a:r>
              <a:rPr lang="ru-RU" sz="3200" b="1" spc="-130" dirty="0" smtClean="0">
                <a:solidFill>
                  <a:srgbClr val="0070C0"/>
                </a:solidFill>
              </a:rPr>
              <a:t>нтегративной деятельностью функциональных систем</a:t>
            </a:r>
          </a:p>
          <a:p>
            <a:pPr algn="ctr">
              <a:lnSpc>
                <a:spcPct val="80000"/>
              </a:lnSpc>
            </a:pPr>
            <a:r>
              <a:rPr lang="ru-RU" sz="3600" b="1" spc="-100" dirty="0">
                <a:solidFill>
                  <a:srgbClr val="0070C0"/>
                </a:solidFill>
              </a:rPr>
              <a:t>П</a:t>
            </a:r>
            <a:r>
              <a:rPr lang="ru-RU" sz="3600" b="1" spc="-100" dirty="0" smtClean="0">
                <a:solidFill>
                  <a:srgbClr val="0070C0"/>
                </a:solidFill>
              </a:rPr>
              <a:t>ринципы управления устойчивым </a:t>
            </a:r>
          </a:p>
          <a:p>
            <a:pPr algn="ctr">
              <a:lnSpc>
                <a:spcPct val="80000"/>
              </a:lnSpc>
            </a:pPr>
            <a:r>
              <a:rPr lang="ru-RU" sz="3600" b="1" spc="-100" dirty="0" smtClean="0">
                <a:solidFill>
                  <a:srgbClr val="0070C0"/>
                </a:solidFill>
              </a:rPr>
              <a:t>развитием сложных систем</a:t>
            </a:r>
          </a:p>
          <a:p>
            <a:pPr algn="just">
              <a:lnSpc>
                <a:spcPct val="50000"/>
              </a:lnSpc>
            </a:pPr>
            <a:r>
              <a:rPr lang="ru-RU" sz="3600" b="1" spc="-100" dirty="0" smtClean="0">
                <a:solidFill>
                  <a:srgbClr val="0070C0"/>
                </a:solidFill>
              </a:rPr>
              <a:t>     </a:t>
            </a:r>
          </a:p>
          <a:p>
            <a:pPr algn="just"/>
            <a:r>
              <a:rPr lang="ru-RU" sz="3600" b="1" spc="-100" dirty="0">
                <a:solidFill>
                  <a:srgbClr val="0070C0"/>
                </a:solidFill>
              </a:rPr>
              <a:t> </a:t>
            </a:r>
            <a:r>
              <a:rPr lang="ru-RU" sz="3600" b="1" spc="-100" dirty="0" smtClean="0">
                <a:solidFill>
                  <a:srgbClr val="0070C0"/>
                </a:solidFill>
              </a:rPr>
              <a:t>       </a:t>
            </a:r>
            <a:r>
              <a:rPr lang="ru-RU" sz="2800" b="1" dirty="0" smtClean="0"/>
              <a:t>Предупреждение конфликта </a:t>
            </a:r>
          </a:p>
          <a:p>
            <a:pPr algn="just"/>
            <a:r>
              <a:rPr lang="ru-RU" sz="2800" b="1" dirty="0"/>
              <a:t> </a:t>
            </a:r>
            <a:r>
              <a:rPr lang="ru-RU" sz="2800" b="1" dirty="0" smtClean="0"/>
              <a:t>       </a:t>
            </a:r>
            <a:r>
              <a:rPr lang="ru-RU" sz="2800" dirty="0" smtClean="0"/>
              <a:t>«управление   – </a:t>
            </a:r>
            <a:r>
              <a:rPr lang="ru-RU" sz="2800" dirty="0" err="1" smtClean="0"/>
              <a:t>саморегуляция</a:t>
            </a:r>
            <a:r>
              <a:rPr lang="ru-RU" sz="2800" dirty="0" smtClean="0"/>
              <a:t>» </a:t>
            </a:r>
          </a:p>
          <a:p>
            <a:pPr algn="just"/>
            <a:endParaRPr lang="ru-RU" sz="2800" dirty="0" smtClean="0"/>
          </a:p>
          <a:p>
            <a:pPr marL="2333625">
              <a:lnSpc>
                <a:spcPct val="80000"/>
              </a:lnSpc>
            </a:pPr>
            <a:r>
              <a:rPr lang="ru-RU" sz="2800" dirty="0"/>
              <a:t> </a:t>
            </a:r>
            <a:r>
              <a:rPr lang="ru-RU" sz="2800" dirty="0" smtClean="0"/>
              <a:t>                              </a:t>
            </a:r>
            <a:endParaRPr lang="ru-RU" sz="2800" dirty="0"/>
          </a:p>
          <a:p>
            <a:pPr marL="2333625">
              <a:lnSpc>
                <a:spcPct val="80000"/>
              </a:lnSpc>
            </a:pPr>
            <a:r>
              <a:rPr lang="ru-RU" sz="2800" dirty="0" smtClean="0"/>
              <a:t>                                              </a:t>
            </a:r>
            <a:r>
              <a:rPr lang="ru-RU" sz="2400" dirty="0" smtClean="0"/>
              <a:t>Этот конфликт – в основе </a:t>
            </a:r>
          </a:p>
          <a:p>
            <a:pPr marL="2333625">
              <a:lnSpc>
                <a:spcPct val="80000"/>
              </a:lnSpc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всех экологических </a:t>
            </a:r>
          </a:p>
          <a:p>
            <a:pPr marL="2333625">
              <a:lnSpc>
                <a:spcPct val="80000"/>
              </a:lnSpc>
            </a:pPr>
            <a:r>
              <a:rPr lang="ru-RU" sz="2400" dirty="0" smtClean="0"/>
              <a:t>кризисов,                                    кризисов; это – главное </a:t>
            </a:r>
          </a:p>
          <a:p>
            <a:pPr marL="2333625">
              <a:lnSpc>
                <a:spcPct val="80000"/>
              </a:lnSpc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противоречие</a:t>
            </a:r>
          </a:p>
          <a:p>
            <a:pPr marL="2333625">
              <a:lnSpc>
                <a:spcPct val="80000"/>
              </a:lnSpc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современности </a:t>
            </a:r>
          </a:p>
          <a:p>
            <a:pPr marL="2333625">
              <a:lnSpc>
                <a:spcPct val="80000"/>
              </a:lnSpc>
            </a:pPr>
            <a:r>
              <a:rPr lang="ru-RU" sz="2400" dirty="0"/>
              <a:t> </a:t>
            </a:r>
            <a:r>
              <a:rPr lang="ru-RU" sz="2400" dirty="0" smtClean="0"/>
              <a:t>                                                                    </a:t>
            </a:r>
            <a:r>
              <a:rPr lang="ru-RU" sz="2000" i="1" dirty="0" smtClean="0"/>
              <a:t>(</a:t>
            </a:r>
            <a:r>
              <a:rPr lang="ru-RU" sz="2000" i="1" dirty="0" err="1" smtClean="0"/>
              <a:t>Г.П.Щедровицкий</a:t>
            </a:r>
            <a:r>
              <a:rPr lang="ru-RU" sz="2400" i="1" dirty="0" smtClean="0"/>
              <a:t>)  </a:t>
            </a:r>
          </a:p>
        </p:txBody>
      </p:sp>
      <p:pic>
        <p:nvPicPr>
          <p:cNvPr id="3" name="Picture 2" descr="http://realty.web-3.ru/data/articles/21412/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9"/>
          <a:stretch/>
        </p:blipFill>
        <p:spPr bwMode="auto">
          <a:xfrm>
            <a:off x="422790" y="4077073"/>
            <a:ext cx="364515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34338" y="87015"/>
            <a:ext cx="6138219" cy="52322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КАКИМ ДОЛЖНО БЫТЬ УПРАВЛЕНИЕ?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2996952"/>
            <a:ext cx="5184576" cy="3861049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0950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71800" y="97468"/>
            <a:ext cx="6282810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Инструменты управления для УР?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63688" y="735087"/>
            <a:ext cx="11641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ПЛАН ?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124744"/>
            <a:ext cx="4603824" cy="978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ПРОГРАММА ? </a:t>
            </a:r>
            <a:r>
              <a:rPr lang="ru-RU" sz="2400" dirty="0"/>
              <a:t>предварительное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описание </a:t>
            </a:r>
            <a:r>
              <a:rPr lang="ru-RU" sz="2400" dirty="0"/>
              <a:t>предстоящих событий 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dirty="0" smtClean="0"/>
              <a:t>или </a:t>
            </a:r>
            <a:r>
              <a:rPr lang="ru-RU" sz="2400" dirty="0"/>
              <a:t>действий</a:t>
            </a:r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987824" y="3085217"/>
            <a:ext cx="29136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ДОРОЖНАЯ КАРТА!</a:t>
            </a:r>
          </a:p>
          <a:p>
            <a:r>
              <a:rPr lang="ru-RU" sz="2400" dirty="0" smtClean="0"/>
              <a:t>(сценарий действий)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3916214"/>
            <a:ext cx="37022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Технология гибкого управления,</a:t>
            </a:r>
          </a:p>
          <a:p>
            <a:r>
              <a:rPr lang="ru-RU" sz="2000" dirty="0" smtClean="0"/>
              <a:t>адаптивность,  обратная связь:</a:t>
            </a:r>
            <a:endParaRPr lang="ru-RU" sz="2000" dirty="0"/>
          </a:p>
        </p:txBody>
      </p:sp>
      <p:pic>
        <p:nvPicPr>
          <p:cNvPr id="12" name="Picture 2" descr="http://mrm-blog.ru/wp-content/uploads/2013/07/imag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" y="3013209"/>
            <a:ext cx="2484276" cy="1656184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dia.ucoz.org/_ph/17/2/46035096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581161"/>
            <a:ext cx="2088232" cy="2088232"/>
          </a:xfrm>
          <a:prstGeom prst="rect">
            <a:avLst/>
          </a:prstGeom>
          <a:noFill/>
          <a:ln w="2857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55576" y="4669393"/>
            <a:ext cx="8164992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/>
              <a:t>общее видение </a:t>
            </a:r>
            <a:r>
              <a:rPr lang="ru-RU" sz="2000" i="1" dirty="0" smtClean="0"/>
              <a:t>процесса</a:t>
            </a:r>
            <a:r>
              <a:rPr lang="ru-RU" sz="2000" dirty="0" smtClean="0"/>
              <a:t> (включает его вероятные сценарии, учитывает </a:t>
            </a:r>
          </a:p>
          <a:p>
            <a:r>
              <a:rPr lang="ru-RU" sz="2000" dirty="0" smtClean="0"/>
              <a:t>                     альтернативные пути и возможные «узкие» места), </a:t>
            </a:r>
          </a:p>
          <a:p>
            <a:r>
              <a:rPr lang="ru-RU" sz="2000" b="1" i="1" dirty="0" smtClean="0"/>
              <a:t>стратегия</a:t>
            </a:r>
            <a:r>
              <a:rPr lang="ru-RU" sz="2000" dirty="0" smtClean="0"/>
              <a:t> (критерии выбора сценариев по оптимальности: </a:t>
            </a:r>
          </a:p>
          <a:p>
            <a:r>
              <a:rPr lang="ru-RU" sz="2000" dirty="0" smtClean="0"/>
              <a:t>                     ресурсной </a:t>
            </a:r>
            <a:r>
              <a:rPr lang="ru-RU" sz="2000" dirty="0" err="1" smtClean="0"/>
              <a:t>затратности</a:t>
            </a:r>
            <a:r>
              <a:rPr lang="ru-RU" sz="2000" dirty="0" smtClean="0"/>
              <a:t>; экономической, социальной, </a:t>
            </a:r>
          </a:p>
          <a:p>
            <a:r>
              <a:rPr lang="ru-RU" sz="2000" dirty="0" smtClean="0"/>
              <a:t>               экологической эффективности; реальности исполнения и др.),  </a:t>
            </a:r>
          </a:p>
          <a:p>
            <a:r>
              <a:rPr lang="ru-RU" sz="2000" b="1" i="1" dirty="0" smtClean="0"/>
              <a:t>план развития объекта</a:t>
            </a:r>
            <a:r>
              <a:rPr lang="ru-RU" sz="2000" b="1" dirty="0" smtClean="0"/>
              <a:t> </a:t>
            </a:r>
            <a:r>
              <a:rPr lang="ru-RU" sz="2000" dirty="0" smtClean="0"/>
              <a:t>(основные шаги во времени). </a:t>
            </a:r>
          </a:p>
          <a:p>
            <a:endParaRPr lang="ru-RU" dirty="0"/>
          </a:p>
        </p:txBody>
      </p:sp>
      <p:pic>
        <p:nvPicPr>
          <p:cNvPr id="1026" name="Picture 2" descr="http://s8.uploads.ru/FSIaG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267" y="14804"/>
            <a:ext cx="1750557" cy="2334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eady.gov/sites/default/files/5.1.0.0%20Program%20Development%20Process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734" y="916987"/>
            <a:ext cx="1580274" cy="1575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http://www.yourfreedom.ru/custom-content/uploads/%D0%B0%D0%B3%D0%B5%D0%BD%D1%82%D1%81%D1%82%D0%B2%D0%BE-%D0%BD%D0%B5%D0%B4%D0%B2%D0%B8%D0%B6%D0%B8%D0%BC%D0%BE%D1%81%D1%82%D0%B8-%D0%B2%D1%8B%D0%B1%D0%BE%D1%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2066943"/>
            <a:ext cx="2592289" cy="157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uralcci.com/userfiles/file_59481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26" t="9955" r="14611" b="9023"/>
          <a:stretch/>
        </p:blipFill>
        <p:spPr bwMode="auto">
          <a:xfrm>
            <a:off x="5480408" y="1458038"/>
            <a:ext cx="3052032" cy="233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47664" y="4422591"/>
            <a:ext cx="6480720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9E0000"/>
                </a:solidFill>
              </a:rPr>
              <a:t>ЦЕЛЬ ОУР</a:t>
            </a:r>
          </a:p>
          <a:p>
            <a:pPr algn="ctr"/>
            <a:r>
              <a:rPr lang="ru-RU" sz="2800" b="1" dirty="0" smtClean="0">
                <a:solidFill>
                  <a:srgbClr val="9E0000"/>
                </a:solidFill>
              </a:rPr>
              <a:t>ПОНИМАНИЕ идей УР</a:t>
            </a:r>
          </a:p>
          <a:p>
            <a:pPr algn="ctr"/>
            <a:r>
              <a:rPr lang="ru-RU" sz="2800" b="1" dirty="0" smtClean="0">
                <a:solidFill>
                  <a:srgbClr val="9E0000"/>
                </a:solidFill>
              </a:rPr>
              <a:t>«ОПРЕДМЕЧИВАНИЕ»</a:t>
            </a:r>
          </a:p>
          <a:p>
            <a:pPr algn="ctr"/>
            <a:r>
              <a:rPr lang="ru-RU" sz="2800" b="1" dirty="0" smtClean="0">
                <a:solidFill>
                  <a:srgbClr val="9E0000"/>
                </a:solidFill>
              </a:rPr>
              <a:t>ОСМЫСЛЕНИЕ</a:t>
            </a:r>
          </a:p>
          <a:p>
            <a:pPr algn="ctr"/>
            <a:r>
              <a:rPr lang="ru-RU" sz="2800" b="1" dirty="0" smtClean="0">
                <a:solidFill>
                  <a:srgbClr val="9E0000"/>
                </a:solidFill>
              </a:rPr>
              <a:t>ОСМЫСЛЕННЫЕ ДЕЙСТВИЯ</a:t>
            </a:r>
            <a:endParaRPr lang="ru-RU" sz="2000" b="1" dirty="0">
              <a:solidFill>
                <a:srgbClr val="9E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4135" y="3462099"/>
            <a:ext cx="21656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ВАРИАНТЫ </a:t>
            </a:r>
            <a:r>
              <a:rPr lang="ru-RU" sz="4800" b="1" dirty="0" smtClean="0"/>
              <a:t>!</a:t>
            </a:r>
            <a:endParaRPr lang="ru-RU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767514" y="3429000"/>
            <a:ext cx="2620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ИНВАРИАНТЫ </a:t>
            </a:r>
            <a:r>
              <a:rPr lang="ru-RU" sz="4800" b="1" dirty="0"/>
              <a:t>!</a:t>
            </a:r>
            <a:endParaRPr lang="ru-RU" sz="4800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44624"/>
            <a:ext cx="76919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Реализация </a:t>
            </a:r>
            <a:r>
              <a:rPr lang="ru-RU" sz="2800" b="1" dirty="0" err="1" smtClean="0">
                <a:solidFill>
                  <a:srgbClr val="C00000"/>
                </a:solidFill>
              </a:rPr>
              <a:t>общеинституционального</a:t>
            </a:r>
            <a:r>
              <a:rPr lang="ru-RU" sz="2800" b="1" dirty="0" smtClean="0">
                <a:solidFill>
                  <a:srgbClr val="C00000"/>
                </a:solidFill>
              </a:rPr>
              <a:t> подхода:</a:t>
            </a:r>
          </a:p>
          <a:p>
            <a:r>
              <a:rPr lang="ru-RU" sz="2800" b="1" dirty="0">
                <a:solidFill>
                  <a:srgbClr val="C00000"/>
                </a:solidFill>
              </a:rPr>
              <a:t>р</a:t>
            </a:r>
            <a:r>
              <a:rPr lang="ru-RU" sz="2800" b="1" dirty="0" smtClean="0">
                <a:solidFill>
                  <a:srgbClr val="C00000"/>
                </a:solidFill>
              </a:rPr>
              <a:t>азработка школой своей ДОРОЖНОЙ КАРТЫ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340768"/>
            <a:ext cx="5760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ФУНКЦИОНАЛ  ДОРОЖНЫХ КАРТ</a:t>
            </a:r>
            <a:endParaRPr lang="ru-RU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6730902" y="908720"/>
            <a:ext cx="57740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 smtClean="0"/>
              <a:t>?</a:t>
            </a:r>
            <a:endParaRPr lang="ru-RU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11384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Сопоставимость</a:t>
            </a:r>
            <a:r>
              <a:rPr lang="ru-RU" sz="2800" dirty="0" smtClean="0"/>
              <a:t> результатов ОИП в </a:t>
            </a:r>
            <a:r>
              <a:rPr lang="ru-RU" sz="2800" dirty="0"/>
              <a:t>разных регионах, разных странах </a:t>
            </a:r>
            <a:endParaRPr lang="ru-RU" sz="2800" dirty="0" smtClean="0"/>
          </a:p>
          <a:p>
            <a:pPr algn="ctr"/>
            <a:r>
              <a:rPr lang="ru-RU" sz="2800" dirty="0" smtClean="0"/>
              <a:t>Создание </a:t>
            </a:r>
            <a:r>
              <a:rPr lang="ru-RU" sz="2800" b="1" dirty="0" smtClean="0">
                <a:solidFill>
                  <a:srgbClr val="C00000"/>
                </a:solidFill>
              </a:rPr>
              <a:t>единого смыслового поля </a:t>
            </a:r>
          </a:p>
          <a:p>
            <a:pPr algn="ctr"/>
            <a:r>
              <a:rPr lang="ru-RU" sz="2800" dirty="0" smtClean="0"/>
              <a:t>его </a:t>
            </a:r>
            <a:r>
              <a:rPr lang="ru-RU" sz="2800" dirty="0"/>
              <a:t>идей и </a:t>
            </a:r>
            <a:r>
              <a:rPr lang="ru-RU" sz="2800" dirty="0" smtClean="0"/>
              <a:t>действий.</a:t>
            </a:r>
            <a:endParaRPr lang="ru-RU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2632340" y="404664"/>
            <a:ext cx="4387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ИНВАРИАНТЫ функций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86" y="2492895"/>
            <a:ext cx="2550630" cy="3093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72200" y="2492895"/>
            <a:ext cx="2610008" cy="316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upload.wikimedia.org/wikipedia/commons/1/15/Red_App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810" y="4168521"/>
            <a:ext cx="1757158" cy="159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sk.mirkino.pro/sites/default/files/styles/events_full/public/green_appl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5"/>
          <a:stretch/>
        </p:blipFill>
        <p:spPr bwMode="auto">
          <a:xfrm>
            <a:off x="4788024" y="4284449"/>
            <a:ext cx="1462930" cy="1476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954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42511" y="188640"/>
            <a:ext cx="2165593" cy="58477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9E0000"/>
                </a:solidFill>
              </a:rPr>
              <a:t> ЦЕЛИ  ОУР</a:t>
            </a:r>
            <a:endParaRPr lang="ru-RU" sz="2400" dirty="0" smtClean="0">
              <a:solidFill>
                <a:srgbClr val="9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3851756"/>
            <a:ext cx="846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возрастные особенности / национальные куррикулумы / условия и возможности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466" y="1124744"/>
            <a:ext cx="7729039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/>
              <a:t>ЮНЕСКО:  ЦЕЛИ-РЕЗУЛЬТАТЫ (терминальные)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b="1" i="1" dirty="0" smtClean="0"/>
              <a:t>устойчивое потребление, устойчивое производство,</a:t>
            </a:r>
            <a:endParaRPr lang="ru-RU" sz="2400" b="1" i="1" dirty="0"/>
          </a:p>
          <a:p>
            <a:pPr algn="ctr"/>
            <a:r>
              <a:rPr lang="ru-RU" sz="2400" b="1" i="1" dirty="0"/>
              <a:t>         </a:t>
            </a:r>
            <a:r>
              <a:rPr lang="ru-RU" sz="2400" b="1" i="1" dirty="0" smtClean="0"/>
              <a:t>глобальная гражданская ответственность</a:t>
            </a:r>
            <a:endParaRPr lang="ru-RU" sz="2400" b="1" dirty="0" smtClean="0"/>
          </a:p>
          <a:p>
            <a:endParaRPr lang="ru-RU" sz="2400" b="1" dirty="0"/>
          </a:p>
          <a:p>
            <a:pPr algn="ctr"/>
            <a:r>
              <a:rPr lang="ru-RU" sz="2800" b="1" dirty="0" smtClean="0"/>
              <a:t>ШКОЛА:    ЦЕЛИ-СРЕДСТВА (инструментальные)</a:t>
            </a:r>
          </a:p>
          <a:p>
            <a:pPr algn="ctr"/>
            <a:endParaRPr lang="ru-RU" sz="2400" b="1" dirty="0"/>
          </a:p>
          <a:p>
            <a:pPr algn="ctr"/>
            <a:r>
              <a:rPr lang="ru-RU" sz="2400" dirty="0" smtClean="0"/>
              <a:t>          </a:t>
            </a:r>
          </a:p>
          <a:p>
            <a:pPr algn="ctr"/>
            <a:r>
              <a:rPr lang="ru-RU" sz="2400" dirty="0"/>
              <a:t> </a:t>
            </a:r>
            <a:r>
              <a:rPr lang="ru-RU" sz="2400" dirty="0" smtClean="0"/>
              <a:t>          </a:t>
            </a:r>
            <a:endParaRPr lang="ru-RU" sz="2400" dirty="0"/>
          </a:p>
          <a:p>
            <a:pPr algn="ctr"/>
            <a:r>
              <a:rPr lang="ru-RU" sz="2400" dirty="0"/>
              <a:t>         метафоричность мышления</a:t>
            </a:r>
          </a:p>
          <a:p>
            <a:pPr algn="ctr"/>
            <a:r>
              <a:rPr lang="ru-RU" sz="2400" dirty="0"/>
              <a:t>         </a:t>
            </a:r>
            <a:r>
              <a:rPr lang="ru-RU" sz="2400" dirty="0" err="1"/>
              <a:t>трехмерность</a:t>
            </a:r>
            <a:r>
              <a:rPr lang="ru-RU" sz="2400" dirty="0"/>
              <a:t> мышления </a:t>
            </a:r>
            <a:endParaRPr lang="ru-RU" sz="2400" dirty="0" smtClean="0"/>
          </a:p>
          <a:p>
            <a:pPr algn="ctr"/>
            <a:r>
              <a:rPr lang="ru-RU" sz="2400" dirty="0" smtClean="0"/>
              <a:t>практика реинжиниринга,</a:t>
            </a:r>
          </a:p>
          <a:p>
            <a:pPr algn="ctr"/>
            <a:r>
              <a:rPr lang="ru-RU" sz="2400" dirty="0" smtClean="0"/>
              <a:t>       «мягкого</a:t>
            </a:r>
            <a:r>
              <a:rPr lang="ru-RU" sz="2400" dirty="0"/>
              <a:t>» </a:t>
            </a:r>
            <a:r>
              <a:rPr lang="ru-RU" sz="2400" dirty="0" smtClean="0"/>
              <a:t>управления</a:t>
            </a:r>
          </a:p>
          <a:p>
            <a:pPr algn="ctr"/>
            <a:r>
              <a:rPr lang="ru-RU" sz="2400" dirty="0" smtClean="0"/>
              <a:t>        (</a:t>
            </a:r>
            <a:r>
              <a:rPr lang="ru-RU" sz="2400" dirty="0" err="1"/>
              <a:t>предосторожного</a:t>
            </a:r>
            <a:r>
              <a:rPr lang="ru-RU" sz="2400" dirty="0"/>
              <a:t> </a:t>
            </a:r>
            <a:r>
              <a:rPr lang="ru-RU" sz="2400" dirty="0" smtClean="0"/>
              <a:t>поведения)</a:t>
            </a:r>
            <a:endParaRPr lang="ru-RU" sz="2400" dirty="0"/>
          </a:p>
          <a:p>
            <a:pPr algn="ctr"/>
            <a:r>
              <a:rPr lang="ru-RU" sz="2400" dirty="0" smtClean="0"/>
              <a:t> … </a:t>
            </a:r>
            <a:endParaRPr lang="ru-RU" sz="2400" b="1" dirty="0"/>
          </a:p>
          <a:p>
            <a:pPr algn="ctr"/>
            <a:endParaRPr lang="ru-RU" sz="2400" b="1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157192"/>
            <a:ext cx="1296144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2636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293747"/>
            <a:ext cx="9324528" cy="107721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3600" b="1" spc="-120" dirty="0" smtClean="0">
                <a:solidFill>
                  <a:srgbClr val="9E0000"/>
                </a:solidFill>
              </a:rPr>
              <a:t>ПОНИМАНИЕ</a:t>
            </a:r>
            <a:r>
              <a:rPr lang="ru-RU" sz="2400" b="1" spc="-120" dirty="0" smtClean="0">
                <a:solidFill>
                  <a:srgbClr val="9E0000"/>
                </a:solidFill>
              </a:rPr>
              <a:t>  </a:t>
            </a:r>
          </a:p>
          <a:p>
            <a:pPr algn="ctr"/>
            <a:r>
              <a:rPr lang="ru-RU" sz="2800" b="1" spc="-120" dirty="0" smtClean="0">
                <a:solidFill>
                  <a:srgbClr val="9E0000"/>
                </a:solidFill>
              </a:rPr>
              <a:t>ВСЕМИ  ЗАИНТЕРЕСОВАННЫМИ СТОРОНАМИ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1490" y="2708920"/>
            <a:ext cx="2650405" cy="1077218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ПОНЯТНЫЙ ВСЕМ</a:t>
            </a:r>
          </a:p>
          <a:p>
            <a:pPr algn="ctr"/>
            <a:r>
              <a:rPr lang="ru-RU" sz="4000" b="1" dirty="0" smtClean="0"/>
              <a:t>МЕТАЯЗЫК</a:t>
            </a:r>
            <a:endParaRPr lang="ru-RU" sz="2800" b="1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62346" y="1556792"/>
            <a:ext cx="3265638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ОБЩЕЕ ВИДЕНИЕ</a:t>
            </a:r>
            <a:endParaRPr lang="ru-RU" sz="3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27193" y="4941168"/>
            <a:ext cx="4009303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9E0000"/>
                </a:solidFill>
              </a:rPr>
              <a:t>Наследие - </a:t>
            </a:r>
            <a:r>
              <a:rPr lang="ru-RU" sz="2000" dirty="0"/>
              <a:t>это косточки истории, </a:t>
            </a:r>
            <a:endParaRPr lang="ru-RU" sz="2000" dirty="0" smtClean="0"/>
          </a:p>
          <a:p>
            <a:pPr algn="ctr"/>
            <a:r>
              <a:rPr lang="ru-RU" sz="2000" dirty="0" smtClean="0"/>
              <a:t>багаж</a:t>
            </a:r>
            <a:r>
              <a:rPr lang="ru-RU" sz="2000" dirty="0"/>
              <a:t>, подарок, память, </a:t>
            </a:r>
            <a:endParaRPr lang="ru-RU" sz="2000" dirty="0" smtClean="0"/>
          </a:p>
          <a:p>
            <a:pPr algn="ctr"/>
            <a:r>
              <a:rPr lang="ru-RU" sz="2000" dirty="0" smtClean="0"/>
              <a:t>богатство </a:t>
            </a:r>
            <a:r>
              <a:rPr lang="ru-RU" sz="2000" dirty="0"/>
              <a:t>народа, дух </a:t>
            </a:r>
            <a:r>
              <a:rPr lang="ru-RU" sz="2000" dirty="0" smtClean="0"/>
              <a:t>прошлого  и </a:t>
            </a:r>
          </a:p>
          <a:p>
            <a:pPr algn="ctr"/>
            <a:r>
              <a:rPr lang="ru-RU" sz="2000" dirty="0" smtClean="0"/>
              <a:t>фундамент </a:t>
            </a:r>
            <a:r>
              <a:rPr lang="ru-RU" sz="2000" dirty="0"/>
              <a:t>будущего</a:t>
            </a:r>
            <a:r>
              <a:rPr lang="ru-RU" sz="2000" dirty="0" smtClean="0"/>
              <a:t>, копилка </a:t>
            </a:r>
          </a:p>
          <a:p>
            <a:pPr algn="ctr"/>
            <a:r>
              <a:rPr lang="ru-RU" sz="2000" dirty="0" smtClean="0"/>
              <a:t>истории </a:t>
            </a:r>
            <a:endParaRPr lang="ru-RU" sz="2000" b="1" i="1" dirty="0">
              <a:solidFill>
                <a:srgbClr val="9E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6282" y="1556792"/>
            <a:ext cx="353013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/>
              <a:t>ОБЩИЕ ДЕЙСТВИЯ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4248378"/>
            <a:ext cx="4427687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2400" dirty="0" smtClean="0"/>
          </a:p>
          <a:p>
            <a:r>
              <a:rPr lang="ru-RU" sz="2400" dirty="0" smtClean="0"/>
              <a:t>ОЭР: в языке есть культурные</a:t>
            </a:r>
          </a:p>
          <a:p>
            <a:r>
              <a:rPr lang="ru-RU" sz="2400" dirty="0"/>
              <a:t>к</a:t>
            </a:r>
            <a:r>
              <a:rPr lang="ru-RU" sz="2400" dirty="0" smtClean="0"/>
              <a:t>онцепты, отражающие идеи УР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Метод семантического </a:t>
            </a:r>
            <a:r>
              <a:rPr lang="ru-RU" sz="2400" b="1" dirty="0" err="1" smtClean="0">
                <a:solidFill>
                  <a:srgbClr val="C00000"/>
                </a:solidFill>
              </a:rPr>
              <a:t>дифф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2000" dirty="0" smtClean="0"/>
              <a:t>Мир-Здоровье-Справедливость-</a:t>
            </a:r>
          </a:p>
          <a:p>
            <a:r>
              <a:rPr lang="ru-RU" sz="2000" dirty="0" smtClean="0"/>
              <a:t>Наследие  (</a:t>
            </a:r>
            <a:r>
              <a:rPr lang="ru-RU" sz="2000" dirty="0"/>
              <a:t>сила, </a:t>
            </a:r>
            <a:r>
              <a:rPr lang="ru-RU" sz="2000" dirty="0" err="1"/>
              <a:t>субъектность</a:t>
            </a:r>
            <a:r>
              <a:rPr lang="ru-RU" sz="2000" dirty="0"/>
              <a:t>, </a:t>
            </a:r>
          </a:p>
          <a:p>
            <a:r>
              <a:rPr lang="ru-RU" sz="2000" dirty="0"/>
              <a:t>отношение </a:t>
            </a:r>
            <a:r>
              <a:rPr lang="ru-RU" sz="2000" dirty="0" smtClean="0"/>
              <a:t>). ДОСТУПНОСТЬ </a:t>
            </a:r>
          </a:p>
        </p:txBody>
      </p:sp>
      <p:pic>
        <p:nvPicPr>
          <p:cNvPr id="2050" name="Picture 2" descr="http://www.juliasinicyna.ru/wp-content/uploads/2013/01/%D1%88%D0%BA%D0%BE%D0%BB%D1%8C%D0%BD%D0%B8%D0%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94" y="2378070"/>
            <a:ext cx="3209970" cy="21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hape-mama.ru/wp-content/uploads/2010/02/ukroshhenie-stroptivoj-babush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95" y="2204865"/>
            <a:ext cx="2472430" cy="255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890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2156</TotalTime>
  <Words>981</Words>
  <Application>Microsoft Office PowerPoint</Application>
  <PresentationFormat>Экран (4:3)</PresentationFormat>
  <Paragraphs>213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122</cp:revision>
  <dcterms:created xsi:type="dcterms:W3CDTF">2015-05-29T12:16:30Z</dcterms:created>
  <dcterms:modified xsi:type="dcterms:W3CDTF">2016-08-21T02:17:21Z</dcterms:modified>
</cp:coreProperties>
</file>