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68" r:id="rId11"/>
    <p:sldId id="270" r:id="rId12"/>
    <p:sldId id="259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518E-57C2-46C8-901C-DC99E6840E7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52BE-91A1-40E1-84D4-329F2A1267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99592" y="1196752"/>
            <a:ext cx="68436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ЦЕЛИ И ЗАДАЧИ РАЗВИТИЯ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ЭКОЛОГИЧЕСКОГО ОБРАЗОВАНИЯ В СТРАНЕ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после ДЕКАДЫ ООН ОУР </a:t>
            </a:r>
          </a:p>
          <a:p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5733256"/>
            <a:ext cx="3293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Е.Н. </a:t>
            </a:r>
            <a:r>
              <a:rPr lang="ru-RU" b="1" i="1" dirty="0" err="1" smtClean="0"/>
              <a:t>Дзятковская</a:t>
            </a:r>
            <a:r>
              <a:rPr lang="ru-RU" dirty="0" smtClean="0"/>
              <a:t>, д.б.н., проф.</a:t>
            </a:r>
          </a:p>
          <a:p>
            <a:r>
              <a:rPr lang="ru-RU" dirty="0" smtClean="0"/>
              <a:t>руководитель сетевой кафедры</a:t>
            </a:r>
          </a:p>
          <a:p>
            <a:r>
              <a:rPr lang="ru-RU" dirty="0" smtClean="0"/>
              <a:t>ЮНЕСКО ФГП МГУ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2676" y="764704"/>
            <a:ext cx="7178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ЭКОЛОГИЧЕСКОЕ ОБРАЗОВАНИЕ ДЛЯ УСТОЙЧИВОГО</a:t>
            </a:r>
          </a:p>
          <a:p>
            <a:pPr algn="ctr"/>
            <a:r>
              <a:rPr lang="ru-RU" sz="2400" b="1" dirty="0" smtClean="0"/>
              <a:t>РАЗВИТИЯ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2286164"/>
            <a:ext cx="245105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ПРИРОДООХРАННОЕ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2276872"/>
            <a:ext cx="188526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КЛАССИЧЕСКОЕ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2276872"/>
            <a:ext cx="243759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ИНТЕГРИРОВАННОЕ.</a:t>
            </a:r>
          </a:p>
          <a:p>
            <a:pPr algn="ctr"/>
            <a:r>
              <a:rPr lang="ru-RU" sz="2000" dirty="0" smtClean="0"/>
              <a:t>В СОСТАВЕ ОУР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717032"/>
            <a:ext cx="76282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ЛЮБОЙ ЭКОЛОГИЧЕСКИЙ ПРОЕКТ  ОРИЕНТИРУЕТСЯ   НА </a:t>
            </a:r>
          </a:p>
          <a:p>
            <a:r>
              <a:rPr lang="ru-RU" sz="2400" dirty="0" smtClean="0"/>
              <a:t>ЗАДАЧИ  УСТОЙЧИВОГО ЭКОЛОГИЧЕСКОГО И </a:t>
            </a:r>
          </a:p>
          <a:p>
            <a:r>
              <a:rPr lang="ru-RU" sz="2400" dirty="0" smtClean="0"/>
              <a:t>СОЦИАЛЬНО-ЭКОНОМИЧЕСКОГО  РАЗВИТИЯ РОССИИ.</a:t>
            </a:r>
          </a:p>
          <a:p>
            <a:endParaRPr lang="ru-RU" sz="2400" dirty="0"/>
          </a:p>
          <a:p>
            <a:r>
              <a:rPr lang="ru-RU" sz="2400" dirty="0" smtClean="0"/>
              <a:t>ПОЯВЛЯЕТСЯ  НОВЫЙ  </a:t>
            </a:r>
            <a:r>
              <a:rPr lang="ru-RU" sz="2400" b="1" dirty="0" smtClean="0"/>
              <a:t>ВЕКТОР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47055"/>
            <a:ext cx="6353471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ОТЛИЧИТЕЛЬНЫЕ ОСОБЕННОСТИ ВЕКТОРА ОУР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198493"/>
            <a:ext cx="734688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ЭКОЛОГИЧЕСКАЯ СТОРОНА ЖИЗНЕДЕЯТЕЛЬНОСТИ РАССМАТРИВАЕТСЯ </a:t>
            </a:r>
          </a:p>
          <a:p>
            <a:r>
              <a:rPr lang="ru-RU" b="1" dirty="0" smtClean="0"/>
              <a:t>НЕ ИЗОЛИРОВАННО,  А ВО ВЗАИМОСВЯЗИ С ЭКОНОМИЧЕСКОЙ И </a:t>
            </a:r>
          </a:p>
          <a:p>
            <a:r>
              <a:rPr lang="ru-RU" b="1" dirty="0" smtClean="0"/>
              <a:t>СОЦИАЛЬНОЙ</a:t>
            </a:r>
          </a:p>
          <a:p>
            <a:r>
              <a:rPr lang="ru-RU" dirty="0" smtClean="0"/>
              <a:t>(здоровье, образование и просвещение, гуманистические ценности,</a:t>
            </a:r>
          </a:p>
          <a:p>
            <a:r>
              <a:rPr lang="ru-RU" dirty="0" smtClean="0"/>
              <a:t>управление, саморазвитие, традиции и обычаи, культура, язык)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3" y="2926685"/>
            <a:ext cx="734481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ЭКОЛОГИЧЕСКИЕ ПРОБЛЕМЫ И ИХ РЕШЕНИЯ РАССМАТРИВАЮТСЯ  В        </a:t>
            </a:r>
          </a:p>
          <a:p>
            <a:r>
              <a:rPr lang="ru-RU" dirty="0" smtClean="0"/>
              <a:t>ВЕКТОРЕ: </a:t>
            </a:r>
            <a:r>
              <a:rPr lang="ru-RU" b="1" dirty="0" smtClean="0"/>
              <a:t>ПРОШЛОЕ – НАСТОЯЩЕЕ - БУДУЩЕЕ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862789"/>
            <a:ext cx="730655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ЭКОЛОГИЧЕСКИЕ ПРОБЛЕМЫ И ИХ РЕШЕНИЯ РАССМАТРИВАЮТСЯ  В        </a:t>
            </a:r>
          </a:p>
          <a:p>
            <a:r>
              <a:rPr lang="ru-RU" dirty="0" smtClean="0"/>
              <a:t>ВЕКТОРЕ: </a:t>
            </a:r>
            <a:r>
              <a:rPr lang="ru-RU" b="1" dirty="0" smtClean="0"/>
              <a:t>ГЛОБАЛЬНОЕ – РЕГИОНАЛЬНОЕ  - ЛОКАЛЬНОЕ - ЛИЧНОСТНОЕ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800634"/>
            <a:ext cx="730655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ЭКОЛОГИЧЕСКИЕ ПРОБЛЕМЫ И ИХ РЕШЕНИЯ РАССМАТРИВАЮТСЯ  В        </a:t>
            </a:r>
          </a:p>
          <a:p>
            <a:r>
              <a:rPr lang="ru-RU" dirty="0" smtClean="0"/>
              <a:t>ВЕКТОРЕ:  </a:t>
            </a:r>
            <a:r>
              <a:rPr lang="ru-RU" b="1" dirty="0" smtClean="0"/>
              <a:t>ИХ СОЦИОКУЛЬТУРНЫЕ  ЗНАЧЕНИЯ – ЛИЧНОСТНЫЕ СМЫСЛЫ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5734997"/>
            <a:ext cx="730655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ЭКОЛОГИЧЕСКИЕ ПРОБЛЕМЫ И ИХ РЕШЕНИЯ РАССМАТРИВАЮТСЯ  В        </a:t>
            </a:r>
          </a:p>
          <a:p>
            <a:r>
              <a:rPr lang="ru-RU" dirty="0" smtClean="0"/>
              <a:t>ВЕКТОРЕ: </a:t>
            </a:r>
            <a:r>
              <a:rPr lang="ru-RU" b="1" dirty="0" smtClean="0"/>
              <a:t>МОРАЛЬ – ПРАВО 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20688"/>
            <a:ext cx="83869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КАК?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628800"/>
            <a:ext cx="56178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ЦЕЛЕПОЛАГАНИЕ                     </a:t>
            </a:r>
            <a:r>
              <a:rPr lang="ru-RU" dirty="0" smtClean="0"/>
              <a:t>                                  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267580"/>
            <a:ext cx="56620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НЕ РАЗНООБРАЗИЕ ФОРМ, А АДЕКВАТНОСТЬ  МЕТОДА 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915652"/>
            <a:ext cx="569803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ДИАГНОСТИКА ОБРАЗОВАТЕЛЬНЫХ РЕЗУЛЬТАТОВ  И      </a:t>
            </a:r>
          </a:p>
          <a:p>
            <a:r>
              <a:rPr lang="ru-RU" b="1" dirty="0" smtClean="0"/>
              <a:t>ДИАГНОСТИКА ПРОЦЕССА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3851756"/>
            <a:ext cx="57402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КОМПЕТЕНЦИИ ?  КУЛЬТУРА ?  ЛИЧНОСТЬ ?                      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95736" y="4521894"/>
            <a:ext cx="58146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ВЫПОЛНЕНИЕ ПРОЕКТА ЕЩЕ </a:t>
            </a:r>
            <a:r>
              <a:rPr lang="ru-RU" b="1" dirty="0" smtClean="0"/>
              <a:t>НЕ ЯВЛЯЕТСЯ  ГАРАНТИЕЙ</a:t>
            </a:r>
          </a:p>
          <a:p>
            <a:r>
              <a:rPr lang="ru-RU" dirty="0" smtClean="0"/>
              <a:t>ОБЩЕКУЛЬТУРНЫХ, ПОЗНАВАТЕЛЬНЫХ И ЛИЧНОСТНЫХ  </a:t>
            </a:r>
          </a:p>
          <a:p>
            <a:r>
              <a:rPr lang="ru-RU" dirty="0" smtClean="0"/>
              <a:t>РЕЗУЛЬТАТОВ. </a:t>
            </a: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5495" y="2708920"/>
            <a:ext cx="7336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ЭКОЛОГИЧЕСКОЕ ОБРАЗОВАНИЕ ДЛЯ УСТОЙЧИВОГО</a:t>
            </a:r>
          </a:p>
          <a:p>
            <a:pPr algn="ctr"/>
            <a:r>
              <a:rPr lang="ru-RU" sz="2400" dirty="0" smtClean="0"/>
              <a:t>ЭКОЛОГИЧЕСКОГО И СОЦИАЛЬНО-ЭКОНОМИЧЕСКОГО </a:t>
            </a:r>
          </a:p>
          <a:p>
            <a:pPr algn="ctr"/>
            <a:r>
              <a:rPr lang="ru-RU" sz="2400" b="1" dirty="0" smtClean="0"/>
              <a:t>РАЗВИТИЯ  </a:t>
            </a:r>
            <a:r>
              <a:rPr lang="ru-RU" sz="2400" dirty="0" smtClean="0"/>
              <a:t>РОССИИ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44614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СТОКГОЛЬМ, 1972 год</a:t>
            </a:r>
          </a:p>
          <a:p>
            <a:r>
              <a:rPr lang="ru-RU" sz="2400" dirty="0" smtClean="0"/>
              <a:t>ТБИЛИСИ, 1979 год</a:t>
            </a:r>
          </a:p>
          <a:p>
            <a:r>
              <a:rPr lang="ru-RU" sz="2400" dirty="0" smtClean="0"/>
              <a:t>РИО-ДЕ-ЖАНЕЙРО, 1992 год</a:t>
            </a:r>
          </a:p>
          <a:p>
            <a:r>
              <a:rPr lang="ru-RU" sz="2400" dirty="0" smtClean="0"/>
              <a:t>ДЕКАДА ООН ОУР, 2005-2014 год</a:t>
            </a:r>
          </a:p>
          <a:p>
            <a:r>
              <a:rPr lang="ru-RU" sz="2400" dirty="0" smtClean="0"/>
              <a:t>ЯПОНИЯ, 2014 год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2204864"/>
            <a:ext cx="524342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ГЛОБАЛЬНАЯ ПРОГРАММА ДЕЙСТВИЙ ПО ОУР</a:t>
            </a:r>
          </a:p>
          <a:p>
            <a:r>
              <a:rPr lang="ru-RU" sz="2000" dirty="0" smtClean="0"/>
              <a:t>ДОРОЖНАЯ КАРТА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98080" y="4285545"/>
            <a:ext cx="522239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ОСНОВЫ ГОСУДАРСТВЕННОЙ ПОЛИТИКИ В     </a:t>
            </a:r>
          </a:p>
          <a:p>
            <a:r>
              <a:rPr lang="ru-RU" sz="2000" dirty="0" smtClean="0"/>
              <a:t>ОБЛАСТИ ЭКОЛОГИЧЕСКОГО РАЗВИТИЯ </a:t>
            </a:r>
          </a:p>
          <a:p>
            <a:r>
              <a:rPr lang="ru-RU" sz="2000" dirty="0" smtClean="0"/>
              <a:t>РОССИИ ДО 2030 года (2012 </a:t>
            </a:r>
            <a:r>
              <a:rPr lang="ru-RU" sz="2000" dirty="0" err="1" smtClean="0"/>
              <a:t>Гг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5673442"/>
            <a:ext cx="51845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ОСНОВЫ ГОСУДАРСТВЕННОЙ КУЛЬТУРНОЙ   </a:t>
            </a:r>
          </a:p>
          <a:p>
            <a:r>
              <a:rPr lang="ru-RU" sz="2000" dirty="0" smtClean="0"/>
              <a:t>ПОЛИТИКИ (2014 г.)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212976"/>
            <a:ext cx="529208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spc="-60" dirty="0" smtClean="0"/>
              <a:t>Резолюция 66/288 Генеральной Ассамблеи ООН </a:t>
            </a:r>
          </a:p>
          <a:p>
            <a:r>
              <a:rPr lang="ru-RU" sz="2000" dirty="0" smtClean="0"/>
              <a:t>«</a:t>
            </a:r>
            <a:r>
              <a:rPr lang="ru-RU" sz="2000" b="1" dirty="0" smtClean="0"/>
              <a:t>БУДУЩЕЕ, КОТОРОГО МЫ ХОТИМ</a:t>
            </a:r>
            <a:r>
              <a:rPr lang="ru-RU" sz="2000" dirty="0" smtClean="0"/>
              <a:t>», </a:t>
            </a:r>
            <a:r>
              <a:rPr lang="ru-RU" sz="2000" spc="-100" dirty="0" smtClean="0"/>
              <a:t>17 целей </a:t>
            </a:r>
            <a:endParaRPr lang="ru-RU" sz="2000" spc="-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4066"/>
            <a:ext cx="8889357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1</a:t>
            </a:r>
            <a:r>
              <a:rPr lang="ru-RU" sz="2400" dirty="0" smtClean="0"/>
              <a:t>. Интеграция </a:t>
            </a:r>
            <a:r>
              <a:rPr lang="ru-RU" sz="2400" dirty="0"/>
              <a:t>ОУР в международную и национальную </a:t>
            </a:r>
            <a:endParaRPr lang="ru-RU" sz="2400" dirty="0" smtClean="0"/>
          </a:p>
          <a:p>
            <a:r>
              <a:rPr lang="ru-RU" sz="2400" dirty="0"/>
              <a:t>о</a:t>
            </a:r>
            <a:r>
              <a:rPr lang="ru-RU" sz="2400" dirty="0" smtClean="0"/>
              <a:t>бразовательную </a:t>
            </a:r>
            <a:r>
              <a:rPr lang="ru-RU" sz="2400" dirty="0" smtClean="0">
                <a:solidFill>
                  <a:srgbClr val="FF0000"/>
                </a:solidFill>
              </a:rPr>
              <a:t>политику</a:t>
            </a:r>
            <a:r>
              <a:rPr lang="ru-RU" sz="2400" dirty="0" smtClean="0"/>
              <a:t>. </a:t>
            </a:r>
          </a:p>
          <a:p>
            <a:endParaRPr lang="ru-RU" sz="2400" dirty="0"/>
          </a:p>
          <a:p>
            <a:r>
              <a:rPr lang="ru-RU" sz="2400" dirty="0"/>
              <a:t>2</a:t>
            </a:r>
            <a:r>
              <a:rPr lang="ru-RU" sz="2400" dirty="0" smtClean="0"/>
              <a:t>. Преобразование </a:t>
            </a:r>
            <a:r>
              <a:rPr lang="ru-RU" sz="2400" dirty="0" smtClean="0">
                <a:solidFill>
                  <a:srgbClr val="FF0000"/>
                </a:solidFill>
              </a:rPr>
              <a:t>всего</a:t>
            </a:r>
            <a:r>
              <a:rPr lang="ru-RU" sz="2400" dirty="0" smtClean="0"/>
              <a:t> образовательного процесса  и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в</a:t>
            </a:r>
            <a:r>
              <a:rPr lang="ru-RU" sz="2400" dirty="0" smtClean="0">
                <a:solidFill>
                  <a:srgbClr val="FF0000"/>
                </a:solidFill>
              </a:rPr>
              <a:t>сего</a:t>
            </a:r>
            <a:r>
              <a:rPr lang="ru-RU" sz="2400" dirty="0" smtClean="0"/>
              <a:t> образовательного пространства образовательных </a:t>
            </a:r>
          </a:p>
          <a:p>
            <a:r>
              <a:rPr lang="ru-RU" sz="2400" dirty="0" smtClean="0"/>
              <a:t>организаций разного уровня на основе ОУР</a:t>
            </a:r>
          </a:p>
          <a:p>
            <a:r>
              <a:rPr lang="ru-RU" sz="2400" dirty="0" smtClean="0"/>
              <a:t>(</a:t>
            </a:r>
            <a:r>
              <a:rPr lang="ru-RU" sz="2400" dirty="0" err="1" smtClean="0"/>
              <a:t>общеинституциональный</a:t>
            </a:r>
            <a:r>
              <a:rPr lang="ru-RU" sz="2400" dirty="0" smtClean="0"/>
              <a:t> подход)</a:t>
            </a:r>
          </a:p>
          <a:p>
            <a:endParaRPr lang="ru-RU" sz="2400" dirty="0"/>
          </a:p>
          <a:p>
            <a:r>
              <a:rPr lang="ru-RU" sz="2400" dirty="0"/>
              <a:t>3</a:t>
            </a:r>
            <a:r>
              <a:rPr lang="ru-RU" sz="2400" dirty="0" smtClean="0"/>
              <a:t>. Повышение </a:t>
            </a:r>
            <a:r>
              <a:rPr lang="ru-RU" sz="2400" dirty="0"/>
              <a:t>потенциала </a:t>
            </a:r>
            <a:r>
              <a:rPr lang="ru-RU" sz="2400" dirty="0" smtClean="0">
                <a:solidFill>
                  <a:srgbClr val="FF0000"/>
                </a:solidFill>
              </a:rPr>
              <a:t>педагогов</a:t>
            </a:r>
            <a:r>
              <a:rPr lang="ru-RU" sz="2400" dirty="0" smtClean="0"/>
              <a:t> всех </a:t>
            </a:r>
            <a:r>
              <a:rPr lang="ru-RU" sz="2400" dirty="0"/>
              <a:t>уровней </a:t>
            </a:r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о реализации ОУР.</a:t>
            </a:r>
          </a:p>
          <a:p>
            <a:endParaRPr lang="ru-RU" sz="2400" dirty="0"/>
          </a:p>
          <a:p>
            <a:r>
              <a:rPr lang="ru-RU" sz="2400" dirty="0"/>
              <a:t>4</a:t>
            </a:r>
            <a:r>
              <a:rPr lang="ru-RU" sz="2400" dirty="0" smtClean="0"/>
              <a:t>. Усиление </a:t>
            </a:r>
            <a:r>
              <a:rPr lang="ru-RU" sz="2400" dirty="0"/>
              <a:t>роли </a:t>
            </a:r>
            <a:r>
              <a:rPr lang="ru-RU" sz="2400" dirty="0">
                <a:solidFill>
                  <a:srgbClr val="FF0000"/>
                </a:solidFill>
              </a:rPr>
              <a:t>молодежи</a:t>
            </a:r>
            <a:r>
              <a:rPr lang="ru-RU" sz="2400" dirty="0"/>
              <a:t> в </a:t>
            </a:r>
            <a:r>
              <a:rPr lang="ru-RU" sz="2400" dirty="0" smtClean="0"/>
              <a:t>ОУР.</a:t>
            </a:r>
          </a:p>
          <a:p>
            <a:endParaRPr lang="ru-RU" sz="2400" dirty="0"/>
          </a:p>
          <a:p>
            <a:r>
              <a:rPr lang="ru-RU" sz="2400" dirty="0"/>
              <a:t>5</a:t>
            </a:r>
            <a:r>
              <a:rPr lang="ru-RU" sz="2400" dirty="0" smtClean="0"/>
              <a:t>. Использование ОУР для </a:t>
            </a:r>
            <a:r>
              <a:rPr lang="ru-RU" sz="2400" dirty="0" smtClean="0">
                <a:solidFill>
                  <a:srgbClr val="FF0000"/>
                </a:solidFill>
              </a:rPr>
              <a:t>решения задач </a:t>
            </a:r>
            <a:r>
              <a:rPr lang="ru-RU" sz="2400" dirty="0">
                <a:solidFill>
                  <a:srgbClr val="FF0000"/>
                </a:solidFill>
              </a:rPr>
              <a:t>устойчивого развития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rgbClr val="FF0000"/>
                </a:solidFill>
              </a:rPr>
              <a:t>а местном </a:t>
            </a:r>
            <a:r>
              <a:rPr lang="ru-RU" sz="2400" dirty="0">
                <a:solidFill>
                  <a:srgbClr val="FF0000"/>
                </a:solidFill>
              </a:rPr>
              <a:t>уровне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4542" y="188640"/>
            <a:ext cx="6384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ХАНТЫ-МАНСИЙСКАЯ ДЕКЛАРАЦИЯ 2015 года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109" y="188640"/>
            <a:ext cx="75643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/>
              <a:t>Создать </a:t>
            </a:r>
            <a:r>
              <a:rPr lang="ru-RU" sz="2000" b="1" dirty="0"/>
              <a:t>национальный координационный центр </a:t>
            </a:r>
            <a:r>
              <a:rPr lang="ru-RU" sz="2000" dirty="0"/>
              <a:t>по ОУР, который </a:t>
            </a:r>
            <a:endParaRPr lang="ru-RU" sz="2000" dirty="0" smtClean="0"/>
          </a:p>
          <a:p>
            <a:pPr lvl="0"/>
            <a:r>
              <a:rPr lang="ru-RU" sz="2000" dirty="0" smtClean="0"/>
              <a:t>призван </a:t>
            </a:r>
            <a:r>
              <a:rPr lang="ru-RU" sz="2000" dirty="0"/>
              <a:t>осуществлять активное сотрудничество с аналогичными </a:t>
            </a:r>
            <a:endParaRPr lang="ru-RU" sz="2000" dirty="0" smtClean="0"/>
          </a:p>
          <a:p>
            <a:pPr lvl="0"/>
            <a:r>
              <a:rPr lang="ru-RU" sz="2000" dirty="0" smtClean="0"/>
              <a:t>центрами </a:t>
            </a:r>
            <a:r>
              <a:rPr lang="ru-RU" sz="2000" dirty="0"/>
              <a:t>в мире.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03664" y="1268760"/>
            <a:ext cx="81608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Содействовать переходу от поддержки экологических ценностей в </a:t>
            </a:r>
            <a:endParaRPr lang="ru-RU" sz="2000" dirty="0" smtClean="0"/>
          </a:p>
          <a:p>
            <a:r>
              <a:rPr lang="ru-RU" sz="2000" dirty="0" smtClean="0"/>
              <a:t>современном </a:t>
            </a:r>
            <a:r>
              <a:rPr lang="ru-RU" sz="2000" dirty="0"/>
              <a:t>социуме к продвижению </a:t>
            </a:r>
            <a:r>
              <a:rPr lang="ru-RU" sz="2000" b="1" dirty="0"/>
              <a:t>культуры устойчивого развития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рамках которой позиции экологической, социальной и экономической </a:t>
            </a:r>
            <a:endParaRPr lang="ru-RU" sz="2000" dirty="0" smtClean="0"/>
          </a:p>
          <a:p>
            <a:r>
              <a:rPr lang="ru-RU" sz="2000" dirty="0" smtClean="0"/>
              <a:t>устойчивости  в их взаимосвязи находили </a:t>
            </a:r>
            <a:r>
              <a:rPr lang="ru-RU" sz="2000" dirty="0"/>
              <a:t>бы большее понимание и </a:t>
            </a:r>
            <a:endParaRPr lang="ru-RU" sz="2000" dirty="0" smtClean="0"/>
          </a:p>
          <a:p>
            <a:r>
              <a:rPr lang="ru-RU" sz="2000" dirty="0" smtClean="0"/>
              <a:t>поддержку</a:t>
            </a:r>
            <a:r>
              <a:rPr lang="ru-RU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925505"/>
            <a:ext cx="8092152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Педагогическому сообществу:</a:t>
            </a:r>
            <a:endParaRPr lang="ru-RU" sz="2400" dirty="0"/>
          </a:p>
          <a:p>
            <a:pPr lvl="0"/>
            <a:r>
              <a:rPr lang="ru-RU" sz="2000" dirty="0"/>
              <a:t>Провести широкое </a:t>
            </a:r>
            <a:r>
              <a:rPr lang="ru-RU" sz="2000" dirty="0">
                <a:solidFill>
                  <a:srgbClr val="FF0000"/>
                </a:solidFill>
              </a:rPr>
              <a:t>обсуждение</a:t>
            </a:r>
            <a:r>
              <a:rPr lang="ru-RU" sz="2000" dirty="0"/>
              <a:t> результатов ДОУР и вытекающих из них </a:t>
            </a:r>
            <a:endParaRPr lang="ru-RU" sz="2000" dirty="0" smtClean="0"/>
          </a:p>
          <a:p>
            <a:pPr lvl="0"/>
            <a:r>
              <a:rPr lang="ru-RU" sz="2000" dirty="0" smtClean="0"/>
              <a:t>перспективных </a:t>
            </a:r>
            <a:r>
              <a:rPr lang="ru-RU" sz="2000" dirty="0"/>
              <a:t>задач в рамках ГПД на общенациональном уровне, </a:t>
            </a:r>
            <a:endParaRPr lang="ru-RU" sz="2000" dirty="0" smtClean="0"/>
          </a:p>
          <a:p>
            <a:pPr lvl="0"/>
            <a:r>
              <a:rPr lang="ru-RU" sz="2000" dirty="0" smtClean="0"/>
              <a:t>в </a:t>
            </a:r>
            <a:r>
              <a:rPr lang="ru-RU" sz="2000" dirty="0"/>
              <a:t>том числе, посредством проведения национальных конференций для </a:t>
            </a:r>
            <a:endParaRPr lang="ru-RU" sz="2000" dirty="0" smtClean="0"/>
          </a:p>
          <a:p>
            <a:pPr lvl="0"/>
            <a:r>
              <a:rPr lang="ru-RU" sz="2000" dirty="0" smtClean="0"/>
              <a:t>продвижения </a:t>
            </a:r>
            <a:r>
              <a:rPr lang="ru-RU" sz="2000" dirty="0"/>
              <a:t>ОУР.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5725705"/>
            <a:ext cx="8089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/>
              <a:t>Осуществить </a:t>
            </a:r>
            <a:r>
              <a:rPr lang="ru-RU" sz="2000" dirty="0">
                <a:solidFill>
                  <a:srgbClr val="FF0000"/>
                </a:solidFill>
              </a:rPr>
              <a:t>анализ передового опыта </a:t>
            </a:r>
            <a:r>
              <a:rPr lang="ru-RU" sz="2000" dirty="0"/>
              <a:t>по продвижению ОУР и его </a:t>
            </a:r>
            <a:endParaRPr lang="ru-RU" sz="2000" dirty="0" smtClean="0"/>
          </a:p>
          <a:p>
            <a:pPr lvl="0"/>
            <a:r>
              <a:rPr lang="ru-RU" sz="2000" dirty="0" smtClean="0"/>
              <a:t>распространение </a:t>
            </a:r>
            <a:r>
              <a:rPr lang="ru-RU" sz="2000" dirty="0"/>
              <a:t>среди заинтересованных организаций и учреждений. </a:t>
            </a:r>
          </a:p>
          <a:p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12790" y="2924944"/>
            <a:ext cx="84635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Разработать национальные/региональные Дорожные карты реализации </a:t>
            </a:r>
            <a:endParaRPr lang="ru-RU" sz="2000" b="1" dirty="0" smtClean="0"/>
          </a:p>
          <a:p>
            <a:r>
              <a:rPr lang="ru-RU" sz="2000" b="1" dirty="0" smtClean="0"/>
              <a:t>ГПД </a:t>
            </a:r>
            <a:r>
              <a:rPr lang="ru-RU" sz="2000" b="1" dirty="0"/>
              <a:t>по ОУР.</a:t>
            </a:r>
          </a:p>
          <a:p>
            <a:endParaRPr lang="ru-RU" sz="2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23528" y="332656"/>
            <a:ext cx="360040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23528" y="1412776"/>
            <a:ext cx="360040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23528" y="2996952"/>
            <a:ext cx="360040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323528" y="4437112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323528" y="5877272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1214" y="625912"/>
            <a:ext cx="82634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Учитывая глобальные вызовы и  руководствуясь положительным опытом </a:t>
            </a:r>
            <a:endParaRPr lang="ru-RU" sz="2000" dirty="0" smtClean="0"/>
          </a:p>
          <a:p>
            <a:r>
              <a:rPr lang="ru-RU" sz="2000" dirty="0" smtClean="0"/>
              <a:t>Десятилетия </a:t>
            </a:r>
            <a:r>
              <a:rPr lang="ru-RU" sz="2000" dirty="0"/>
              <a:t>ООН по ОУР и Глобальной программой действий как </a:t>
            </a:r>
            <a:endParaRPr lang="ru-RU" sz="2000" dirty="0" smtClean="0"/>
          </a:p>
          <a:p>
            <a:r>
              <a:rPr lang="ru-RU" sz="2000" dirty="0" smtClean="0"/>
              <a:t>продолжение </a:t>
            </a:r>
            <a:r>
              <a:rPr lang="ru-RU" sz="2000" dirty="0"/>
              <a:t>ДОУР, признать </a:t>
            </a:r>
            <a:r>
              <a:rPr lang="ru-RU" sz="2000" dirty="0">
                <a:solidFill>
                  <a:srgbClr val="FF0000"/>
                </a:solidFill>
              </a:rPr>
              <a:t>образование для устойчивого развития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обязательным </a:t>
            </a:r>
            <a:r>
              <a:rPr lang="ru-RU" sz="2000" dirty="0">
                <a:solidFill>
                  <a:srgbClr val="FF0000"/>
                </a:solidFill>
              </a:rPr>
              <a:t>вектором воспитания гражданина каждой страны в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течение </a:t>
            </a:r>
            <a:r>
              <a:rPr lang="ru-RU" sz="2000" dirty="0">
                <a:solidFill>
                  <a:srgbClr val="FF0000"/>
                </a:solidFill>
              </a:rPr>
              <a:t>всей его жизни. 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41214" y="2845385"/>
            <a:ext cx="8439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Рассматривать ОУР </a:t>
            </a:r>
            <a:r>
              <a:rPr lang="ru-RU" sz="2000" dirty="0">
                <a:solidFill>
                  <a:srgbClr val="FF0000"/>
                </a:solidFill>
              </a:rPr>
              <a:t>как новую цель и источник качественного </a:t>
            </a:r>
            <a:r>
              <a:rPr lang="ru-RU" sz="2000" dirty="0" smtClean="0">
                <a:solidFill>
                  <a:srgbClr val="FF0000"/>
                </a:solidFill>
              </a:rPr>
              <a:t>образования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основу </a:t>
            </a:r>
            <a:r>
              <a:rPr lang="ru-RU" sz="2000" dirty="0"/>
              <a:t>общекультурной и профессиональной подготовки кадров для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dirty="0">
                <a:solidFill>
                  <a:srgbClr val="FF0000"/>
                </a:solidFill>
              </a:rPr>
              <a:t>зеленой» экономики и повышения качества человеческого капитала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41215" y="4534088"/>
            <a:ext cx="8064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 разработке содержания ОУР предусматривать сочетание </a:t>
            </a:r>
            <a:r>
              <a:rPr lang="ru-RU" sz="2000" dirty="0">
                <a:solidFill>
                  <a:srgbClr val="FF0000"/>
                </a:solidFill>
              </a:rPr>
              <a:t>научных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понятий</a:t>
            </a:r>
            <a:r>
              <a:rPr lang="ru-RU" sz="2000" dirty="0"/>
              <a:t>, фактов, теорий с </a:t>
            </a:r>
            <a:r>
              <a:rPr lang="ru-RU" sz="2000" dirty="0">
                <a:solidFill>
                  <a:srgbClr val="FF0000"/>
                </a:solidFill>
              </a:rPr>
              <a:t>житейскими</a:t>
            </a:r>
            <a:r>
              <a:rPr lang="ru-RU" sz="2000" dirty="0"/>
              <a:t> понятиями, отражающими </a:t>
            </a:r>
            <a:endParaRPr lang="ru-RU" sz="2000" dirty="0" smtClean="0"/>
          </a:p>
          <a:p>
            <a:r>
              <a:rPr lang="ru-RU" sz="2000" dirty="0" smtClean="0"/>
              <a:t>закономерности </a:t>
            </a:r>
            <a:r>
              <a:rPr lang="ru-RU" sz="2000" dirty="0"/>
              <a:t>совместимого развития общества и природы. </a:t>
            </a:r>
            <a:endParaRPr lang="ru-RU" sz="2000" dirty="0" smtClean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251520" y="764704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323528" y="2996952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323528" y="4725144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708920"/>
            <a:ext cx="8194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Стремиться преодолевать у учащихся идеологию </a:t>
            </a:r>
            <a:r>
              <a:rPr lang="ru-RU" sz="2000" dirty="0" err="1"/>
              <a:t>потребительства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формировать </a:t>
            </a:r>
            <a:r>
              <a:rPr lang="ru-RU" sz="2000" dirty="0">
                <a:solidFill>
                  <a:srgbClr val="FF0000"/>
                </a:solidFill>
              </a:rPr>
              <a:t>ценности «зелёного» образа жизни, устойчивого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потребления </a:t>
            </a:r>
            <a:r>
              <a:rPr lang="ru-RU" sz="2000" dirty="0">
                <a:solidFill>
                  <a:srgbClr val="FF0000"/>
                </a:solidFill>
              </a:rPr>
              <a:t>и производства, глобальной гражданской ответственности</a:t>
            </a:r>
            <a:r>
              <a:rPr lang="ru-RU" sz="2000" dirty="0"/>
              <a:t>. 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54908" y="4318064"/>
            <a:ext cx="81300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Рассмотреть возможность выделения микро-грантов на </a:t>
            </a:r>
            <a:r>
              <a:rPr lang="ru-RU" sz="2000" dirty="0">
                <a:solidFill>
                  <a:srgbClr val="FF0000"/>
                </a:solidFill>
              </a:rPr>
              <a:t>поддержку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молодежных </a:t>
            </a:r>
            <a:r>
              <a:rPr lang="ru-RU" sz="2000" dirty="0">
                <a:solidFill>
                  <a:srgbClr val="FF0000"/>
                </a:solidFill>
              </a:rPr>
              <a:t>инициатив ОУР </a:t>
            </a:r>
            <a:r>
              <a:rPr lang="ru-RU" sz="2000" dirty="0"/>
              <a:t>с целью привлечения новых участников к </a:t>
            </a:r>
            <a:endParaRPr lang="ru-RU" sz="2000" dirty="0" smtClean="0"/>
          </a:p>
          <a:p>
            <a:r>
              <a:rPr lang="ru-RU" sz="2000" dirty="0" smtClean="0"/>
              <a:t>работе </a:t>
            </a:r>
            <a:r>
              <a:rPr lang="ru-RU" sz="2000" dirty="0"/>
              <a:t>по продвижению устойчивого развития и развития </a:t>
            </a:r>
            <a:r>
              <a:rPr lang="ru-RU" sz="2000" dirty="0">
                <a:solidFill>
                  <a:srgbClr val="FF0000"/>
                </a:solidFill>
              </a:rPr>
              <a:t>компетенций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проектной </a:t>
            </a:r>
            <a:r>
              <a:rPr lang="ru-RU" sz="2000" dirty="0">
                <a:solidFill>
                  <a:srgbClr val="FF0000"/>
                </a:solidFill>
              </a:rPr>
              <a:t>деятельности и менеджмента</a:t>
            </a:r>
            <a:r>
              <a:rPr lang="ru-RU" sz="2000" dirty="0"/>
              <a:t> у молодежи.</a:t>
            </a:r>
          </a:p>
          <a:p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3816" y="836712"/>
            <a:ext cx="85366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Ориентироваться на формирование у учащихся системного, «</a:t>
            </a:r>
            <a:r>
              <a:rPr lang="ru-RU" sz="2000" dirty="0">
                <a:solidFill>
                  <a:srgbClr val="FF0000"/>
                </a:solidFill>
              </a:rPr>
              <a:t>трёхмерного</a:t>
            </a:r>
            <a:r>
              <a:rPr lang="ru-RU" sz="2000" dirty="0"/>
              <a:t>»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экологического – экономического – социального), а также вероятностного, </a:t>
            </a:r>
            <a:endParaRPr lang="ru-RU" sz="2000" dirty="0" smtClean="0"/>
          </a:p>
          <a:p>
            <a:r>
              <a:rPr lang="ru-RU" sz="2000" dirty="0" smtClean="0"/>
              <a:t>прогностического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FF0000"/>
                </a:solidFill>
              </a:rPr>
              <a:t>метафорического</a:t>
            </a:r>
            <a:r>
              <a:rPr lang="ru-RU" sz="2000" dirty="0"/>
              <a:t> и критического </a:t>
            </a:r>
            <a:r>
              <a:rPr lang="ru-RU" sz="2000" dirty="0">
                <a:solidFill>
                  <a:srgbClr val="FF0000"/>
                </a:solidFill>
              </a:rPr>
              <a:t>мышления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FF0000"/>
                </a:solidFill>
              </a:rPr>
              <a:t>смысловой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установки </a:t>
            </a:r>
            <a:r>
              <a:rPr lang="ru-RU" sz="2000" dirty="0"/>
              <a:t>на предосторожность в поведении.</a:t>
            </a:r>
          </a:p>
        </p:txBody>
      </p:sp>
      <p:sp>
        <p:nvSpPr>
          <p:cNvPr id="7" name="7-конечная звезда 6"/>
          <p:cNvSpPr/>
          <p:nvPr/>
        </p:nvSpPr>
        <p:spPr>
          <a:xfrm>
            <a:off x="251520" y="980728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251520" y="2852936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323528" y="4437112"/>
            <a:ext cx="288032" cy="288032"/>
          </a:xfrm>
          <a:prstGeom prst="star7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59584"/>
            <a:ext cx="83592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/>
              <a:t>В целях стимулирования внимания руководителей образовательных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организаций </a:t>
            </a:r>
            <a:r>
              <a:rPr lang="ru-RU" sz="2000" dirty="0"/>
              <a:t>к ОУР, дополнить</a:t>
            </a:r>
            <a:r>
              <a:rPr lang="ru-RU" sz="2000" b="1" dirty="0"/>
              <a:t> </a:t>
            </a:r>
            <a:r>
              <a:rPr lang="ru-RU" sz="2000" dirty="0"/>
              <a:t>приказ Министерства образования и науки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Российской </a:t>
            </a:r>
            <a:r>
              <a:rPr lang="ru-RU" sz="2000" dirty="0"/>
              <a:t>Федерации от 5 декабря 2014 г. № 1547 «Об утверждении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показателей</a:t>
            </a:r>
            <a:r>
              <a:rPr lang="ru-RU" sz="2000" dirty="0"/>
              <a:t>, характеризующих общие критерии оценки качества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образовательной </a:t>
            </a:r>
            <a:r>
              <a:rPr lang="ru-RU" sz="2000" dirty="0"/>
              <a:t>деятельности организаций, осуществляющих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образовательную </a:t>
            </a:r>
            <a:r>
              <a:rPr lang="ru-RU" sz="2000" dirty="0"/>
              <a:t>деятельность» пунктом, касающимся </a:t>
            </a:r>
            <a:r>
              <a:rPr lang="ru-RU" sz="2000" dirty="0">
                <a:solidFill>
                  <a:srgbClr val="FF0000"/>
                </a:solidFill>
              </a:rPr>
              <a:t>критерия оценки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качества </a:t>
            </a:r>
            <a:r>
              <a:rPr lang="ru-RU" sz="2000" dirty="0">
                <a:solidFill>
                  <a:srgbClr val="FF0000"/>
                </a:solidFill>
              </a:rPr>
              <a:t>образовательной деятельности организаций </a:t>
            </a:r>
            <a:r>
              <a:rPr lang="ru-RU" sz="2000" dirty="0"/>
              <a:t>в области ОУР по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b="1" dirty="0" smtClean="0"/>
              <a:t>«</a:t>
            </a:r>
            <a:r>
              <a:rPr lang="ru-RU" sz="2000" b="1" dirty="0"/>
              <a:t>созданию условий для общекультурного развития обучающихся в </a:t>
            </a:r>
            <a:endParaRPr lang="ru-RU" sz="2000" b="1" dirty="0" smtClean="0"/>
          </a:p>
          <a:p>
            <a:pPr>
              <a:lnSpc>
                <a:spcPct val="90000"/>
              </a:lnSpc>
            </a:pPr>
            <a:r>
              <a:rPr lang="ru-RU" sz="2000" b="1" dirty="0" smtClean="0"/>
              <a:t>соответствии </a:t>
            </a:r>
            <a:r>
              <a:rPr lang="ru-RU" sz="2000" b="1" dirty="0"/>
              <a:t>со стратегическими задачами устойчивого </a:t>
            </a:r>
            <a:r>
              <a:rPr lang="ru-RU" sz="2000" b="1" dirty="0" smtClean="0"/>
              <a:t>социально-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экономического </a:t>
            </a:r>
            <a:r>
              <a:rPr lang="ru-RU" sz="2000" b="1" dirty="0"/>
              <a:t>развития страны».</a:t>
            </a:r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83520"/>
            <a:ext cx="7344816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/>
              <a:t>Министерству образования и науки Российской Федерации</a:t>
            </a:r>
            <a:r>
              <a:rPr lang="ru-RU" b="1" dirty="0"/>
              <a:t>:  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471952"/>
            <a:ext cx="82295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/>
              <a:t>Включать вопросы и задания, направленные на оценку </a:t>
            </a:r>
            <a:r>
              <a:rPr lang="ru-RU" sz="2000" dirty="0">
                <a:solidFill>
                  <a:srgbClr val="FF0000"/>
                </a:solidFill>
              </a:rPr>
              <a:t>знаний и умений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обучающихся </a:t>
            </a:r>
            <a:r>
              <a:rPr lang="ru-RU" sz="2000" dirty="0">
                <a:solidFill>
                  <a:srgbClr val="FF0000"/>
                </a:solidFill>
              </a:rPr>
              <a:t>в области ОУР</a:t>
            </a:r>
            <a:r>
              <a:rPr lang="ru-RU" sz="2000" dirty="0"/>
              <a:t>, предусмотренных ФГОС, </a:t>
            </a:r>
            <a:r>
              <a:rPr lang="ru-RU" sz="2000" dirty="0">
                <a:solidFill>
                  <a:srgbClr val="FF0000"/>
                </a:solidFill>
              </a:rPr>
              <a:t>в итоговую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аттестацию</a:t>
            </a:r>
            <a:r>
              <a:rPr lang="ru-RU" sz="2000" dirty="0" smtClean="0"/>
              <a:t> </a:t>
            </a:r>
            <a:r>
              <a:rPr lang="ru-RU" sz="2000" dirty="0"/>
              <a:t>учебных достижений обучающихся на разных уровнях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образования</a:t>
            </a:r>
            <a:r>
              <a:rPr lang="ru-RU" sz="2000" dirty="0"/>
              <a:t>. </a:t>
            </a:r>
            <a:r>
              <a:rPr lang="ru-RU" sz="2000" b="1" dirty="0"/>
              <a:t> </a:t>
            </a:r>
            <a:endParaRPr lang="ru-RU" sz="2000" dirty="0"/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sp>
        <p:nvSpPr>
          <p:cNvPr id="11" name="Фигура, имеющая форму буквы L 10"/>
          <p:cNvSpPr/>
          <p:nvPr/>
        </p:nvSpPr>
        <p:spPr>
          <a:xfrm>
            <a:off x="323528" y="1268760"/>
            <a:ext cx="288032" cy="28803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>
            <a:off x="323528" y="4653136"/>
            <a:ext cx="288032" cy="28803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9705" y="2268155"/>
            <a:ext cx="8488799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Руководителям государственных органов исполнительной </a:t>
            </a:r>
            <a:endParaRPr lang="ru-RU" sz="2400" b="1" dirty="0" smtClean="0"/>
          </a:p>
          <a:p>
            <a:r>
              <a:rPr lang="ru-RU" sz="2400" b="1" dirty="0"/>
              <a:t>в</a:t>
            </a:r>
            <a:r>
              <a:rPr lang="ru-RU" sz="2400" b="1" dirty="0" smtClean="0"/>
              <a:t>ласти субъектов </a:t>
            </a:r>
            <a:r>
              <a:rPr lang="ru-RU" sz="2400" b="1" dirty="0"/>
              <a:t>Российской Федерации:</a:t>
            </a:r>
            <a:endParaRPr lang="ru-RU" sz="2400" dirty="0"/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000" dirty="0"/>
              <a:t>- Разработать региональные Дорожные карты по реализации ГПД по ОУР.</a:t>
            </a:r>
          </a:p>
          <a:p>
            <a:r>
              <a:rPr lang="ru-RU" sz="2000" dirty="0"/>
              <a:t> </a:t>
            </a:r>
          </a:p>
          <a:p>
            <a:pPr>
              <a:buFontTx/>
              <a:buChar char="-"/>
            </a:pPr>
            <a:r>
              <a:rPr lang="ru-RU" sz="2000" dirty="0" smtClean="0"/>
              <a:t> Включить </a:t>
            </a:r>
            <a:r>
              <a:rPr lang="ru-RU" sz="2000" dirty="0"/>
              <a:t>идеи ОУР в качестве приоритетного направления региональной </a:t>
            </a:r>
            <a:endParaRPr lang="ru-RU" sz="2000" dirty="0" smtClean="0"/>
          </a:p>
          <a:p>
            <a:r>
              <a:rPr lang="ru-RU" sz="2000" dirty="0" smtClean="0"/>
              <a:t>составляющей </a:t>
            </a:r>
            <a:r>
              <a:rPr lang="ru-RU" sz="2000" dirty="0"/>
              <a:t>примерных основных образовательных программ общего </a:t>
            </a:r>
            <a:endParaRPr lang="ru-RU" sz="2000" dirty="0" smtClean="0"/>
          </a:p>
          <a:p>
            <a:r>
              <a:rPr lang="ru-RU" sz="2000" dirty="0" smtClean="0"/>
              <a:t>образования</a:t>
            </a:r>
            <a:r>
              <a:rPr lang="ru-RU" sz="2000" dirty="0"/>
              <a:t>.</a:t>
            </a:r>
          </a:p>
          <a:p>
            <a:r>
              <a:rPr lang="ru-RU" sz="2000" dirty="0"/>
              <a:t> </a:t>
            </a:r>
          </a:p>
          <a:p>
            <a:pPr>
              <a:buFontTx/>
              <a:buChar char="-"/>
            </a:pPr>
            <a:r>
              <a:rPr lang="ru-RU" sz="2000" dirty="0" smtClean="0"/>
              <a:t> Разработать </a:t>
            </a:r>
            <a:r>
              <a:rPr lang="ru-RU" sz="2000" dirty="0"/>
              <a:t>региональную систему мер поощрения образовательных </a:t>
            </a:r>
            <a:endParaRPr lang="ru-RU" sz="2000" dirty="0" smtClean="0"/>
          </a:p>
          <a:p>
            <a:r>
              <a:rPr lang="ru-RU" sz="2000" dirty="0" smtClean="0"/>
              <a:t>организаций </a:t>
            </a:r>
            <a:r>
              <a:rPr lang="ru-RU" sz="2000" dirty="0"/>
              <a:t>и отдельных преподавателей за внедрение ОУР на разных </a:t>
            </a:r>
            <a:endParaRPr lang="ru-RU" sz="2000" dirty="0" smtClean="0"/>
          </a:p>
          <a:p>
            <a:r>
              <a:rPr lang="ru-RU" sz="2000" dirty="0" smtClean="0"/>
              <a:t>уровнях </a:t>
            </a:r>
            <a:r>
              <a:rPr lang="ru-RU" sz="2000" dirty="0"/>
              <a:t>общего и дополнительного образования, а также поддержки </a:t>
            </a:r>
            <a:endParaRPr lang="ru-RU" sz="2000" dirty="0" smtClean="0"/>
          </a:p>
          <a:p>
            <a:r>
              <a:rPr lang="ru-RU" sz="2000" dirty="0" smtClean="0"/>
              <a:t>детских </a:t>
            </a:r>
            <a:r>
              <a:rPr lang="ru-RU" sz="2000" dirty="0"/>
              <a:t>и молодёжных инициатив в области устойчивого развития.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98214" y="548680"/>
            <a:ext cx="5029710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/>
              <a:t>Российской академии образования:</a:t>
            </a:r>
            <a:endParaRPr lang="ru-RU" sz="2400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8214" y="1052736"/>
            <a:ext cx="7790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/>
              <a:t>- Разработать </a:t>
            </a:r>
            <a:r>
              <a:rPr lang="ru-RU" sz="2000" dirty="0"/>
              <a:t>и включить в </a:t>
            </a:r>
            <a:r>
              <a:rPr lang="ru-RU" sz="2000" dirty="0">
                <a:solidFill>
                  <a:srgbClr val="FF0000"/>
                </a:solidFill>
              </a:rPr>
              <a:t>экспертную оценку учебной и </a:t>
            </a:r>
            <a:r>
              <a:rPr lang="ru-RU" sz="2000" dirty="0" err="1" smtClean="0">
                <a:solidFill>
                  <a:srgbClr val="FF0000"/>
                </a:solidFill>
              </a:rPr>
              <a:t>учебно</a:t>
            </a:r>
            <a:r>
              <a:rPr lang="ru-RU" sz="2000" dirty="0" smtClean="0">
                <a:solidFill>
                  <a:srgbClr val="FF0000"/>
                </a:solidFill>
              </a:rPr>
              <a:t>-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методической </a:t>
            </a:r>
            <a:r>
              <a:rPr lang="ru-RU" sz="2000" dirty="0">
                <a:solidFill>
                  <a:srgbClr val="FF0000"/>
                </a:solidFill>
              </a:rPr>
              <a:t>литературы</a:t>
            </a:r>
            <a:r>
              <a:rPr lang="ru-RU" sz="2000" dirty="0"/>
              <a:t> критерии, отражающие реализацию в них </a:t>
            </a: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идей </a:t>
            </a:r>
            <a:r>
              <a:rPr lang="ru-RU" sz="2000" dirty="0"/>
              <a:t>ОУР.</a:t>
            </a:r>
          </a:p>
        </p:txBody>
      </p:sp>
      <p:sp>
        <p:nvSpPr>
          <p:cNvPr id="7" name="Блок-схема: ИЛИ 6"/>
          <p:cNvSpPr/>
          <p:nvPr/>
        </p:nvSpPr>
        <p:spPr>
          <a:xfrm>
            <a:off x="251520" y="1196752"/>
            <a:ext cx="216024" cy="216024"/>
          </a:xfrm>
          <a:prstGeom prst="flowChar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251520" y="3501008"/>
            <a:ext cx="288032" cy="216024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251520" y="4149080"/>
            <a:ext cx="288032" cy="216024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251520" y="5301208"/>
            <a:ext cx="288032" cy="216024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332656"/>
            <a:ext cx="327429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КЛЮЧЕВЫЕ  </a:t>
            </a:r>
            <a:r>
              <a:rPr lang="ru-RU" sz="2400" dirty="0" smtClean="0"/>
              <a:t>ТЕМЫ  ОУР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527621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СОХРАНЕНИЕ КУЛЬТУРНОГО И ПРИРОДНОГО НАСЛЕДИЯ.</a:t>
            </a:r>
          </a:p>
          <a:p>
            <a:r>
              <a:rPr lang="ru-RU" dirty="0" smtClean="0"/>
              <a:t>СОХРАНЕНИЕ КУЛЬТУРНОГО НАСЛЕДИЯ – УСЛОВИЕ СОХРАНЕНИЯ</a:t>
            </a:r>
          </a:p>
          <a:p>
            <a:r>
              <a:rPr lang="ru-RU" dirty="0" smtClean="0"/>
              <a:t>ПРИРОДНОГО НАСЛЕДИЯ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5" y="2420888"/>
            <a:ext cx="65527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УСТОЙЧИВОЕ ПОТРЕБЛЕНИЕ                                                                  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996952"/>
            <a:ext cx="662473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ЗДОРОВЫЙ ЗЕЛЕНЫЙ ОБРАЗ ЖИЗНИ                                                                         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3573016"/>
            <a:ext cx="662473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БОРЬБА С  ИЗМЕНЕНИЕМ КЛИМАТА                                                                                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4149080"/>
            <a:ext cx="662473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КАЧЕСТВО ОКРУЖАЮЩЕЙ СРЕДЫ И КАЧЕСТВО ЖИЗНИ                      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47665" y="4725144"/>
            <a:ext cx="662473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ГЛОБАЛЬНАЯ И ЛОКАЛЬНАЯ ОТВЕТСТВЕННОСТЬ (гражданственность)                                 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47665" y="5589240"/>
            <a:ext cx="662473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СОДЕЙСТВИЕ МИРУ И СОТРУДНИЧЕСТВУ                                              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47703" y="6165304"/>
            <a:ext cx="662469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БОРЬБА С НИЩЕТОЙ                                                                                     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809</Words>
  <Application>Microsoft Office PowerPoint</Application>
  <PresentationFormat>Экран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user203</dc:creator>
  <cp:lastModifiedBy>Elena</cp:lastModifiedBy>
  <cp:revision>20</cp:revision>
  <dcterms:created xsi:type="dcterms:W3CDTF">2015-09-29T06:44:57Z</dcterms:created>
  <dcterms:modified xsi:type="dcterms:W3CDTF">2015-10-01T04:31:40Z</dcterms:modified>
</cp:coreProperties>
</file>