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4" r:id="rId3"/>
    <p:sldId id="282" r:id="rId4"/>
    <p:sldId id="289" r:id="rId5"/>
    <p:sldId id="290" r:id="rId6"/>
    <p:sldId id="263" r:id="rId7"/>
    <p:sldId id="292" r:id="rId8"/>
    <p:sldId id="264" r:id="rId9"/>
    <p:sldId id="293" r:id="rId10"/>
    <p:sldId id="265" r:id="rId11"/>
    <p:sldId id="267" r:id="rId12"/>
    <p:sldId id="273" r:id="rId13"/>
    <p:sldId id="275" r:id="rId14"/>
    <p:sldId id="294" r:id="rId15"/>
    <p:sldId id="295" r:id="rId16"/>
    <p:sldId id="287" r:id="rId17"/>
    <p:sldId id="274" r:id="rId18"/>
    <p:sldId id="261" r:id="rId19"/>
    <p:sldId id="268" r:id="rId20"/>
    <p:sldId id="291" r:id="rId21"/>
    <p:sldId id="304" r:id="rId22"/>
    <p:sldId id="310" r:id="rId23"/>
    <p:sldId id="311" r:id="rId24"/>
    <p:sldId id="269" r:id="rId25"/>
    <p:sldId id="296" r:id="rId26"/>
    <p:sldId id="270" r:id="rId27"/>
    <p:sldId id="307" r:id="rId28"/>
    <p:sldId id="279" r:id="rId29"/>
    <p:sldId id="313" r:id="rId30"/>
    <p:sldId id="302" r:id="rId31"/>
    <p:sldId id="303" r:id="rId32"/>
    <p:sldId id="309" r:id="rId33"/>
    <p:sldId id="300" r:id="rId34"/>
    <p:sldId id="29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BE0B-EF78-4588-9FFB-8DBB8971B97F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A79F-3CC0-46E3-8E4B-B43A311191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07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BE0B-EF78-4588-9FFB-8DBB8971B97F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A79F-3CC0-46E3-8E4B-B43A311191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36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BE0B-EF78-4588-9FFB-8DBB8971B97F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A79F-3CC0-46E3-8E4B-B43A311191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41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BE0B-EF78-4588-9FFB-8DBB8971B97F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A79F-3CC0-46E3-8E4B-B43A311191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14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BE0B-EF78-4588-9FFB-8DBB8971B97F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A79F-3CC0-46E3-8E4B-B43A311191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77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BE0B-EF78-4588-9FFB-8DBB8971B97F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A79F-3CC0-46E3-8E4B-B43A311191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32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BE0B-EF78-4588-9FFB-8DBB8971B97F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A79F-3CC0-46E3-8E4B-B43A311191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93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BE0B-EF78-4588-9FFB-8DBB8971B97F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A79F-3CC0-46E3-8E4B-B43A311191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32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BE0B-EF78-4588-9FFB-8DBB8971B97F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A79F-3CC0-46E3-8E4B-B43A311191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32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BE0B-EF78-4588-9FFB-8DBB8971B97F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A79F-3CC0-46E3-8E4B-B43A311191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28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BE0B-EF78-4588-9FFB-8DBB8971B97F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A79F-3CC0-46E3-8E4B-B43A311191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78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0BE0B-EF78-4588-9FFB-8DBB8971B97F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2A79F-3CC0-46E3-8E4B-B43A311191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24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3597"/>
            <a:ext cx="87667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IX Всероссийский форум </a:t>
            </a:r>
          </a:p>
          <a:p>
            <a:pPr algn="ctr"/>
            <a:r>
              <a:rPr lang="ru-RU" sz="2800" dirty="0" smtClean="0"/>
              <a:t>«</a:t>
            </a:r>
            <a:r>
              <a:rPr lang="ru-RU" sz="2800" dirty="0"/>
              <a:t>Здоровье нации – основа процветания России</a:t>
            </a:r>
            <a:r>
              <a:rPr lang="ru-RU" sz="2800" dirty="0" smtClean="0"/>
              <a:t>»</a:t>
            </a:r>
          </a:p>
          <a:p>
            <a:pPr algn="ctr"/>
            <a:r>
              <a:rPr lang="ru-RU" sz="2800" dirty="0" smtClean="0"/>
              <a:t>При поддержке Совета Федерации РФ</a:t>
            </a:r>
          </a:p>
          <a:p>
            <a:pPr algn="ctr"/>
            <a:r>
              <a:rPr lang="ru-RU" sz="2800" b="1" dirty="0"/>
              <a:t>Всероссийская научно-практическая конференция</a:t>
            </a:r>
            <a:endParaRPr lang="ru-RU" sz="2800" dirty="0"/>
          </a:p>
          <a:p>
            <a:pPr algn="ctr"/>
            <a:r>
              <a:rPr lang="ru-RU" sz="2800" b="1" dirty="0"/>
              <a:t>«ЗДОРОВЫЙ ОБРАЗ ЖИЗНИ В КОНТЕКСТЕ СОЦИАЛИЗАЦИИ ОБУЧАЮЩИХСЯ: ПРОБЛЕМЫ И РЕШЕНИЯ»</a:t>
            </a:r>
            <a:endParaRPr lang="ru-RU" sz="2800" dirty="0"/>
          </a:p>
          <a:p>
            <a:pPr algn="ctr"/>
            <a:r>
              <a:rPr lang="ru-RU" sz="2800" i="1" dirty="0"/>
              <a:t>9-11 апреля 2015 года</a:t>
            </a:r>
            <a:endParaRPr lang="ru-RU" sz="2800" dirty="0"/>
          </a:p>
          <a:p>
            <a:pPr algn="ctr"/>
            <a:r>
              <a:rPr lang="ru-RU" sz="2800" i="1" dirty="0"/>
              <a:t>Москва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35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82352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Санация всех сторон учебно-информационной среды – ФАКТОР оптимизации непроизвольной и произвольной </a:t>
            </a:r>
            <a:r>
              <a:rPr lang="ru-RU" sz="2400" b="1" dirty="0" err="1" smtClean="0"/>
              <a:t>саморегуляции</a:t>
            </a:r>
            <a:r>
              <a:rPr lang="ru-RU" sz="2400" b="1" dirty="0" smtClean="0"/>
              <a:t>, развития защитно-компенсаторных,  адаптационных ресурсов и расширения адаптивной нормы, то есть,</a:t>
            </a:r>
          </a:p>
          <a:p>
            <a:pPr algn="ctr"/>
            <a:r>
              <a:rPr lang="ru-RU" sz="2400" b="1" dirty="0" smtClean="0"/>
              <a:t>ФОРМИРОВАНИЯ РЕСУРСОВ ЗДОРОВЬЯ</a:t>
            </a:r>
          </a:p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3068960"/>
            <a:ext cx="583813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УСЛОВИЯ РЕАЛИЗАЦИИ ВОЗМОЖНОСТЕЙ: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35531" y="3948152"/>
            <a:ext cx="306891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СИСТЕМНОСТЬ</a:t>
            </a:r>
          </a:p>
          <a:p>
            <a:r>
              <a:rPr lang="ru-RU" b="1" dirty="0" smtClean="0"/>
              <a:t>СИСТЕМАТИЧНОСТЬ</a:t>
            </a:r>
          </a:p>
          <a:p>
            <a:r>
              <a:rPr lang="ru-RU" b="1" dirty="0" smtClean="0"/>
              <a:t>СИСТЕМАТИЗИРОВАННОСТЬ</a:t>
            </a:r>
          </a:p>
          <a:p>
            <a:endParaRPr lang="ru-RU" sz="1400" dirty="0"/>
          </a:p>
          <a:p>
            <a:r>
              <a:rPr lang="ru-RU" sz="1400" dirty="0" smtClean="0"/>
              <a:t>ВОЗДЕЙСТВИЕ НА ЦЕНТРАЛЬНЫЕ</a:t>
            </a:r>
          </a:p>
          <a:p>
            <a:r>
              <a:rPr lang="ru-RU" sz="1400" dirty="0" smtClean="0"/>
              <a:t>РЕГУЛЯТОРНЫЕ СИСТЕМЫ</a:t>
            </a:r>
          </a:p>
          <a:p>
            <a:r>
              <a:rPr lang="ru-RU" sz="1400" dirty="0" smtClean="0"/>
              <a:t>ОРГАНИЗМА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58659" y="5013176"/>
            <a:ext cx="3709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КАЧЕСТВО УЧЕБНЫХ  МАТЕРИАЛОВ</a:t>
            </a:r>
          </a:p>
          <a:p>
            <a:r>
              <a:rPr lang="ru-RU" dirty="0" smtClean="0"/>
              <a:t>      - союз педагогов и физиологов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967781"/>
            <a:ext cx="4943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КАЧЕСТВО МЕТОДИЧЕСКОГО СОПРОВОЖДЕНИЯ</a:t>
            </a:r>
          </a:p>
          <a:p>
            <a:r>
              <a:rPr lang="ru-RU" dirty="0" smtClean="0"/>
              <a:t>      - трудности развивающего образования</a:t>
            </a:r>
          </a:p>
          <a:p>
            <a:r>
              <a:rPr lang="ru-RU" dirty="0" smtClean="0"/>
              <a:t>        в основной и старшей школе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9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683014" y="188640"/>
            <a:ext cx="8232529" cy="5013176"/>
            <a:chOff x="683014" y="188640"/>
            <a:chExt cx="8232529" cy="5013176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701675" y="188640"/>
              <a:ext cx="7967663" cy="16312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sz="1600" dirty="0"/>
            </a:p>
            <a:p>
              <a:pPr algn="ctr" eaLnBrk="1" hangingPunct="1"/>
              <a:r>
                <a:rPr lang="ru-RU" sz="2000" dirty="0"/>
                <a:t>РЕЗУЛЬТАТЫ ВЫБОРОЧНОГО АНАЛИЗА </a:t>
              </a:r>
            </a:p>
            <a:p>
              <a:pPr algn="ctr" eaLnBrk="1" hangingPunct="1"/>
              <a:r>
                <a:rPr lang="ru-RU" sz="2000" dirty="0"/>
                <a:t>СОДЕРЖАНИЯ ОБРАЗОВАНИЯ В ОБЛАСТИ </a:t>
              </a:r>
              <a:r>
                <a:rPr lang="ru-RU" sz="2800" dirty="0">
                  <a:solidFill>
                    <a:srgbClr val="C00000"/>
                  </a:solidFill>
                </a:rPr>
                <a:t>ЗДОРОВЬЯ</a:t>
              </a:r>
            </a:p>
            <a:p>
              <a:pPr algn="ctr" eaLnBrk="1" hangingPunct="1"/>
              <a:r>
                <a:rPr lang="ru-RU" sz="2000" dirty="0"/>
                <a:t>В ОБРАЗОВАТЕЛЬНЫХ </a:t>
              </a:r>
              <a:r>
                <a:rPr lang="ru-RU" sz="2000" dirty="0" smtClean="0"/>
                <a:t>УЧРЕЖДЕНИЯХ (ГД РФ - 2006) </a:t>
              </a:r>
              <a:endParaRPr lang="ru-RU" sz="2000" dirty="0"/>
            </a:p>
            <a:p>
              <a:pPr algn="ctr" eaLnBrk="1" hangingPunct="1"/>
              <a:endParaRPr lang="ru-RU" sz="1600" dirty="0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736915" y="4437112"/>
              <a:ext cx="7389813" cy="7647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000" dirty="0"/>
                <a:t>З</a:t>
              </a:r>
              <a:r>
                <a:rPr lang="ru-RU" sz="2000" dirty="0" smtClean="0"/>
                <a:t>анимаются  на уроках </a:t>
              </a:r>
              <a:r>
                <a:rPr lang="ru-RU" sz="2000" b="1" dirty="0" smtClean="0"/>
                <a:t>ФИТО-, АРОМО-</a:t>
              </a:r>
              <a:r>
                <a:rPr lang="ru-RU" sz="2000" dirty="0" smtClean="0"/>
                <a:t>  </a:t>
              </a:r>
              <a:r>
                <a:rPr lang="ru-RU" sz="2000" dirty="0"/>
                <a:t>и др. видами </a:t>
              </a:r>
              <a:r>
                <a:rPr lang="ru-RU" sz="2000" b="1" dirty="0" smtClean="0"/>
                <a:t>терапии, </a:t>
              </a:r>
            </a:p>
            <a:p>
              <a:pPr algn="ctr"/>
              <a:r>
                <a:rPr lang="ru-RU" sz="2000" dirty="0" smtClean="0"/>
                <a:t>приемами </a:t>
              </a:r>
              <a:r>
                <a:rPr lang="ru-RU" sz="2000" b="1" dirty="0" smtClean="0"/>
                <a:t>ЭЗОТЕРИКИ,</a:t>
              </a:r>
              <a:r>
                <a:rPr lang="ru-RU" sz="2000" dirty="0" smtClean="0"/>
                <a:t> рекламой </a:t>
              </a:r>
              <a:r>
                <a:rPr lang="ru-RU" sz="2000" b="1" dirty="0" smtClean="0"/>
                <a:t>БАД</a:t>
              </a:r>
              <a:endParaRPr lang="ru-RU" sz="2000" b="1" dirty="0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683014" y="3682346"/>
              <a:ext cx="7425053" cy="6461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 smtClean="0"/>
                <a:t>НЕ АДАПТИВНО </a:t>
              </a:r>
              <a:r>
                <a:rPr lang="ru-RU" sz="2400" dirty="0" smtClean="0"/>
                <a:t>экологической, </a:t>
              </a:r>
              <a:r>
                <a:rPr lang="ru-RU" sz="2400" dirty="0" err="1" smtClean="0"/>
                <a:t>климато-географич</a:t>
              </a:r>
              <a:r>
                <a:rPr lang="ru-RU" sz="2400" dirty="0" smtClean="0"/>
                <a:t>.</a:t>
              </a:r>
            </a:p>
            <a:p>
              <a:pPr algn="ctr"/>
              <a:r>
                <a:rPr lang="ru-RU" sz="2400" dirty="0" smtClean="0"/>
                <a:t> ситуации, этническим особенностям (ритмы, зрение)</a:t>
              </a:r>
              <a:endParaRPr lang="ru-RU" sz="2400" dirty="0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8283073" y="4643844"/>
              <a:ext cx="518091" cy="3693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800" dirty="0" smtClean="0"/>
                <a:t>9%</a:t>
              </a:r>
              <a:endParaRPr lang="ru-RU" sz="1800" dirty="0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683568" y="1899816"/>
              <a:ext cx="7389813" cy="5210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000" dirty="0" smtClean="0"/>
                <a:t>Часто – </a:t>
              </a:r>
              <a:r>
                <a:rPr lang="ru-RU" sz="2400" dirty="0" smtClean="0"/>
                <a:t>ненаучные</a:t>
              </a:r>
              <a:r>
                <a:rPr lang="ru-RU" sz="2000" dirty="0" smtClean="0"/>
                <a:t>,  </a:t>
              </a:r>
              <a:r>
                <a:rPr lang="ru-RU" sz="2000" b="1" dirty="0" smtClean="0"/>
                <a:t>ПОТЕНЦИАЛЬНО  ОПАСНЫЕ</a:t>
              </a:r>
              <a:r>
                <a:rPr lang="ru-RU" sz="2000" dirty="0" smtClean="0"/>
                <a:t>  рекомендации</a:t>
              </a:r>
              <a:endParaRPr lang="ru-RU" sz="2000" dirty="0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8185100" y="1971824"/>
              <a:ext cx="646331" cy="3693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800" dirty="0"/>
                <a:t>2</a:t>
              </a:r>
              <a:r>
                <a:rPr lang="ru-RU" sz="1800" dirty="0" smtClean="0"/>
                <a:t>7%</a:t>
              </a:r>
              <a:endParaRPr lang="ru-RU" sz="1800" dirty="0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83568" y="2552452"/>
              <a:ext cx="7416824" cy="1020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dirty="0" smtClean="0"/>
            </a:p>
            <a:p>
              <a:pPr algn="ctr">
                <a:lnSpc>
                  <a:spcPct val="80000"/>
                </a:lnSpc>
              </a:pPr>
              <a:r>
                <a:rPr lang="ru-RU" sz="2400" b="1" dirty="0" smtClean="0"/>
                <a:t>ПРИКЛАДНОЙ  </a:t>
              </a:r>
              <a:r>
                <a:rPr lang="ru-RU" sz="2400" dirty="0" smtClean="0"/>
                <a:t>характер,  без опоры на  </a:t>
              </a:r>
            </a:p>
            <a:p>
              <a:pPr algn="ctr">
                <a:lnSpc>
                  <a:spcPct val="80000"/>
                </a:lnSpc>
              </a:pPr>
              <a:r>
                <a:rPr lang="ru-RU" sz="2400" b="1" dirty="0" smtClean="0"/>
                <a:t>научные</a:t>
              </a:r>
              <a:r>
                <a:rPr lang="ru-RU" sz="2400" dirty="0" smtClean="0"/>
                <a:t> представления о здоровье, болезни,</a:t>
              </a:r>
            </a:p>
            <a:p>
              <a:pPr algn="ctr">
                <a:lnSpc>
                  <a:spcPct val="80000"/>
                </a:lnSpc>
              </a:pPr>
              <a:r>
                <a:rPr lang="ru-RU" sz="2400" b="1" dirty="0" smtClean="0"/>
                <a:t>системное</a:t>
              </a:r>
              <a:r>
                <a:rPr lang="ru-RU" sz="2400" dirty="0" smtClean="0"/>
                <a:t> мышление</a:t>
              </a:r>
              <a:r>
                <a:rPr lang="ru-RU" sz="2400" dirty="0"/>
                <a:t> </a:t>
              </a:r>
              <a:r>
                <a:rPr lang="ru-RU" sz="2400" dirty="0" smtClean="0"/>
                <a:t>РЕЦЕПТУРНОСТЬ</a:t>
              </a:r>
            </a:p>
            <a:p>
              <a:pPr algn="ctr"/>
              <a:r>
                <a:rPr lang="ru-RU" sz="2400" b="0" dirty="0" smtClean="0"/>
                <a:t> </a:t>
              </a:r>
              <a:endParaRPr lang="ru-RU" sz="2400" b="0" dirty="0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8205092" y="2780928"/>
              <a:ext cx="710451" cy="3693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800" dirty="0" smtClean="0"/>
                <a:t>73% </a:t>
              </a:r>
              <a:endParaRPr lang="ru-RU" sz="1800" dirty="0"/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8208714" y="3846239"/>
              <a:ext cx="646331" cy="3693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800" dirty="0" smtClean="0"/>
                <a:t>61%</a:t>
              </a:r>
              <a:endParaRPr lang="ru-RU" sz="1800" dirty="0"/>
            </a:p>
          </p:txBody>
        </p:sp>
      </p:grp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723661" y="5661248"/>
            <a:ext cx="7364413" cy="7640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 smtClean="0"/>
          </a:p>
          <a:p>
            <a:pPr algn="ctr">
              <a:lnSpc>
                <a:spcPct val="70000"/>
              </a:lnSpc>
            </a:pPr>
            <a:r>
              <a:rPr lang="ru-RU" sz="2400" dirty="0" smtClean="0"/>
              <a:t>Нет </a:t>
            </a:r>
            <a:r>
              <a:rPr lang="ru-RU" sz="2400" dirty="0"/>
              <a:t>механизма </a:t>
            </a:r>
            <a:r>
              <a:rPr lang="ru-RU" sz="2400" b="1" dirty="0" smtClean="0"/>
              <a:t>СЕРТИФИЦИРОВАНИЯ, экспертизы на</a:t>
            </a:r>
          </a:p>
          <a:p>
            <a:pPr algn="ctr">
              <a:lnSpc>
                <a:spcPct val="70000"/>
              </a:lnSpc>
            </a:pPr>
            <a:r>
              <a:rPr lang="ru-RU" sz="2400" b="1" dirty="0" smtClean="0"/>
              <a:t>соответствие российскому законодательству </a:t>
            </a:r>
            <a:endParaRPr lang="ru-RU" sz="2400" dirty="0" smtClean="0"/>
          </a:p>
          <a:p>
            <a:pPr algn="ctr"/>
            <a:r>
              <a:rPr lang="ru-RU" sz="2400" b="0" dirty="0" smtClean="0"/>
              <a:t> </a:t>
            </a:r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1995791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103449"/>
            <a:ext cx="856895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/>
              <a:t>В ОБРАЗОВАНИИ «</a:t>
            </a:r>
            <a:r>
              <a:rPr lang="ru-RU" sz="3200" i="1" dirty="0"/>
              <a:t>н</a:t>
            </a:r>
            <a:r>
              <a:rPr lang="ru-RU" sz="3200" i="1" dirty="0" smtClean="0"/>
              <a:t>еобходимо </a:t>
            </a:r>
            <a:r>
              <a:rPr lang="ru-RU" sz="3200" i="1" dirty="0"/>
              <a:t>вести речь не о здоровье-нездоровье биологического организма как сугубо медицинской проблеме</a:t>
            </a:r>
            <a:r>
              <a:rPr lang="ru-RU" sz="3200" dirty="0"/>
              <a:t>, </a:t>
            </a:r>
            <a:r>
              <a:rPr lang="ru-RU" sz="3200" dirty="0" smtClean="0"/>
              <a:t>а </a:t>
            </a:r>
            <a:r>
              <a:rPr lang="ru-RU" sz="3200" dirty="0"/>
              <a:t>о </a:t>
            </a:r>
            <a:r>
              <a:rPr lang="ru-RU" sz="3200" b="1" dirty="0"/>
              <a:t>жизнеспособности</a:t>
            </a:r>
            <a:r>
              <a:rPr lang="ru-RU" sz="3200" dirty="0"/>
              <a:t> человека как показателе </a:t>
            </a:r>
            <a:r>
              <a:rPr lang="ru-RU" sz="3200" b="1" dirty="0"/>
              <a:t>резервов</a:t>
            </a:r>
            <a:r>
              <a:rPr lang="ru-RU" sz="3200" dirty="0"/>
              <a:t> его физических, иммунологических, генетических, психических, интеллектуальных и духовно-нравственных </a:t>
            </a:r>
            <a:r>
              <a:rPr lang="ru-RU" sz="3200" dirty="0" smtClean="0"/>
              <a:t>сил</a:t>
            </a:r>
            <a:r>
              <a:rPr lang="ru-RU" sz="3200" b="1" dirty="0" smtClean="0"/>
              <a:t>»</a:t>
            </a:r>
            <a:r>
              <a:rPr lang="ru-RU" sz="3200" b="1" dirty="0" smtClean="0">
                <a:solidFill>
                  <a:srgbClr val="C00000"/>
                </a:solidFill>
              </a:rPr>
              <a:t>           </a:t>
            </a:r>
            <a:r>
              <a:rPr lang="ru-RU" sz="3200" b="1" i="1" dirty="0" smtClean="0">
                <a:solidFill>
                  <a:srgbClr val="C00000"/>
                </a:solidFill>
              </a:rPr>
              <a:t>(</a:t>
            </a:r>
            <a:r>
              <a:rPr lang="ru-RU" sz="2400" b="1" i="1" dirty="0">
                <a:solidFill>
                  <a:srgbClr val="C00000"/>
                </a:solidFill>
              </a:rPr>
              <a:t>В</a:t>
            </a:r>
            <a:r>
              <a:rPr lang="ru-RU" sz="2400" b="1" i="1" dirty="0" smtClean="0">
                <a:solidFill>
                  <a:srgbClr val="C00000"/>
                </a:solidFill>
              </a:rPr>
              <a:t>.</a:t>
            </a:r>
            <a:r>
              <a:rPr lang="ru-RU" sz="2400" b="1" i="1" dirty="0">
                <a:solidFill>
                  <a:srgbClr val="C00000"/>
                </a:solidFill>
              </a:rPr>
              <a:t> </a:t>
            </a:r>
            <a:r>
              <a:rPr lang="ru-RU" sz="2400" b="1" i="1" dirty="0" smtClean="0">
                <a:solidFill>
                  <a:srgbClr val="C00000"/>
                </a:solidFill>
              </a:rPr>
              <a:t>П. Казначеев)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88640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1. СОДЕРЖАНИЕ  и  МЕТОДЫ  ОБУЧЕНИЯ  ЗОЖ учащихся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795125"/>
            <a:ext cx="87840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/>
              <a:t>«Человеческий </a:t>
            </a:r>
            <a:r>
              <a:rPr lang="ru-RU" sz="3200" dirty="0"/>
              <a:t>организм есть в высшей </a:t>
            </a:r>
            <a:endParaRPr lang="ru-RU" sz="3200" dirty="0" smtClean="0"/>
          </a:p>
          <a:p>
            <a:pPr>
              <a:lnSpc>
                <a:spcPct val="90000"/>
              </a:lnSpc>
            </a:pPr>
            <a:r>
              <a:rPr lang="ru-RU" sz="3200" dirty="0" smtClean="0"/>
              <a:t>степени </a:t>
            </a:r>
            <a:r>
              <a:rPr lang="ru-RU" sz="3200" b="1" dirty="0"/>
              <a:t>саморегулирующаяся система, </a:t>
            </a:r>
            <a:endParaRPr lang="ru-RU" sz="3200" b="1" dirty="0" smtClean="0"/>
          </a:p>
          <a:p>
            <a:pPr>
              <a:lnSpc>
                <a:spcPct val="90000"/>
              </a:lnSpc>
            </a:pPr>
            <a:r>
              <a:rPr lang="ru-RU" sz="3200" dirty="0" smtClean="0"/>
              <a:t>сама </a:t>
            </a:r>
            <a:r>
              <a:rPr lang="ru-RU" sz="3200" dirty="0"/>
              <a:t>себя направляющая, поддерживающая, </a:t>
            </a:r>
            <a:endParaRPr lang="ru-RU" sz="3200" dirty="0" smtClean="0"/>
          </a:p>
          <a:p>
            <a:pPr>
              <a:lnSpc>
                <a:spcPct val="90000"/>
              </a:lnSpc>
            </a:pPr>
            <a:r>
              <a:rPr lang="ru-RU" sz="3200" dirty="0" smtClean="0"/>
              <a:t>восстанавливающая </a:t>
            </a:r>
            <a:r>
              <a:rPr lang="ru-RU" sz="3200" dirty="0"/>
              <a:t>и даже </a:t>
            </a:r>
            <a:r>
              <a:rPr lang="ru-RU" sz="3200" dirty="0" smtClean="0"/>
              <a:t>совершенствующая»</a:t>
            </a:r>
          </a:p>
          <a:p>
            <a:pPr>
              <a:lnSpc>
                <a:spcPct val="900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                                                                                  </a:t>
            </a:r>
            <a:r>
              <a:rPr lang="ru-RU" sz="2400" b="1" i="1" dirty="0" smtClean="0">
                <a:solidFill>
                  <a:srgbClr val="C00000"/>
                </a:solidFill>
              </a:rPr>
              <a:t>(И.П. Павлов)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4664"/>
            <a:ext cx="8244408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РЕСУРСЫ</a:t>
            </a:r>
            <a:r>
              <a:rPr lang="ru-RU" sz="2400" b="1" dirty="0" smtClean="0">
                <a:latin typeface="Calibri" pitchFamily="34" charset="0"/>
              </a:rPr>
              <a:t>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ЗДОРОВЬЯ  -  ФИЗИЧЕСКИЕ, ФИЗИОЛОГИЧЕСКИЕ, 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ПСИХО-ЭМОЦИОНАЛЬНЫЕ,  ПСИХОЛОГИЧЕСКИЕ  (ЛИЧНОСТНЫЕ),  НРАВСТВЕННЫЕ,  СОЦИО-КУЛЬТУРНЫЕ.</a:t>
            </a:r>
            <a:endParaRPr lang="ru-RU" sz="2400" b="1" dirty="0" smtClean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808" y="1977802"/>
            <a:ext cx="79746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«Очевидно, не столько среда, сколько характер активности, </a:t>
            </a:r>
            <a:r>
              <a:rPr lang="ru-RU" sz="3200" b="1" dirty="0" smtClean="0"/>
              <a:t>деятельности</a:t>
            </a:r>
            <a:r>
              <a:rPr lang="ru-RU" sz="3200" dirty="0" smtClean="0"/>
              <a:t> человека </a:t>
            </a:r>
            <a:r>
              <a:rPr lang="ru-RU" sz="3200" dirty="0"/>
              <a:t>в этой среде, которую она и созидает, есть та единица </a:t>
            </a:r>
            <a:r>
              <a:rPr lang="ru-RU" sz="3200" dirty="0" err="1"/>
              <a:t>недизруптивности</a:t>
            </a:r>
            <a:r>
              <a:rPr lang="ru-RU" sz="3200" dirty="0"/>
              <a:t>, которая может и должна проектироваться в образовании и управляться как система» </a:t>
            </a:r>
            <a:r>
              <a:rPr lang="ru-RU" sz="3200" dirty="0" smtClean="0"/>
              <a:t>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                                                              </a:t>
            </a:r>
            <a:r>
              <a:rPr lang="ru-RU" sz="3200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(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А.В.Брушлинский</a:t>
            </a:r>
            <a:r>
              <a:rPr lang="ru-RU" sz="2800" b="1" dirty="0" smtClean="0">
                <a:solidFill>
                  <a:srgbClr val="C00000"/>
                </a:solidFill>
              </a:rPr>
              <a:t>)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3928" y="6125234"/>
            <a:ext cx="4585358" cy="4001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АДАПТИВНО-РАЗВИВАЮЩИЙ  ПОДХОД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6148384"/>
            <a:ext cx="2813719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ГИГИЕНИЧЕСКИЙ ПОДХОД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748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-171400"/>
            <a:ext cx="90730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800" b="1" dirty="0" smtClean="0">
                <a:solidFill>
                  <a:srgbClr val="C00000"/>
                </a:solidFill>
              </a:rPr>
              <a:t>Высокая </a:t>
            </a:r>
            <a:r>
              <a:rPr lang="ru-RU" sz="2800" b="1" dirty="0">
                <a:solidFill>
                  <a:srgbClr val="C00000"/>
                </a:solidFill>
              </a:rPr>
              <a:t>скорость изменения </a:t>
            </a:r>
            <a:r>
              <a:rPr lang="ru-RU" sz="2800" dirty="0" smtClean="0"/>
              <a:t>условий </a:t>
            </a:r>
            <a:r>
              <a:rPr lang="ru-RU" sz="2800" dirty="0"/>
              <a:t>жизни человека</a:t>
            </a:r>
            <a:endParaRPr lang="ru-RU" sz="2800" dirty="0" smtClean="0"/>
          </a:p>
          <a:p>
            <a:r>
              <a:rPr lang="ru-RU" sz="2800" dirty="0" smtClean="0"/>
              <a:t>(физических, химических, биологических, информационных)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sz="3200" b="1" dirty="0">
              <a:solidFill>
                <a:srgbClr val="C00000"/>
              </a:solidFill>
            </a:endParaRPr>
          </a:p>
          <a:p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КРИЗИС  </a:t>
            </a:r>
            <a:r>
              <a:rPr lang="ru-RU" sz="3200" b="1" dirty="0">
                <a:solidFill>
                  <a:srgbClr val="C00000"/>
                </a:solidFill>
              </a:rPr>
              <a:t>РЕСУРСОВ  АДАПТАЦИИ  </a:t>
            </a:r>
            <a:r>
              <a:rPr lang="ru-RU" sz="2800" dirty="0"/>
              <a:t>всех живых существ на Земле (специфика современного </a:t>
            </a:r>
            <a:r>
              <a:rPr lang="ru-RU" sz="2800" dirty="0" smtClean="0"/>
              <a:t>кризиса</a:t>
            </a:r>
            <a:r>
              <a:rPr lang="ru-RU" sz="2800" dirty="0"/>
              <a:t>)</a:t>
            </a:r>
            <a:r>
              <a:rPr lang="ru-RU" sz="2000" dirty="0"/>
              <a:t> </a:t>
            </a:r>
          </a:p>
          <a:p>
            <a:endParaRPr lang="ru-RU" sz="28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683568" y="1628800"/>
            <a:ext cx="432048" cy="79208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4293096"/>
            <a:ext cx="7447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АДАПТИВНО-РАЗВИВАЮЩАЯ</a:t>
            </a:r>
            <a:r>
              <a:rPr lang="ru-RU" sz="3200" b="1" dirty="0" smtClean="0"/>
              <a:t> </a:t>
            </a:r>
            <a:r>
              <a:rPr lang="ru-RU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СТРАТЕГИЯ</a:t>
            </a:r>
            <a:endParaRPr lang="ru-RU" sz="32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83568" y="3501008"/>
            <a:ext cx="432048" cy="79208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5108991"/>
            <a:ext cx="6966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опасность преувеличения роли внешних факторов и недооценки адаптивно-компенсаторных возможностей самого организма, личности, индивидуальности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686069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53923" y="836712"/>
            <a:ext cx="8877430" cy="397031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ctr" hangingPunct="1"/>
            <a:r>
              <a:rPr lang="ru-RU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ФГОС:</a:t>
            </a:r>
          </a:p>
          <a:p>
            <a:pPr algn="ctr" eaLnBrk="1" fontAlgn="ctr" hangingPunct="1"/>
            <a:endParaRPr lang="ru-RU" altLang="ru-RU" sz="2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 eaLnBrk="1" fontAlgn="ctr" hangingPunct="1"/>
            <a:r>
              <a:rPr lang="ru-RU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формирование  </a:t>
            </a:r>
            <a:r>
              <a:rPr lang="ru-RU" altLang="ru-RU" sz="2800" b="1" dirty="0">
                <a:solidFill>
                  <a:srgbClr val="C00000"/>
                </a:solidFill>
                <a:latin typeface="Calibri" pitchFamily="34" charset="0"/>
              </a:rPr>
              <a:t>субъекта  учебной  деятельности</a:t>
            </a:r>
            <a:r>
              <a:rPr lang="ru-RU" altLang="ru-RU" sz="2800" dirty="0">
                <a:solidFill>
                  <a:srgbClr val="C00000"/>
                </a:solidFill>
                <a:latin typeface="Calibri" pitchFamily="34" charset="0"/>
              </a:rPr>
              <a:t>, </a:t>
            </a:r>
          </a:p>
          <a:p>
            <a:pPr algn="ctr" eaLnBrk="1" fontAlgn="ctr" hangingPunct="1"/>
            <a:r>
              <a:rPr lang="ru-RU" altLang="ru-RU" sz="2800" dirty="0">
                <a:latin typeface="Calibri" pitchFamily="34" charset="0"/>
              </a:rPr>
              <a:t>включая </a:t>
            </a:r>
            <a:r>
              <a:rPr lang="ru-RU" altLang="ru-RU" sz="2800" b="1" i="1" dirty="0">
                <a:latin typeface="Calibri" pitchFamily="34" charset="0"/>
              </a:rPr>
              <a:t>«формирование основ </a:t>
            </a:r>
            <a:r>
              <a:rPr lang="ru-RU" altLang="ru-RU" sz="2800" b="1" i="1" dirty="0" err="1">
                <a:latin typeface="Calibri" pitchFamily="34" charset="0"/>
              </a:rPr>
              <a:t>здоровьесберегающей</a:t>
            </a:r>
            <a:r>
              <a:rPr lang="ru-RU" altLang="ru-RU" sz="2800" b="1" i="1" dirty="0">
                <a:latin typeface="Calibri" pitchFamily="34" charset="0"/>
              </a:rPr>
              <a:t> </a:t>
            </a:r>
          </a:p>
          <a:p>
            <a:pPr algn="ctr" eaLnBrk="1" fontAlgn="ctr" hangingPunct="1"/>
            <a:r>
              <a:rPr lang="ru-RU" altLang="ru-RU" sz="2800" b="1" i="1" dirty="0">
                <a:latin typeface="Calibri" pitchFamily="34" charset="0"/>
              </a:rPr>
              <a:t>учебной  культуры</a:t>
            </a:r>
            <a:r>
              <a:rPr lang="ru-RU" altLang="ru-RU" sz="2800" b="1" dirty="0">
                <a:latin typeface="Calibri" pitchFamily="34" charset="0"/>
              </a:rPr>
              <a:t>: </a:t>
            </a:r>
            <a:r>
              <a:rPr lang="ru-RU" altLang="ru-RU" sz="2800" dirty="0">
                <a:latin typeface="Calibri" pitchFamily="34" charset="0"/>
              </a:rPr>
              <a:t>умений организовывать </a:t>
            </a:r>
          </a:p>
          <a:p>
            <a:pPr algn="ctr" eaLnBrk="1" fontAlgn="ctr" hangingPunct="1"/>
            <a:r>
              <a:rPr lang="ru-RU" altLang="ru-RU" sz="2800" dirty="0">
                <a:latin typeface="Calibri" pitchFamily="34" charset="0"/>
              </a:rPr>
              <a:t>успешную учебную работу, создавая </a:t>
            </a:r>
          </a:p>
          <a:p>
            <a:pPr algn="ctr" eaLnBrk="1" fontAlgn="ctr" hangingPunct="1"/>
            <a:r>
              <a:rPr lang="ru-RU" altLang="ru-RU" sz="2800" dirty="0" err="1">
                <a:latin typeface="Calibri" pitchFamily="34" charset="0"/>
              </a:rPr>
              <a:t>здоровьесберегающие</a:t>
            </a:r>
            <a:r>
              <a:rPr lang="ru-RU" altLang="ru-RU" sz="2800" dirty="0">
                <a:latin typeface="Calibri" pitchFamily="34" charset="0"/>
              </a:rPr>
              <a:t> условия, </a:t>
            </a:r>
          </a:p>
          <a:p>
            <a:pPr algn="ctr" eaLnBrk="1" fontAlgn="ctr" hangingPunct="1"/>
            <a:r>
              <a:rPr lang="ru-RU" altLang="ru-RU" sz="2800" dirty="0">
                <a:latin typeface="Calibri" pitchFamily="34" charset="0"/>
              </a:rPr>
              <a:t>выбирая адекватные средства и приемы выполнения </a:t>
            </a:r>
          </a:p>
          <a:p>
            <a:pPr algn="ctr" eaLnBrk="1" fontAlgn="ctr" hangingPunct="1"/>
            <a:r>
              <a:rPr lang="ru-RU" altLang="ru-RU" sz="2800" dirty="0">
                <a:latin typeface="Calibri" pitchFamily="34" charset="0"/>
              </a:rPr>
              <a:t>заданий с учетом индивидуальных особенностей...»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5517232"/>
            <a:ext cx="74957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ВАЖНО ФОРМИРОВАТЬ </a:t>
            </a:r>
          </a:p>
          <a:p>
            <a:r>
              <a:rPr lang="ru-RU" sz="2400" b="1" dirty="0" smtClean="0"/>
              <a:t>УМЕНИЕ СОХРАНЯТЬ И УКРЕПЛЯТЬ ЗДОРОВЬЕ ДАЖЕ В </a:t>
            </a:r>
          </a:p>
          <a:p>
            <a:pPr algn="ctr"/>
            <a:r>
              <a:rPr lang="ru-RU" sz="2400" b="1" dirty="0" smtClean="0"/>
              <a:t>НЕБЛАГОПРИЯТНОЙ ОКРУЖАЮЩЕЙ СРЕДЕ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05775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3568" y="692696"/>
            <a:ext cx="8135888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200" dirty="0">
                <a:solidFill>
                  <a:schemeClr val="tx2"/>
                </a:solidFill>
                <a:cs typeface="Times New Roman" pitchFamily="18" charset="0"/>
              </a:rPr>
              <a:t>В последние годы у </a:t>
            </a:r>
            <a:r>
              <a:rPr lang="ru-RU" altLang="ru-RU" sz="2200" dirty="0" smtClean="0">
                <a:solidFill>
                  <a:schemeClr val="tx2"/>
                </a:solidFill>
                <a:cs typeface="Times New Roman" pitchFamily="18" charset="0"/>
              </a:rPr>
              <a:t>детей, проживающих в зонах экологического риска, нередко </a:t>
            </a:r>
            <a:r>
              <a:rPr lang="ru-RU" altLang="ru-RU" sz="2200" dirty="0">
                <a:solidFill>
                  <a:schemeClr val="tx2"/>
                </a:solidFill>
                <a:cs typeface="Times New Roman" pitchFamily="18" charset="0"/>
              </a:rPr>
              <a:t>диагностируются патологические состояния, </a:t>
            </a:r>
            <a:endParaRPr lang="ru-RU" altLang="ru-RU" sz="2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200" dirty="0" smtClean="0">
                <a:solidFill>
                  <a:schemeClr val="tx2"/>
                </a:solidFill>
                <a:cs typeface="Times New Roman" pitchFamily="18" charset="0"/>
              </a:rPr>
              <a:t>ранее </a:t>
            </a:r>
            <a:r>
              <a:rPr lang="ru-RU" altLang="ru-RU" sz="2200" dirty="0">
                <a:solidFill>
                  <a:schemeClr val="tx2"/>
                </a:solidFill>
                <a:cs typeface="Times New Roman" pitchFamily="18" charset="0"/>
              </a:rPr>
              <a:t>наиболее часто относившиеся к </a:t>
            </a:r>
            <a:endParaRPr lang="ru-RU" altLang="ru-RU" sz="2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200" b="1" dirty="0" err="1" smtClean="0">
                <a:solidFill>
                  <a:schemeClr val="tx2"/>
                </a:solidFill>
                <a:cs typeface="Times New Roman" pitchFamily="18" charset="0"/>
              </a:rPr>
              <a:t>профпатологии</a:t>
            </a:r>
            <a:r>
              <a:rPr lang="ru-RU" altLang="ru-RU" sz="22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altLang="ru-RU" sz="2200" b="1" dirty="0">
                <a:solidFill>
                  <a:schemeClr val="tx2"/>
                </a:solidFill>
                <a:cs typeface="Times New Roman" pitchFamily="18" charset="0"/>
              </a:rPr>
              <a:t>взрослых</a:t>
            </a:r>
            <a:r>
              <a:rPr lang="ru-RU" altLang="ru-RU" sz="2200" dirty="0">
                <a:solidFill>
                  <a:schemeClr val="tx2"/>
                </a:solidFill>
                <a:cs typeface="Times New Roman" pitchFamily="18" charset="0"/>
              </a:rPr>
              <a:t> (флюороз, </a:t>
            </a:r>
            <a:r>
              <a:rPr lang="ru-RU" altLang="ru-RU" sz="2200" dirty="0" err="1">
                <a:solidFill>
                  <a:schemeClr val="tx2"/>
                </a:solidFill>
                <a:cs typeface="Times New Roman" pitchFamily="18" charset="0"/>
              </a:rPr>
              <a:t>склерозирующие</a:t>
            </a:r>
            <a:r>
              <a:rPr lang="ru-RU" altLang="ru-RU" sz="2200" dirty="0">
                <a:solidFill>
                  <a:schemeClr val="tx2"/>
                </a:solidFill>
                <a:cs typeface="Times New Roman" pitchFamily="18" charset="0"/>
              </a:rPr>
              <a:t> изменения в легких), а также выявляются </a:t>
            </a:r>
            <a:endParaRPr lang="ru-RU" altLang="ru-RU" sz="2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200" b="1" dirty="0" smtClean="0">
                <a:solidFill>
                  <a:schemeClr val="tx2"/>
                </a:solidFill>
                <a:cs typeface="Times New Roman" pitchFamily="18" charset="0"/>
              </a:rPr>
              <a:t>нехарактерные  для </a:t>
            </a:r>
            <a:r>
              <a:rPr lang="ru-RU" altLang="ru-RU" sz="2200" b="1" dirty="0">
                <a:solidFill>
                  <a:schemeClr val="tx2"/>
                </a:solidFill>
                <a:cs typeface="Times New Roman" pitchFamily="18" charset="0"/>
              </a:rPr>
              <a:t>их возраста заболевания</a:t>
            </a:r>
            <a:r>
              <a:rPr lang="ru-RU" altLang="ru-RU" sz="2200" dirty="0">
                <a:solidFill>
                  <a:schemeClr val="tx2"/>
                </a:solidFill>
                <a:cs typeface="Times New Roman" pitchFamily="18" charset="0"/>
              </a:rPr>
              <a:t> (ишемическая болезнь сердца, ранние формы атеросклероза, онкологическая патология</a:t>
            </a:r>
            <a:r>
              <a:rPr lang="ru-RU" altLang="ru-RU" sz="2200" dirty="0" smtClean="0">
                <a:solidFill>
                  <a:schemeClr val="tx2"/>
                </a:solidFill>
                <a:cs typeface="Times New Roman" pitchFamily="18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ru-RU" altLang="ru-RU" sz="2200" b="1" dirty="0" smtClean="0">
                <a:solidFill>
                  <a:schemeClr val="tx2"/>
                </a:solidFill>
                <a:cs typeface="Times New Roman" pitchFamily="18" charset="0"/>
              </a:rPr>
              <a:t>повышение показателей</a:t>
            </a:r>
            <a:r>
              <a:rPr lang="ru-RU" altLang="ru-RU" sz="2200" dirty="0" smtClean="0">
                <a:solidFill>
                  <a:schemeClr val="tx2"/>
                </a:solidFill>
                <a:cs typeface="Times New Roman" pitchFamily="18" charset="0"/>
              </a:rPr>
              <a:t> младенческой и детской смертности, </a:t>
            </a:r>
            <a:r>
              <a:rPr lang="ru-RU" altLang="ru-RU" sz="2200" dirty="0" err="1" smtClean="0">
                <a:solidFill>
                  <a:schemeClr val="tx2"/>
                </a:solidFill>
                <a:cs typeface="Times New Roman" pitchFamily="18" charset="0"/>
              </a:rPr>
              <a:t>невынашивания</a:t>
            </a:r>
            <a:r>
              <a:rPr lang="ru-RU" altLang="ru-RU" sz="2200" dirty="0" smtClean="0">
                <a:solidFill>
                  <a:schemeClr val="tx2"/>
                </a:solidFill>
                <a:cs typeface="Times New Roman" pitchFamily="18" charset="0"/>
              </a:rPr>
              <a:t> беременности, врожденных пороков развития, наследственной патологии (в т.ч. хромосомные аберрации);</a:t>
            </a:r>
          </a:p>
          <a:p>
            <a:pPr>
              <a:lnSpc>
                <a:spcPct val="90000"/>
              </a:lnSpc>
            </a:pPr>
            <a:r>
              <a:rPr lang="ru-RU" altLang="ru-RU" sz="2200" b="1" dirty="0" smtClean="0">
                <a:solidFill>
                  <a:schemeClr val="tx2"/>
                </a:solidFill>
                <a:cs typeface="Times New Roman" pitchFamily="18" charset="0"/>
              </a:rPr>
              <a:t>увеличение суммарной заболеваемости </a:t>
            </a:r>
            <a:r>
              <a:rPr lang="ru-RU" altLang="ru-RU" sz="2200" dirty="0" smtClean="0">
                <a:solidFill>
                  <a:schemeClr val="tx2"/>
                </a:solidFill>
                <a:cs typeface="Times New Roman" pitchFamily="18" charset="0"/>
              </a:rPr>
              <a:t>в 2-2,5 раза (по сравнению со средним уровнем по России);</a:t>
            </a:r>
          </a:p>
          <a:p>
            <a:pPr>
              <a:lnSpc>
                <a:spcPct val="90000"/>
              </a:lnSpc>
            </a:pPr>
            <a:r>
              <a:rPr lang="ru-RU" altLang="ru-RU" sz="2200" b="1" dirty="0" smtClean="0">
                <a:solidFill>
                  <a:schemeClr val="tx2"/>
                </a:solidFill>
                <a:cs typeface="Times New Roman" pitchFamily="18" charset="0"/>
              </a:rPr>
              <a:t>«омоложение» ряда заболеваний </a:t>
            </a:r>
            <a:r>
              <a:rPr lang="ru-RU" altLang="ru-RU" sz="2200" dirty="0" smtClean="0">
                <a:solidFill>
                  <a:schemeClr val="tx2"/>
                </a:solidFill>
                <a:cs typeface="Times New Roman" pitchFamily="18" charset="0"/>
              </a:rPr>
              <a:t>(язвенная болезнь желудка и 12-перстной кишки, гипертоническая болезнь, инфаркт миокарда, сахарный диабет) </a:t>
            </a:r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188640"/>
            <a:ext cx="3120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РОСТ ЭКОПАТОЛОГИЙ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9199" y="5487615"/>
            <a:ext cx="4309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Экологическая  </a:t>
            </a:r>
            <a:r>
              <a:rPr lang="ru-RU" altLang="ru-RU" sz="24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дизадаптация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949280"/>
            <a:ext cx="8351517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      В неблагополучных регионах  число детей, которых можно отнести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к группе практически здоровых,  не превышает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5-8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%,  а в некоторых - равно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0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%.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58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1556" y="1877266"/>
            <a:ext cx="6482851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i="1" dirty="0" smtClean="0"/>
              <a:t>экономия учебного времени</a:t>
            </a:r>
            <a:r>
              <a:rPr lang="ru-RU" dirty="0" smtClean="0"/>
              <a:t> за счет устранения дублирования материала, </a:t>
            </a:r>
          </a:p>
          <a:p>
            <a:pPr>
              <a:lnSpc>
                <a:spcPct val="80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снижение учебной нагрузки</a:t>
            </a:r>
            <a:r>
              <a:rPr lang="ru-RU" dirty="0" smtClean="0">
                <a:solidFill>
                  <a:srgbClr val="002060"/>
                </a:solidFill>
              </a:rPr>
              <a:t> на учащихся, </a:t>
            </a:r>
          </a:p>
          <a:p>
            <a:pPr>
              <a:lnSpc>
                <a:spcPct val="80000"/>
              </a:lnSpc>
            </a:pPr>
            <a:r>
              <a:rPr lang="ru-RU" b="1" i="1" dirty="0" smtClean="0"/>
              <a:t>систематизация</a:t>
            </a:r>
            <a:r>
              <a:rPr lang="ru-RU" dirty="0" smtClean="0"/>
              <a:t> учебного материала:  на основе фактов, понятий, теорий, общих для  смежных наук; </a:t>
            </a:r>
          </a:p>
          <a:p>
            <a:pPr>
              <a:lnSpc>
                <a:spcPct val="80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поэлементное приращение</a:t>
            </a:r>
            <a:r>
              <a:rPr lang="ru-RU" dirty="0" smtClean="0">
                <a:solidFill>
                  <a:srgbClr val="002060"/>
                </a:solidFill>
              </a:rPr>
              <a:t> знаний за счет информации, полученной из родственной области, </a:t>
            </a:r>
          </a:p>
          <a:p>
            <a:pPr>
              <a:lnSpc>
                <a:spcPct val="80000"/>
              </a:lnSpc>
            </a:pPr>
            <a:r>
              <a:rPr lang="ru-RU" b="1" i="1" dirty="0" smtClean="0"/>
              <a:t>решение однотипных учебных задач</a:t>
            </a:r>
            <a:r>
              <a:rPr lang="ru-RU" dirty="0" smtClean="0"/>
              <a:t>,  общих для смежных  учебных предметов,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>
                <a:solidFill>
                  <a:srgbClr val="002060"/>
                </a:solidFill>
              </a:rPr>
              <a:t>достижение интегрированных результатов</a:t>
            </a:r>
            <a:r>
              <a:rPr lang="ru-RU" b="1" i="1" dirty="0" smtClean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917602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000"/>
                </a:solidFill>
              </a:rPr>
              <a:t>Традиционно </a:t>
            </a:r>
            <a:r>
              <a:rPr lang="ru-RU" sz="2800" b="1" dirty="0" smtClean="0">
                <a:solidFill>
                  <a:srgbClr val="008000"/>
                </a:solidFill>
              </a:rPr>
              <a:t>– реализуются раздельно ! </a:t>
            </a:r>
            <a:endParaRPr lang="ru-RU" sz="2800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32656"/>
            <a:ext cx="4104456" cy="369332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ОБРАЗОВАНИЕ В ОБЛАСТИ ЗДОРОВЬЯ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3707" y="332656"/>
            <a:ext cx="3414717" cy="369332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ЭКОЛОГИЧЕСКОЕ ОБРАЗОВАНИЕ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1844824"/>
            <a:ext cx="1070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Мотивы: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268760"/>
            <a:ext cx="8460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5426"/>
                </a:solidFill>
              </a:rPr>
              <a:t>ФГОС требует согласования !  ЕДИНАЯ ПРОГРАММА! </a:t>
            </a:r>
            <a:endParaRPr lang="ru-RU" sz="2800" b="1" dirty="0">
              <a:solidFill>
                <a:srgbClr val="00542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6218" y="4149080"/>
            <a:ext cx="68782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4013">
              <a:buFontTx/>
              <a:buChar char="-"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Экологическая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здоровьесберегающая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культура безопасного </a:t>
            </a:r>
          </a:p>
          <a:p>
            <a:pPr marL="354013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поведения (проявление культуры устойчивого развития)</a:t>
            </a:r>
          </a:p>
          <a:p>
            <a:pPr marL="354013">
              <a:buFontTx/>
              <a:buChar char="-"/>
            </a:pPr>
            <a:r>
              <a:rPr lang="ru-RU" b="1" dirty="0" smtClean="0"/>
              <a:t>  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Здоровьесберегающая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учебная культура обучающихся </a:t>
            </a:r>
          </a:p>
          <a:p>
            <a:pPr marL="354013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(безопасность  «Человек – информация») </a:t>
            </a:r>
          </a:p>
          <a:p>
            <a:pPr marL="354013">
              <a:buFontTx/>
              <a:buChar char="-"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Дружественный уклад школьной жизни</a:t>
            </a:r>
          </a:p>
          <a:p>
            <a:pPr marL="354013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(социальная устойчивость)  </a:t>
            </a:r>
          </a:p>
          <a:p>
            <a:pPr marL="354013"/>
            <a:r>
              <a:rPr lang="ru-RU" b="1" dirty="0" smtClean="0"/>
              <a:t>    Экологически сообразная </a:t>
            </a:r>
            <a:r>
              <a:rPr lang="ru-RU" b="1" dirty="0" err="1" smtClean="0"/>
              <a:t>здоровьесберегающая</a:t>
            </a:r>
            <a:r>
              <a:rPr lang="ru-RU" b="1" dirty="0" smtClean="0"/>
              <a:t> </a:t>
            </a:r>
          </a:p>
          <a:p>
            <a:pPr marL="354013"/>
            <a:r>
              <a:rPr lang="ru-RU" b="1" dirty="0" smtClean="0"/>
              <a:t>    образовательная среда (комплексная безопасность)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896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476672"/>
            <a:ext cx="777686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/>
              <a:t>Общекультурные  идеи  </a:t>
            </a:r>
            <a:r>
              <a:rPr lang="ru-RU" sz="3600" b="1" u="sng" dirty="0" smtClean="0"/>
              <a:t>ОУР</a:t>
            </a:r>
            <a:r>
              <a:rPr lang="ru-RU" sz="2800" b="1" u="sng" dirty="0" smtClean="0"/>
              <a:t> </a:t>
            </a:r>
            <a:r>
              <a:rPr lang="ru-RU" sz="2400" b="1" u="sng" dirty="0" smtClean="0"/>
              <a:t>–  м.б. </a:t>
            </a:r>
            <a:r>
              <a:rPr lang="ru-RU" sz="2400" b="1" u="sng" dirty="0" err="1" smtClean="0"/>
              <a:t>системообразующими</a:t>
            </a:r>
            <a:r>
              <a:rPr lang="ru-RU" sz="2400" b="1" u="sng" dirty="0" smtClean="0"/>
              <a:t> для целостности </a:t>
            </a:r>
            <a:r>
              <a:rPr lang="ru-RU" sz="2400" u="sng" dirty="0" smtClean="0"/>
              <a:t> </a:t>
            </a:r>
            <a:r>
              <a:rPr lang="ru-RU" sz="2400" b="1" u="sng" dirty="0" smtClean="0"/>
              <a:t>Программы,</a:t>
            </a:r>
          </a:p>
          <a:p>
            <a:pPr algn="ctr"/>
            <a:r>
              <a:rPr lang="ru-RU" sz="2400" dirty="0" smtClean="0"/>
              <a:t>выступающими смысловой «сшивкой»</a:t>
            </a:r>
          </a:p>
          <a:p>
            <a:pPr algn="ctr"/>
            <a:r>
              <a:rPr lang="ru-RU" sz="2400" dirty="0" smtClean="0"/>
              <a:t>образования в области экологии, здоровья, безопасности</a:t>
            </a:r>
          </a:p>
          <a:p>
            <a:pPr algn="ctr"/>
            <a:r>
              <a:rPr lang="ru-RU" sz="2400" b="1" dirty="0" smtClean="0">
                <a:solidFill>
                  <a:srgbClr val="005426"/>
                </a:solidFill>
              </a:rPr>
              <a:t>КАК ПОВЫШЕНИЕ КАЧЕСТВА ЖИЗНИ И</a:t>
            </a:r>
          </a:p>
          <a:p>
            <a:pPr algn="ctr"/>
            <a:r>
              <a:rPr lang="ru-RU" sz="2400" b="1" dirty="0" smtClean="0">
                <a:solidFill>
                  <a:srgbClr val="005426"/>
                </a:solidFill>
              </a:rPr>
              <a:t>КАЧЕСТВА ОКРУЖАЮЩЕЙ СРЕДЫ –</a:t>
            </a:r>
          </a:p>
          <a:p>
            <a:pPr algn="ctr"/>
            <a:r>
              <a:rPr lang="ru-RU" sz="2400" b="1" dirty="0" smtClean="0">
                <a:solidFill>
                  <a:srgbClr val="005426"/>
                </a:solidFill>
              </a:rPr>
              <a:t>УСЛОВИЕ РАЗВИТИЯ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КАЧЕСТВА ЧЕЛОВЕЧЕСКОГО КАПИТАЛА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188640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6600"/>
                </a:solidFill>
              </a:rPr>
              <a:t>Основания  согласования? Стандарт не называет.</a:t>
            </a:r>
            <a:endParaRPr lang="ru-RU" sz="2000" b="1" dirty="0">
              <a:solidFill>
                <a:srgbClr val="33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511" y="4869160"/>
            <a:ext cx="77299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СХОДНЫЕ  ОСОБЕННОСТИ  СОДЕРЖАНИЯ:    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ОБЩЕКУЛЬТУРНОГО,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ЕСТЕСТВЕННОНАУЧНО-ГУМАНИТАРНОГО,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АСПЕКТНОГО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3789040"/>
            <a:ext cx="4104456" cy="369332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ОБРАЗОВАНИЕ В ОБЛАСТИ ЗДОРОВЬЯ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1739" y="3789040"/>
            <a:ext cx="3414717" cy="92333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ЭКОЛОГИЧЕСКОЕ ОБРАЗОВАНИЕ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ля УР: экология человека,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 социальная экология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4509120"/>
            <a:ext cx="4187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СХОДНЫЕ ОБЪЕКТ, МЕТОДЫ ИЗУЧЕНИЯ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312" y="6021288"/>
            <a:ext cx="786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СХОДНЫЕ  ПСИХОЛОГИЧЕСКИЕ,  КУЛЬТУРОЛОГИЧЕСКИЕ  И  ДИДАКТИЧЕСКИЕ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БАРЬЕРЫ  РЕАЛИЗАЦИИ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96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2"/>
            </a:pPr>
            <a:r>
              <a:rPr lang="ru-RU" sz="2400" b="1" dirty="0" smtClean="0">
                <a:solidFill>
                  <a:srgbClr val="C00000"/>
                </a:solidFill>
              </a:rPr>
              <a:t>ИНФОРМАЦИОННАЯ  СРЕДА ОБЕСПЕЧЕНИЯ УСЛОВИЙ для ЗОЖ, КУЛЬТУРЫ ЭКОЛОГИЧЕСКИ СООБРАЗНОГО ЗДОРОВОГО</a:t>
            </a:r>
          </a:p>
          <a:p>
            <a:r>
              <a:rPr lang="ru-RU" sz="2000" dirty="0" smtClean="0"/>
              <a:t>        </a:t>
            </a:r>
            <a:r>
              <a:rPr lang="ru-RU" sz="2400" b="1" dirty="0" smtClean="0">
                <a:solidFill>
                  <a:srgbClr val="C00000"/>
                </a:solidFill>
              </a:rPr>
              <a:t>И БЕЗОПАСНОГО ОБРАЗА ЖИЗНИ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689" y="1772816"/>
            <a:ext cx="7831759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5426"/>
                </a:solidFill>
              </a:rPr>
              <a:t>ГИГИЕНИЧЕСКОЕ  НОРМИРОВАНИЕ </a:t>
            </a:r>
            <a:r>
              <a:rPr lang="ru-RU" sz="2400" b="1" dirty="0" smtClean="0"/>
              <a:t>– </a:t>
            </a:r>
          </a:p>
          <a:p>
            <a:r>
              <a:rPr lang="ru-RU" sz="2000" dirty="0" smtClean="0"/>
              <a:t>                                                               ПРЕДОТВРАТИТЬ  КОЛИЧЕСТВЕННЫЙ</a:t>
            </a:r>
          </a:p>
          <a:p>
            <a:r>
              <a:rPr lang="ru-RU" sz="2000" dirty="0" smtClean="0"/>
              <a:t>                                                               ИНФОРМАЦИОННЫЙ  СТРЕСС</a:t>
            </a:r>
          </a:p>
          <a:p>
            <a:endParaRPr lang="ru-RU" sz="2000" dirty="0" smtClean="0"/>
          </a:p>
          <a:p>
            <a:r>
              <a:rPr lang="ru-RU" sz="2400" b="1" dirty="0" smtClean="0">
                <a:solidFill>
                  <a:srgbClr val="005426"/>
                </a:solidFill>
              </a:rPr>
              <a:t>СОЦИО-КУЛЬТУРНАЯ СРЕДА РАЗВИТИЯ</a:t>
            </a:r>
          </a:p>
          <a:p>
            <a:pPr indent="8096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     нарастающий дефицит </a:t>
            </a:r>
          </a:p>
          <a:p>
            <a:pPr indent="8096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     биологической и этнокультурной информации, </a:t>
            </a:r>
          </a:p>
          <a:p>
            <a:pPr indent="8096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     эмоциональный, этический, когнитивный  диссонанс,</a:t>
            </a:r>
          </a:p>
          <a:p>
            <a:pPr indent="8096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     СМИ: эпатаж низменности и агрессивности</a:t>
            </a:r>
          </a:p>
          <a:p>
            <a:r>
              <a:rPr lang="ru-RU" sz="2000" dirty="0" smtClean="0"/>
              <a:t>                                                               ПРЕДОТВРАТИТЬ  КАЧЕСТВЕННЫЙ</a:t>
            </a:r>
          </a:p>
          <a:p>
            <a:r>
              <a:rPr lang="ru-RU" sz="2000" dirty="0" smtClean="0"/>
              <a:t>                                                               ИНФОРМАЦИОННЫЙ  СТРЕСС</a:t>
            </a:r>
          </a:p>
          <a:p>
            <a:pPr indent="80962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5137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528591"/>
              </p:ext>
            </p:extLst>
          </p:nvPr>
        </p:nvGraphicFramePr>
        <p:xfrm>
          <a:off x="539552" y="565413"/>
          <a:ext cx="8391287" cy="6103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Точечный рисунок" r:id="rId3" imgW="5514286" imgH="6125430" progId="PBrush">
                  <p:embed/>
                </p:oleObj>
              </mc:Choice>
              <mc:Fallback>
                <p:oleObj name="Точечный рисунок" r:id="rId3" imgW="5514286" imgH="612543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0757"/>
                      <a:stretch>
                        <a:fillRect/>
                      </a:stretch>
                    </p:blipFill>
                    <p:spPr bwMode="auto">
                      <a:xfrm>
                        <a:off x="539552" y="565413"/>
                        <a:ext cx="8391287" cy="610367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15616" y="692696"/>
            <a:ext cx="6624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УЧЕБНО-ИНФОРМАЦИОННАЯ  СРЕДА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КАК ФАКТОР ФОРМИРОВАНИЯ ЭКОЛОГИЧЕСКИ СООБРАЗНОГО ЗДОРОВОГО И БЕЗОПАСНОГО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ОБРАЗА ЖИЗНИ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0781" y="3429000"/>
            <a:ext cx="29356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err="1" smtClean="0">
                <a:solidFill>
                  <a:schemeClr val="bg1"/>
                </a:solidFill>
              </a:rPr>
              <a:t>Е.Н.Дзятковский</a:t>
            </a:r>
            <a:r>
              <a:rPr lang="ru-RU" sz="2800" i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800" i="1" dirty="0" smtClean="0">
                <a:solidFill>
                  <a:schemeClr val="bg1"/>
                </a:solidFill>
              </a:rPr>
              <a:t>д.б.н</a:t>
            </a:r>
            <a:r>
              <a:rPr lang="ru-RU" sz="2800" i="1" dirty="0">
                <a:solidFill>
                  <a:schemeClr val="bg1"/>
                </a:solidFill>
              </a:rPr>
              <a:t>., </a:t>
            </a:r>
            <a:r>
              <a:rPr lang="ru-RU" sz="2800" i="1" dirty="0" smtClean="0">
                <a:solidFill>
                  <a:schemeClr val="bg1"/>
                </a:solidFill>
              </a:rPr>
              <a:t>профессор</a:t>
            </a:r>
            <a:endParaRPr lang="ru-RU" sz="2800" i="1" dirty="0">
              <a:solidFill>
                <a:schemeClr val="bg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876297"/>
              </p:ext>
            </p:extLst>
          </p:nvPr>
        </p:nvGraphicFramePr>
        <p:xfrm>
          <a:off x="3203848" y="3212976"/>
          <a:ext cx="2053713" cy="1888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Image" r:id="rId5" imgW="2359157" imgH="2715544" progId="">
                  <p:embed/>
                </p:oleObj>
              </mc:Choice>
              <mc:Fallback>
                <p:oleObj name="Image" r:id="rId5" imgW="2359157" imgH="27155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6000" contras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930" t="7904" r="8765" b="19725"/>
                      <a:stretch>
                        <a:fillRect/>
                      </a:stretch>
                    </p:blipFill>
                    <p:spPr bwMode="auto">
                      <a:xfrm>
                        <a:off x="3203848" y="3212976"/>
                        <a:ext cx="2053713" cy="1888145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>
                        <a:outerShdw dist="53882" dir="135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64088" y="4581128"/>
            <a:ext cx="3541354" cy="1477328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Институт стратегии развития</a:t>
            </a:r>
          </a:p>
          <a:p>
            <a:r>
              <a:rPr lang="ru-RU" i="1" dirty="0">
                <a:solidFill>
                  <a:schemeClr val="bg1"/>
                </a:solidFill>
              </a:rPr>
              <a:t>о</a:t>
            </a:r>
            <a:r>
              <a:rPr lang="ru-RU" i="1" dirty="0" smtClean="0">
                <a:solidFill>
                  <a:schemeClr val="bg1"/>
                </a:solidFill>
              </a:rPr>
              <a:t>бразования РАО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Научный центр </a:t>
            </a:r>
            <a:r>
              <a:rPr lang="ru-RU" i="1" dirty="0">
                <a:solidFill>
                  <a:schemeClr val="bg1"/>
                </a:solidFill>
              </a:rPr>
              <a:t>проблем </a:t>
            </a: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здоровья </a:t>
            </a:r>
            <a:r>
              <a:rPr lang="ru-RU" i="1" dirty="0">
                <a:solidFill>
                  <a:schemeClr val="bg1"/>
                </a:solidFill>
              </a:rPr>
              <a:t>семьи и репродукции </a:t>
            </a: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человека </a:t>
            </a:r>
            <a:r>
              <a:rPr lang="ru-RU" i="1" dirty="0">
                <a:solidFill>
                  <a:schemeClr val="bg1"/>
                </a:solidFill>
              </a:rPr>
              <a:t>СО РАМН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5263" y="116632"/>
            <a:ext cx="4180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 У Б Л И Ч Н А Я    Л Е К Ц И Я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340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cap="none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ПОКАЗАТЕЛИ   ПЕРЕКИСНОГО  ОКИСЛЕНИЯ  ЛИПИДОВ  И АНТИОКСИДАНТНОЙ  АКТИВНОСТИ  КРОВИ  У  ДЕТЕЙ </a:t>
            </a:r>
            <a:br>
              <a:rPr lang="ru-RU" sz="2000" b="1" cap="none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solidFill>
                  <a:srgbClr val="99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  РАЗЛИЧНЫХ  ФОРМАХ  ОБУЧЕНИЯ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81800" y="2057400"/>
            <a:ext cx="228600" cy="304800"/>
          </a:xfrm>
          <a:prstGeom prst="rect">
            <a:avLst/>
          </a:prstGeom>
          <a:solidFill>
            <a:srgbClr val="00FF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86600" y="2085975"/>
            <a:ext cx="1690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ru-RU" altLang="ru-RU">
                <a:latin typeface="Times New Roman" pitchFamily="18" charset="0"/>
              </a:rPr>
              <a:t>Обычный класс</a:t>
            </a:r>
            <a:endParaRPr lang="ru-RU" altLang="ru-RU" b="0">
              <a:latin typeface="Times New Roman" pitchFamily="18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6781800" y="1219200"/>
            <a:ext cx="2219325" cy="554038"/>
            <a:chOff x="3061" y="3875"/>
            <a:chExt cx="1926" cy="349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061" y="3907"/>
              <a:ext cx="179" cy="15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352" y="3875"/>
              <a:ext cx="163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ru-RU" altLang="ru-RU">
                  <a:latin typeface="Times New Roman" pitchFamily="18" charset="0"/>
                </a:rPr>
                <a:t>Повышенная </a:t>
              </a:r>
            </a:p>
            <a:p>
              <a:r>
                <a:rPr lang="ru-RU" altLang="ru-RU">
                  <a:latin typeface="Times New Roman" pitchFamily="18" charset="0"/>
                </a:rPr>
                <a:t>учебная нагрузка </a:t>
              </a: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99592" y="914400"/>
            <a:ext cx="5653608" cy="2586608"/>
          </a:xfrm>
          <a:prstGeom prst="rect">
            <a:avLst/>
          </a:prstGeom>
          <a:gradFill rotWithShape="1">
            <a:gsLst>
              <a:gs pos="0">
                <a:schemeClr val="accent1">
                  <a:alpha val="62000"/>
                </a:schemeClr>
              </a:gs>
              <a:gs pos="100000">
                <a:schemeClr val="accent1">
                  <a:gamma/>
                  <a:shade val="46275"/>
                  <a:invGamma/>
                  <a:alpha val="58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676400" y="2133600"/>
            <a:ext cx="609600" cy="1371600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>
            <a:flatTx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819400" y="2590800"/>
            <a:ext cx="533400" cy="9144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5E00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flatTx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219200" y="838200"/>
            <a:ext cx="3175" cy="26670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912813" y="5221288"/>
            <a:ext cx="47625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912813" y="4754563"/>
            <a:ext cx="47625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912813" y="4287838"/>
            <a:ext cx="47625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141413" y="4192588"/>
            <a:ext cx="47625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141413" y="3497263"/>
            <a:ext cx="47625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141413" y="3030538"/>
            <a:ext cx="47625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1143000" y="2565400"/>
            <a:ext cx="46038" cy="25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1141413" y="2087563"/>
            <a:ext cx="47625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1141413" y="1620838"/>
            <a:ext cx="47625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1295400" y="3505200"/>
            <a:ext cx="52578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V="1">
            <a:off x="1143000" y="2743200"/>
            <a:ext cx="3175" cy="349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V="1">
            <a:off x="2362200" y="3505200"/>
            <a:ext cx="3175" cy="349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5715000" y="3505200"/>
            <a:ext cx="3175" cy="349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V="1">
            <a:off x="3505200" y="3505200"/>
            <a:ext cx="1588" cy="349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H="1" flipV="1">
            <a:off x="4146550" y="5224463"/>
            <a:ext cx="44450" cy="333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4572000" y="3505200"/>
            <a:ext cx="3175" cy="349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1066800" y="3276600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0</a:t>
            </a: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1066800" y="2971800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1066800" y="2667000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066800" y="2362200"/>
            <a:ext cx="11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066800" y="2057400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990600" y="1752600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990600" y="1447800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12</a:t>
            </a:r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990600" y="1143000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14</a:t>
            </a: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990600" y="838200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2057400" y="3476625"/>
            <a:ext cx="10461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ru-RU" altLang="ru-RU" sz="1600">
                <a:latin typeface="Times New Roman" pitchFamily="18" charset="0"/>
              </a:rPr>
              <a:t>Ретинол</a:t>
            </a:r>
          </a:p>
          <a:p>
            <a:pPr algn="ctr"/>
            <a:r>
              <a:rPr lang="ru-RU" altLang="ru-RU" sz="1600">
                <a:latin typeface="Times New Roman" pitchFamily="18" charset="0"/>
              </a:rPr>
              <a:t>мкмоль</a:t>
            </a:r>
            <a:r>
              <a:rPr lang="en-US" altLang="ru-RU" sz="1600">
                <a:latin typeface="Times New Roman" pitchFamily="18" charset="0"/>
              </a:rPr>
              <a:t>/</a:t>
            </a:r>
            <a:r>
              <a:rPr lang="ru-RU" altLang="ru-RU" sz="1600">
                <a:latin typeface="Times New Roman" pitchFamily="18" charset="0"/>
              </a:rPr>
              <a:t>л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962400" y="1219200"/>
            <a:ext cx="533400" cy="2236788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>
            <a:flatTx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4114800" y="342900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sz="1600">
                <a:latin typeface="Times New Roman" pitchFamily="18" charset="0"/>
              </a:rPr>
              <a:t>Токоферол</a:t>
            </a:r>
          </a:p>
          <a:p>
            <a:pPr algn="ctr" eaLnBrk="1" hangingPunct="1"/>
            <a:r>
              <a:rPr lang="ru-RU" altLang="ru-RU" sz="1600">
                <a:latin typeface="Times New Roman" pitchFamily="18" charset="0"/>
              </a:rPr>
              <a:t> мг/мл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105400" y="2133600"/>
            <a:ext cx="533400" cy="135096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5E00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flatTx/>
          </a:bodyPr>
          <a:lstStyle>
            <a:lvl1pPr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609600" y="3962400"/>
            <a:ext cx="6019800" cy="2743200"/>
          </a:xfrm>
          <a:prstGeom prst="rect">
            <a:avLst/>
          </a:prstGeom>
          <a:gradFill rotWithShape="1">
            <a:gsLst>
              <a:gs pos="0">
                <a:schemeClr val="accent1">
                  <a:alpha val="62000"/>
                </a:schemeClr>
              </a:gs>
              <a:gs pos="100000">
                <a:schemeClr val="accent1">
                  <a:gamma/>
                  <a:shade val="46275"/>
                  <a:invGamma/>
                  <a:alpha val="58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75324"/>
              </p:ext>
            </p:extLst>
          </p:nvPr>
        </p:nvGraphicFramePr>
        <p:xfrm>
          <a:off x="685800" y="4114800"/>
          <a:ext cx="57912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Диаграмма" r:id="rId3" imgW="4305354" imgH="3781528" progId="MSGraph.Chart.8">
                  <p:embed followColorScheme="full"/>
                </p:oleObj>
              </mc:Choice>
              <mc:Fallback>
                <p:oleObj name="Диаграмма" r:id="rId3" imgW="4305354" imgH="3781528" progId="MSGraph.Chart.8">
                  <p:embed followColorScheme="full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14800"/>
                        <a:ext cx="5791200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88061" y="4365104"/>
            <a:ext cx="1982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Физиологические,</a:t>
            </a:r>
          </a:p>
          <a:p>
            <a:r>
              <a:rPr lang="ru-RU" dirty="0" smtClean="0"/>
              <a:t>Электро-физиол.,</a:t>
            </a:r>
          </a:p>
          <a:p>
            <a:r>
              <a:rPr lang="ru-RU" dirty="0" smtClean="0"/>
              <a:t>Биохимические </a:t>
            </a:r>
          </a:p>
          <a:p>
            <a:r>
              <a:rPr lang="ru-RU" dirty="0" smtClean="0"/>
              <a:t>маркеры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007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764704"/>
            <a:ext cx="731097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КАЧЕСТВЕННЫЙ ИНФОРМАЦИОННЫЙ СТРЕСС</a:t>
            </a:r>
          </a:p>
          <a:p>
            <a:endParaRPr lang="ru-RU" dirty="0" smtClean="0"/>
          </a:p>
          <a:p>
            <a:r>
              <a:rPr lang="ru-RU" sz="2400" b="1" i="1" dirty="0" smtClean="0"/>
              <a:t>Пример.</a:t>
            </a:r>
          </a:p>
          <a:p>
            <a:endParaRPr lang="ru-RU" sz="2400" b="1" i="1" dirty="0" smtClean="0"/>
          </a:p>
          <a:p>
            <a:r>
              <a:rPr lang="ru-RU" sz="2800" b="1" i="1" dirty="0" smtClean="0"/>
              <a:t>ЭТНОФУНКЦИОНАЛЬНЫЙ ДИЗОНТОГЕНЕЗ</a:t>
            </a:r>
          </a:p>
          <a:p>
            <a:endParaRPr lang="ru-RU" sz="2800" b="1" i="1" dirty="0" smtClean="0"/>
          </a:p>
          <a:p>
            <a:r>
              <a:rPr lang="ru-RU" sz="2800" dirty="0" smtClean="0"/>
              <a:t>СКАЗОЧНО-МИФОЛОГИЧЕСКАЯ СТАДИЯ</a:t>
            </a:r>
          </a:p>
          <a:p>
            <a:endParaRPr lang="ru-RU" sz="2000" dirty="0" smtClean="0"/>
          </a:p>
          <a:p>
            <a:r>
              <a:rPr lang="ru-RU" sz="2000" dirty="0" smtClean="0"/>
              <a:t>СКАЗКИ, ПОСЛОВИЦЫ, ПОГОВОРКИ, МИФЫ, ЛЕГЕНДЫ …</a:t>
            </a:r>
          </a:p>
          <a:p>
            <a:endParaRPr lang="ru-RU" sz="2000" dirty="0" smtClean="0"/>
          </a:p>
          <a:p>
            <a:r>
              <a:rPr lang="ru-RU" sz="2000" dirty="0" smtClean="0"/>
              <a:t>МЕТАФОРЫ, ФРАЗЕОЛОГИЗМЫ </a:t>
            </a:r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2"/>
            <a:ext cx="8712968" cy="461665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ЭМОЦИОНАЛЬНЫЙ,  ЭТИЧЕСКИЙ,  КОГНИТИВНЫЙ  ДИССОНАНС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196752"/>
            <a:ext cx="8919301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 ГЛОБАЛИЗАЦИЯ  ИНФОРМАЦИОННОЙ СРЕДЫ</a:t>
            </a:r>
          </a:p>
          <a:p>
            <a:pPr>
              <a:buFontTx/>
              <a:buChar char="-"/>
            </a:pPr>
            <a:r>
              <a:rPr lang="ru-RU" sz="2800" dirty="0" smtClean="0"/>
              <a:t> МИГРАЦИИ</a:t>
            </a:r>
          </a:p>
          <a:p>
            <a:pPr>
              <a:buFontTx/>
              <a:buChar char="-"/>
            </a:pPr>
            <a:r>
              <a:rPr lang="ru-RU" sz="2800" dirty="0" smtClean="0"/>
              <a:t> СМИ</a:t>
            </a:r>
          </a:p>
          <a:p>
            <a:pPr>
              <a:buFontTx/>
              <a:buChar char="-"/>
            </a:pPr>
            <a:r>
              <a:rPr lang="ru-RU" sz="2800" dirty="0" smtClean="0"/>
              <a:t> НАПРАВЛЕННЫЕ  ПСИХОЛОГИЧЕСКИЕ  ОПЕРАЦИИ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НЕСОГЛАСУЮЩИЕСЯ МЕЖДУ СОБОЙ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ЗНАНИЯ, ПОЛУЧАЕМЫЕ РЕБЕНКОМ (КЛИПОВОЕ СОЗНАНИЕ),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ПРОТИВОРЕЧИВОСТЬ  УСВАИВАЕМЫХ  ЭТИЧЕСКИХ  НОРМ,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КОНФЛИКТНОСТЬ  ПЕРЕЖИВАЕМЫХ 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ЭМОЦИОНАЛЬНЫХ СОСТОЯНИЙ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7660" y="5877272"/>
            <a:ext cx="6601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УВЕЛИЧЕНИЕ ЧИСЛА ДЕТЕЙ ИЗ СЕМЕЙ, КОТОРЫЕ ИМЕЮТ </a:t>
            </a:r>
          </a:p>
          <a:p>
            <a:pPr algn="ctr"/>
            <a:r>
              <a:rPr lang="ru-RU" sz="2000" b="1" dirty="0" smtClean="0"/>
              <a:t>ВСЕ ПРИЗНАКИ МАТЕРИНСКОЙ ДЕПРИВАЦИИ </a:t>
            </a:r>
            <a:endParaRPr lang="ru-RU" sz="2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836712"/>
            <a:ext cx="8642046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ВОЗМОЖНОСТИ УЧЕБНО-ИНФОРМАЦИОННОЙ СРЕДЫ</a:t>
            </a:r>
          </a:p>
          <a:p>
            <a:endParaRPr lang="ru-RU" dirty="0"/>
          </a:p>
          <a:p>
            <a:r>
              <a:rPr lang="ru-RU" sz="2000" dirty="0" smtClean="0"/>
              <a:t>ПО КОМПЕНСАЦИИ НАРУШЕНИЙ ИНФОРМАЦИОННОЙ СРЕДЫ ДЕТСТВА</a:t>
            </a:r>
          </a:p>
          <a:p>
            <a:endParaRPr lang="ru-RU" sz="2000" dirty="0"/>
          </a:p>
          <a:p>
            <a:r>
              <a:rPr lang="ru-RU" sz="2000" dirty="0"/>
              <a:t>н</a:t>
            </a:r>
            <a:r>
              <a:rPr lang="ru-RU" sz="2000" dirty="0" smtClean="0"/>
              <a:t>еобходимо использовать целенаправленно,</a:t>
            </a:r>
          </a:p>
          <a:p>
            <a:endParaRPr lang="ru-RU" sz="2000" dirty="0"/>
          </a:p>
          <a:p>
            <a:r>
              <a:rPr lang="ru-RU" sz="2000" dirty="0"/>
              <a:t>н</a:t>
            </a:r>
            <a:r>
              <a:rPr lang="ru-RU" sz="2000" dirty="0" smtClean="0"/>
              <a:t>а основе </a:t>
            </a:r>
            <a:r>
              <a:rPr lang="ru-RU" sz="2400" b="1" dirty="0" smtClean="0">
                <a:solidFill>
                  <a:srgbClr val="C00000"/>
                </a:solidFill>
              </a:rPr>
              <a:t>ПРОЕКТНО-ЦЕЛЕВОГО ПОДХОДА </a:t>
            </a:r>
          </a:p>
          <a:p>
            <a:endParaRPr lang="ru-RU" sz="2000" dirty="0"/>
          </a:p>
          <a:p>
            <a:r>
              <a:rPr lang="ru-RU" sz="2000" dirty="0" smtClean="0"/>
              <a:t>К СОДЕРЖАНИЮ, МЕТОДАМ, ФОРМАМ, СРЕДСТВАМ ОБУЧЕНИЯ И</a:t>
            </a:r>
          </a:p>
          <a:p>
            <a:endParaRPr lang="ru-RU" sz="2000" dirty="0"/>
          </a:p>
          <a:p>
            <a:r>
              <a:rPr lang="ru-RU" sz="2000" dirty="0" smtClean="0"/>
              <a:t>ОРГАНИЗАЦИИ ПРОСТРАНСТВЕННО-ПРЕДМЕТНОЙ СРЕДЫ ЖИЗНИ РЕБЕНКА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697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6"/>
            <a:ext cx="8316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3. УПРАВЛЕНИЕ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деятельностью школьников сообразное ее  ПРИРОДНОЙ РЕГУЛЯЦИИ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840039"/>
            <a:ext cx="8928992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«Цена» учебной деятельности </a:t>
            </a:r>
            <a:r>
              <a:rPr lang="ru-RU" sz="2400" dirty="0" smtClean="0"/>
              <a:t>для здоровья ребенка, реальность рисков образовательной среды для здоровья школьника в значительной степени </a:t>
            </a:r>
            <a:r>
              <a:rPr lang="ru-RU" sz="2400" b="1" dirty="0" smtClean="0"/>
              <a:t>определяется</a:t>
            </a:r>
            <a:r>
              <a:rPr lang="ru-RU" sz="24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7030A0"/>
                </a:solidFill>
              </a:rPr>
              <a:t>состоянием его регуляторных систем:</a:t>
            </a:r>
          </a:p>
          <a:p>
            <a:pPr marL="457200" indent="-457200">
              <a:lnSpc>
                <a:spcPct val="80000"/>
              </a:lnSpc>
              <a:buFontTx/>
              <a:buChar char="-"/>
            </a:pPr>
            <a:r>
              <a:rPr lang="ru-RU" sz="2800" dirty="0" smtClean="0"/>
              <a:t>их индивидуально-типологическими  характеристиками;  </a:t>
            </a:r>
          </a:p>
          <a:p>
            <a:pPr marL="457200" indent="-457200">
              <a:lnSpc>
                <a:spcPct val="80000"/>
              </a:lnSpc>
              <a:buFontTx/>
              <a:buChar char="-"/>
            </a:pPr>
            <a:r>
              <a:rPr lang="ru-RU" sz="2800" dirty="0" smtClean="0"/>
              <a:t>«слабыми» звеньями регуляции, связанными 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     с особенностями индивидуального развития;</a:t>
            </a:r>
          </a:p>
          <a:p>
            <a:pPr marL="457200" indent="-457200">
              <a:lnSpc>
                <a:spcPct val="80000"/>
              </a:lnSpc>
              <a:buFontTx/>
              <a:buChar char="-"/>
            </a:pPr>
            <a:r>
              <a:rPr lang="ru-RU" sz="2800" dirty="0" smtClean="0"/>
              <a:t>низким уровнем защитно-компенсаторных и адаптивных  ресурсов. </a:t>
            </a:r>
            <a:endParaRPr lang="ru-RU" sz="3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51520" y="1268760"/>
            <a:ext cx="89820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СИСТЕМАТИЧЕСКИЙ УПРАВЛЕНЧЕСКИЙ СТРЕСС ПРИВОДИТ К ФОРМИРОВАНИЮ</a:t>
            </a:r>
          </a:p>
          <a:p>
            <a:r>
              <a:rPr lang="ru-RU" sz="2000" b="1" dirty="0" smtClean="0"/>
              <a:t>ПАТОДЕТЕРМИНАНТ В ФУНКЦИОНАЛЬНЫХ СИСТЕМАХ УЧЕБНОЙ </a:t>
            </a:r>
          </a:p>
          <a:p>
            <a:r>
              <a:rPr lang="ru-RU" sz="2000" b="1" dirty="0" smtClean="0"/>
              <a:t>ДЕЯТЕЛЬНОСТИ  И СПОСОБСТВОВАТЬ ИХ ПРЕВРАЩЕНИЮ В ПАТОЛОГИЧЕСКИЕ </a:t>
            </a:r>
          </a:p>
          <a:p>
            <a:r>
              <a:rPr lang="ru-RU" sz="2000" b="1" dirty="0" smtClean="0"/>
              <a:t>СИСТЕМЫ, </a:t>
            </a:r>
            <a:r>
              <a:rPr lang="ru-RU" sz="2000" b="1" dirty="0" smtClean="0">
                <a:solidFill>
                  <a:srgbClr val="C00000"/>
                </a:solidFill>
              </a:rPr>
              <a:t>РАЗВИТИЮ БОЛЕЗНЕЙ НЕРВНОЙ РЕГУЛЯЦИИ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53489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2" b="28219"/>
          <a:stretch/>
        </p:blipFill>
        <p:spPr bwMode="auto">
          <a:xfrm>
            <a:off x="1883785" y="1370355"/>
            <a:ext cx="5712551" cy="378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83785" y="2276842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Б. 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68809" y="2276842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В.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07479" y="5877272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128/80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5877272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115/75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229200"/>
            <a:ext cx="3055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АД в конце учебного года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4754" y="794291"/>
            <a:ext cx="1552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НАПРЯЖЕНИЕ</a:t>
            </a:r>
          </a:p>
          <a:p>
            <a:pPr algn="ctr"/>
            <a:r>
              <a:rPr lang="ru-RU" dirty="0" smtClean="0"/>
              <a:t>АДАПТАЦИИ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972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3528" y="0"/>
            <a:ext cx="8064895" cy="7344816"/>
            <a:chOff x="323528" y="-99392"/>
            <a:chExt cx="8064895" cy="705678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-99392"/>
              <a:ext cx="8064895" cy="7056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203848" y="2299897"/>
              <a:ext cx="2491836" cy="40902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ru-RU" sz="1400" dirty="0" smtClean="0"/>
                <a:t>изменения в межполушарной</a:t>
              </a:r>
            </a:p>
            <a:p>
              <a:pPr>
                <a:lnSpc>
                  <a:spcPts val="1200"/>
                </a:lnSpc>
              </a:pPr>
              <a:r>
                <a:rPr lang="ru-RU" sz="1400" dirty="0"/>
                <a:t> </a:t>
              </a:r>
              <a:r>
                <a:rPr lang="ru-RU" sz="1400" dirty="0" smtClean="0"/>
                <a:t>            асимметрии</a:t>
              </a:r>
              <a:endParaRPr lang="ru-RU" sz="14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08304" y="548680"/>
            <a:ext cx="162108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КАКИЕ ЗВЕНЬЯ</a:t>
            </a:r>
          </a:p>
          <a:p>
            <a:r>
              <a:rPr lang="ru-RU" dirty="0" smtClean="0"/>
              <a:t>НЕОБХОДИМО</a:t>
            </a:r>
          </a:p>
          <a:p>
            <a:r>
              <a:rPr lang="ru-RU" dirty="0" smtClean="0"/>
              <a:t>РАЗРЫВАТЬ 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646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6632"/>
            <a:ext cx="849694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4</a:t>
            </a:r>
            <a:r>
              <a:rPr lang="ru-RU" sz="2000" dirty="0" smtClean="0"/>
              <a:t>.  -  </a:t>
            </a:r>
            <a:r>
              <a:rPr lang="ru-RU" sz="2400" b="1" dirty="0" smtClean="0"/>
              <a:t>МОДЕЛЬНЫЙ</a:t>
            </a:r>
            <a:r>
              <a:rPr lang="ru-RU" sz="2400" dirty="0" smtClean="0"/>
              <a:t> </a:t>
            </a:r>
            <a:r>
              <a:rPr lang="ru-RU" sz="2400" b="1" dirty="0" smtClean="0"/>
              <a:t>ОБЪЕКТ ПРОЕКТИРОВАНИЯ </a:t>
            </a:r>
            <a:r>
              <a:rPr lang="ru-RU" sz="2000" dirty="0" smtClean="0"/>
              <a:t>учащимися</a:t>
            </a:r>
            <a:r>
              <a:rPr lang="ru-RU" sz="2000" b="1" dirty="0" smtClean="0"/>
              <a:t> как</a:t>
            </a:r>
          </a:p>
          <a:p>
            <a:r>
              <a:rPr lang="ru-RU" sz="2000" b="1" dirty="0" smtClean="0"/>
              <a:t>                 </a:t>
            </a:r>
            <a:r>
              <a:rPr lang="ru-RU" sz="2000" b="1" dirty="0" err="1" smtClean="0"/>
              <a:t>деятельностные</a:t>
            </a:r>
            <a:r>
              <a:rPr lang="ru-RU" sz="2000" b="1" dirty="0" smtClean="0"/>
              <a:t> пробы изменения и контроля </a:t>
            </a:r>
          </a:p>
          <a:p>
            <a:r>
              <a:rPr lang="ru-RU" sz="2000" b="1" dirty="0" smtClean="0"/>
              <a:t>                 окружающей  информационной среды</a:t>
            </a:r>
          </a:p>
          <a:p>
            <a:r>
              <a:rPr lang="ru-RU" sz="2000" b="1" dirty="0" smtClean="0"/>
              <a:t>                (</a:t>
            </a:r>
            <a:r>
              <a:rPr lang="ru-RU" sz="2000" dirty="0" smtClean="0"/>
              <a:t>безопасность работы с информацией, информационной </a:t>
            </a:r>
          </a:p>
          <a:p>
            <a:r>
              <a:rPr lang="ru-RU" sz="2000" dirty="0" smtClean="0"/>
              <a:t>                техникой; персональная учебно-информационная среда; </a:t>
            </a:r>
          </a:p>
          <a:p>
            <a:r>
              <a:rPr lang="ru-RU" sz="2000" dirty="0" smtClean="0"/>
              <a:t>                роль автодидактов;  формирование  дружественного, </a:t>
            </a:r>
          </a:p>
          <a:p>
            <a:r>
              <a:rPr lang="ru-RU" sz="2000" dirty="0" smtClean="0"/>
              <a:t>                здорового и  безопасного </a:t>
            </a:r>
            <a:r>
              <a:rPr lang="ru-RU" sz="2000" b="1" i="1" dirty="0" smtClean="0"/>
              <a:t>уклада</a:t>
            </a:r>
            <a:r>
              <a:rPr lang="ru-RU" sz="2000" dirty="0" smtClean="0"/>
              <a:t> школьной жизни)</a:t>
            </a:r>
          </a:p>
          <a:p>
            <a:endParaRPr lang="ru-RU" sz="2000" dirty="0" smtClean="0"/>
          </a:p>
          <a:p>
            <a:r>
              <a:rPr lang="ru-RU" sz="2400" b="1" dirty="0" smtClean="0">
                <a:solidFill>
                  <a:srgbClr val="005426"/>
                </a:solidFill>
              </a:rPr>
              <a:t>ЛОКАЛЬНЫЕ  И  ПЕРСОНАЛЬНЫЕ  ОБРАЗОВАТЕЛЬНЫЕ  СРЕДЫ </a:t>
            </a:r>
            <a:endParaRPr lang="ru-RU" sz="2400" b="1" dirty="0">
              <a:solidFill>
                <a:srgbClr val="005426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39552" y="3284984"/>
            <a:ext cx="7992888" cy="3456384"/>
            <a:chOff x="611560" y="260648"/>
            <a:chExt cx="8356464" cy="3816424"/>
          </a:xfrm>
        </p:grpSpPr>
        <p:sp>
          <p:nvSpPr>
            <p:cNvPr id="6" name="TextBox 5"/>
            <p:cNvSpPr txBox="1"/>
            <p:nvPr/>
          </p:nvSpPr>
          <p:spPr>
            <a:xfrm>
              <a:off x="1115616" y="260648"/>
              <a:ext cx="70584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СОБСТВЕННАЯ  СИСТЕМА  САМОРЕГУЛЯЦИИ</a:t>
              </a:r>
              <a:endParaRPr lang="ru-RU" sz="28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36537" y="868650"/>
              <a:ext cx="6131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  <a:latin typeface="Arial Black" panose="020B0A04020102020204" pitchFamily="34" charset="0"/>
                  <a:ea typeface="Adobe Ming Std L" pitchFamily="18" charset="-128"/>
                </a:rPr>
                <a:t>РАЗНЫЙ ОТВЕТ НА ОДИНАКОВЫЕ СТИМУЛЫ</a:t>
              </a:r>
              <a:endParaRPr lang="ru-RU" b="1" dirty="0">
                <a:solidFill>
                  <a:srgbClr val="C00000"/>
                </a:solidFill>
                <a:latin typeface="Arial Black" panose="020B0A04020102020204" pitchFamily="34" charset="0"/>
                <a:ea typeface="Adobe Ming Std L" pitchFamily="18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77917" y="1567245"/>
              <a:ext cx="69088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РАЗНЫЕ ВОЗМОЖНОСТИ </a:t>
              </a:r>
              <a:r>
                <a:rPr lang="ru-RU" sz="2400" b="1" dirty="0" smtClean="0"/>
                <a:t>САМОЗАЩИТЫ</a:t>
              </a:r>
              <a:r>
                <a:rPr lang="ru-RU" sz="2400" dirty="0" smtClean="0"/>
                <a:t> СИСТЕМЫ</a:t>
              </a:r>
              <a:endParaRPr lang="ru-RU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59632" y="1988840"/>
              <a:ext cx="7708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РАЗНЫЕ ВОЗМОЖНОСТИ </a:t>
              </a:r>
              <a:r>
                <a:rPr lang="ru-RU" sz="2400" b="1" dirty="0" smtClean="0"/>
                <a:t>КОМПЕНСАЦИИ</a:t>
              </a:r>
              <a:r>
                <a:rPr lang="ru-RU" sz="2400" dirty="0" smtClean="0"/>
                <a:t> ПОВРЕЖДЕНИЙ</a:t>
              </a:r>
              <a:endParaRPr lang="ru-RU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87111" y="2420888"/>
              <a:ext cx="51401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РАЗНЫЕ ВОЗМОЖНОСТИ </a:t>
              </a:r>
              <a:r>
                <a:rPr lang="ru-RU" sz="2400" b="1" dirty="0" smtClean="0"/>
                <a:t>АДАПТАЦИИ</a:t>
              </a:r>
              <a:endParaRPr lang="ru-RU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77917" y="2895327"/>
              <a:ext cx="58958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РАЗНЫЕ  ГРАНИЦЫ  </a:t>
              </a:r>
              <a:r>
                <a:rPr lang="ru-RU" sz="2400" b="1" dirty="0" smtClean="0"/>
                <a:t>АДАПТИВНОЙ  НОРМЫ</a:t>
              </a:r>
              <a:endParaRPr lang="ru-RU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77917" y="3553852"/>
              <a:ext cx="46975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</a:rPr>
                <a:t>РАЗНЫЕ</a:t>
              </a:r>
              <a:r>
                <a:rPr lang="ru-RU" sz="2800" b="1" dirty="0" smtClean="0"/>
                <a:t> </a:t>
              </a:r>
              <a:r>
                <a:rPr lang="ru-RU" sz="2800" b="1" dirty="0" smtClean="0">
                  <a:solidFill>
                    <a:srgbClr val="C00000"/>
                  </a:solidFill>
                </a:rPr>
                <a:t>РЕСУРСЫ</a:t>
              </a:r>
              <a:r>
                <a:rPr lang="ru-RU" sz="2800" b="1" dirty="0" smtClean="0"/>
                <a:t> </a:t>
              </a:r>
              <a:r>
                <a:rPr lang="ru-RU" sz="2800" b="1" dirty="0" smtClean="0">
                  <a:solidFill>
                    <a:srgbClr val="C00000"/>
                  </a:solidFill>
                </a:rPr>
                <a:t>ЗДОРОВЬЯ</a:t>
              </a:r>
              <a:endParaRPr lang="ru-RU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36312" y="2924944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aseline="-25000" dirty="0"/>
                <a:t>=</a:t>
              </a:r>
            </a:p>
          </p:txBody>
        </p:sp>
        <p:sp>
          <p:nvSpPr>
            <p:cNvPr id="14" name="Левая фигурная скобка 13"/>
            <p:cNvSpPr/>
            <p:nvPr/>
          </p:nvSpPr>
          <p:spPr>
            <a:xfrm>
              <a:off x="611560" y="1556792"/>
              <a:ext cx="504056" cy="2376263"/>
            </a:xfrm>
            <a:prstGeom prst="leftBrace">
              <a:avLst>
                <a:gd name="adj1" fmla="val 8333"/>
                <a:gd name="adj2" fmla="val 49513"/>
              </a:avLst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43608" y="1196752"/>
              <a:ext cx="7838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или почему вклад гигиенических факторов в здоровье колеблется от 9 до 55%</a:t>
              </a:r>
              <a:endParaRPr lang="ru-RU" dirty="0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9012" y="116632"/>
            <a:ext cx="6147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5. КОРРЕКЦИОННО-РАЗВИВАЮЩИЙ ЭФФЕКТ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42938" y="692696"/>
            <a:ext cx="79470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Calibri" pitchFamily="34" charset="0"/>
              </a:rPr>
              <a:t>ФГОС: Программа коррекционной помощи</a:t>
            </a:r>
          </a:p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83568" y="1268760"/>
            <a:ext cx="67571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Calibri" pitchFamily="34" charset="0"/>
              </a:rPr>
              <a:t>Дети с ограниченными возможностями здоровья:</a:t>
            </a:r>
          </a:p>
          <a:p>
            <a:pPr eaLnBrk="1" hangingPunct="1"/>
            <a:r>
              <a:rPr lang="ru-RU" altLang="ru-RU" sz="3600" b="1" dirty="0" smtClean="0">
                <a:solidFill>
                  <a:srgbClr val="FF0000"/>
                </a:solidFill>
                <a:latin typeface="Calibri" pitchFamily="34" charset="0"/>
              </a:rPr>
              <a:t>5,8 </a:t>
            </a:r>
            <a:r>
              <a:rPr lang="ru-RU" altLang="ru-RU" sz="3600" b="1" dirty="0">
                <a:solidFill>
                  <a:srgbClr val="FF0000"/>
                </a:solidFill>
                <a:latin typeface="Calibri" pitchFamily="34" charset="0"/>
              </a:rPr>
              <a:t>% 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16285" y="2204864"/>
            <a:ext cx="8104187" cy="18161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Calibri" pitchFamily="34" charset="0"/>
              </a:rPr>
              <a:t>Программа  коррекционной  помощи для  детей,  </a:t>
            </a:r>
          </a:p>
          <a:p>
            <a:pPr eaLnBrk="1" hangingPunct="1"/>
            <a:r>
              <a:rPr lang="ru-RU" altLang="ru-RU" sz="2800" b="1" dirty="0" smtClean="0">
                <a:latin typeface="Calibri" pitchFamily="34" charset="0"/>
              </a:rPr>
              <a:t>которые </a:t>
            </a:r>
            <a:r>
              <a:rPr lang="ru-RU" altLang="ru-RU" sz="2800" b="1" dirty="0">
                <a:latin typeface="Calibri" pitchFamily="34" charset="0"/>
              </a:rPr>
              <a:t>не попадают  в категорию </a:t>
            </a:r>
          </a:p>
          <a:p>
            <a:pPr eaLnBrk="1" hangingPunct="1"/>
            <a:r>
              <a:rPr lang="ru-RU" altLang="ru-RU" sz="2800" b="1" dirty="0">
                <a:latin typeface="Calibri" pitchFamily="34" charset="0"/>
              </a:rPr>
              <a:t>с ограниченными возможностями здоровья,  </a:t>
            </a:r>
          </a:p>
          <a:p>
            <a:pPr eaLnBrk="1" hangingPunct="1"/>
            <a:r>
              <a:rPr lang="ru-RU" altLang="ru-RU" sz="2800" b="1" dirty="0">
                <a:latin typeface="Calibri" pitchFamily="34" charset="0"/>
              </a:rPr>
              <a:t>в стандарте не предусматривается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4" y="4149080"/>
            <a:ext cx="9073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 smtClean="0">
                <a:latin typeface="Calibri" pitchFamily="34" charset="0"/>
              </a:rPr>
              <a:t>Дети риска </a:t>
            </a:r>
            <a:r>
              <a:rPr lang="ru-RU" altLang="ru-RU" sz="2400" dirty="0" smtClean="0">
                <a:latin typeface="Calibri" pitchFamily="34" charset="0"/>
              </a:rPr>
              <a:t>- "парциальные недостатки" развития, фрагментарность школьной </a:t>
            </a:r>
            <a:r>
              <a:rPr lang="ru-RU" altLang="ru-RU" sz="2400" dirty="0" err="1" smtClean="0">
                <a:latin typeface="Calibri" pitchFamily="34" charset="0"/>
              </a:rPr>
              <a:t>неуспешности</a:t>
            </a:r>
            <a:r>
              <a:rPr lang="ru-RU" altLang="ru-RU" sz="2400" dirty="0" smtClean="0">
                <a:latin typeface="Calibri" pitchFamily="34" charset="0"/>
              </a:rPr>
              <a:t>, ее </a:t>
            </a:r>
            <a:r>
              <a:rPr lang="ru-RU" altLang="ru-RU" sz="2400" dirty="0" err="1" smtClean="0">
                <a:latin typeface="Calibri" pitchFamily="34" charset="0"/>
              </a:rPr>
              <a:t>вре́менный</a:t>
            </a:r>
            <a:r>
              <a:rPr lang="ru-RU" altLang="ru-RU" sz="2400" dirty="0" smtClean="0">
                <a:latin typeface="Calibri" pitchFamily="34" charset="0"/>
              </a:rPr>
              <a:t> характер. </a:t>
            </a:r>
          </a:p>
          <a:p>
            <a:r>
              <a:rPr lang="ru-RU" altLang="ru-RU" sz="2400" dirty="0" smtClean="0">
                <a:solidFill>
                  <a:srgbClr val="005426"/>
                </a:solidFill>
                <a:latin typeface="Calibri" pitchFamily="34" charset="0"/>
              </a:rPr>
              <a:t>Интеллектуально сохранные, в пределах  психической  нормы,</a:t>
            </a:r>
          </a:p>
          <a:p>
            <a:r>
              <a:rPr lang="ru-RU" altLang="ru-RU" sz="2400" dirty="0" smtClean="0">
                <a:solidFill>
                  <a:srgbClr val="005426"/>
                </a:solidFill>
                <a:latin typeface="Calibri" pitchFamily="34" charset="0"/>
              </a:rPr>
              <a:t>имеющие с точки зрения медицины  незначительные нарушения здоровья! КОТОРЫЕ СКОРО СТАНОВЯТСЯ ЗНАЧИТЕЛЬНЫМИ !!!</a:t>
            </a:r>
            <a:endParaRPr lang="ru-RU" sz="2400" dirty="0">
              <a:solidFill>
                <a:srgbClr val="00542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6125234"/>
            <a:ext cx="7171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КОРРЕКЦИОННАЯ ПЕДАГОГИКА  /  АДАПТИВНАЯ  ПЕДАГОГИКА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38261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01" y="332656"/>
            <a:ext cx="871297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</a:t>
            </a:r>
            <a:r>
              <a:rPr lang="ru-RU" sz="2400" b="1" spc="-40" dirty="0" smtClean="0">
                <a:solidFill>
                  <a:srgbClr val="C00000"/>
                </a:solidFill>
              </a:rPr>
              <a:t>ПСИХОЛОГО-ПЕДАГОГИЧЕСКИЕ </a:t>
            </a:r>
            <a:r>
              <a:rPr lang="ru-RU" sz="2400" b="1" dirty="0" smtClean="0">
                <a:solidFill>
                  <a:srgbClr val="C00000"/>
                </a:solidFill>
              </a:rPr>
              <a:t>ВОЗМОЖНОСТИ УЧЕБНО –      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spc="-40" dirty="0" smtClean="0">
                <a:solidFill>
                  <a:srgbClr val="C00000"/>
                </a:solidFill>
              </a:rPr>
              <a:t>ИНФОРМАЦИОННОЙ СРЕДЫ ПО ФОРМИРОВАНИЮ КУЛЬТУРЫ</a:t>
            </a:r>
          </a:p>
          <a:p>
            <a:r>
              <a:rPr lang="ru-RU" sz="2400" b="1" spc="-40" dirty="0">
                <a:solidFill>
                  <a:srgbClr val="C00000"/>
                </a:solidFill>
              </a:rPr>
              <a:t> </a:t>
            </a:r>
            <a:r>
              <a:rPr lang="ru-RU" sz="2400" b="1" spc="-40" dirty="0" smtClean="0">
                <a:solidFill>
                  <a:srgbClr val="C00000"/>
                </a:solidFill>
              </a:rPr>
              <a:t> РАСКРЫВАЮТСЯ В АДАПТИВНО- РАЗВИВАЮЩЕЙ СТРАТЕГИИ, при </a:t>
            </a:r>
          </a:p>
          <a:p>
            <a:endParaRPr lang="ru-RU" sz="2400" b="1" spc="-40" dirty="0">
              <a:solidFill>
                <a:srgbClr val="C00000"/>
              </a:solidFill>
            </a:endParaRPr>
          </a:p>
          <a:p>
            <a:pPr algn="ctr"/>
            <a:r>
              <a:rPr lang="ru-RU" sz="2000" dirty="0" smtClean="0">
                <a:solidFill>
                  <a:srgbClr val="005426"/>
                </a:solidFill>
              </a:rPr>
              <a:t>УЧЕТЕ </a:t>
            </a:r>
            <a:r>
              <a:rPr lang="ru-RU" sz="2000" b="1" dirty="0" smtClean="0">
                <a:solidFill>
                  <a:srgbClr val="005426"/>
                </a:solidFill>
              </a:rPr>
              <a:t>ПАТОГЕНЕТИЧЕСКОЙ МОДЕЛИ </a:t>
            </a:r>
            <a:r>
              <a:rPr lang="ru-RU" sz="2000" dirty="0" smtClean="0">
                <a:solidFill>
                  <a:srgbClr val="005426"/>
                </a:solidFill>
              </a:rPr>
              <a:t>РАЗВИТИЯ ПСИХОСОМАТИЧЕСКИХ РАССТРОЙСТВ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ПРЕДУПРЕЖДЕНИИ КОНФЛИКТА  </a:t>
            </a:r>
            <a:r>
              <a:rPr lang="ru-RU" sz="2000" b="1" dirty="0" smtClean="0">
                <a:solidFill>
                  <a:srgbClr val="C00000"/>
                </a:solidFill>
              </a:rPr>
              <a:t>УПРАВЛЕНИЯ И САМОРЕГУЛЯЦИИ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РЕСУРСНОМ</a:t>
            </a:r>
            <a:r>
              <a:rPr lang="ru-RU" sz="2000" dirty="0" smtClean="0">
                <a:solidFill>
                  <a:srgbClr val="7030A0"/>
                </a:solidFill>
              </a:rPr>
              <a:t> ПОДХОДЕ </a:t>
            </a:r>
            <a:r>
              <a:rPr lang="ru-RU" sz="2000" dirty="0">
                <a:solidFill>
                  <a:srgbClr val="7030A0"/>
                </a:solidFill>
              </a:rPr>
              <a:t>К </a:t>
            </a:r>
            <a:r>
              <a:rPr lang="ru-RU" sz="2000" dirty="0" smtClean="0">
                <a:solidFill>
                  <a:srgbClr val="7030A0"/>
                </a:solidFill>
              </a:rPr>
              <a:t>ЗДОРОВЬЮ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ЭКОЛОГИЧЕСКОМ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ПОДХОДЕ К ЗДОРОВЬЮ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ОПТИМИЗАЦИИ ВЕДУЩЕЙ ДЕЯТЕЛЬНОСТИ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ОСОБЕННО В ПЕРИОДЫ ВОЗРАСТНЫХ КРИЗИСОВ 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КОМПЕНСАЦИИ НАРУШЕННОЙ ИНФОРМАЦИОННОЙ СРЕДЫ 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РАЗВИТИЯ РЕБЕНКА</a:t>
            </a:r>
          </a:p>
          <a:p>
            <a:pPr algn="ctr"/>
            <a:r>
              <a:rPr lang="ru-RU" sz="2000" dirty="0" smtClean="0"/>
              <a:t>РАСШИРЕНИИ ОХВАТА </a:t>
            </a:r>
            <a:r>
              <a:rPr lang="ru-RU" sz="2000" b="1" dirty="0" smtClean="0"/>
              <a:t>КОРРЕКЦИОННОЙ</a:t>
            </a:r>
            <a:r>
              <a:rPr lang="ru-RU" sz="2000" dirty="0" smtClean="0"/>
              <a:t> ПРОГРАММЫ С ВКЛЮЧЕНИЕМ В ГРУППЫ РИСКА ДЕТЕЙ С «ЗАСТРЕВАЮЩИМИ РЕГУЛЯТОРНЫМИ КОГНИТИВНЫМИ И ВЕГЕТАТИВНЫМИ ПРОФИЛЯМИ</a:t>
            </a:r>
            <a:endParaRPr lang="ru-RU" sz="2000" dirty="0"/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РЕАЛИЗАЦИИ </a:t>
            </a:r>
            <a:r>
              <a:rPr lang="ru-RU" sz="2000" b="1" dirty="0" smtClean="0">
                <a:solidFill>
                  <a:srgbClr val="C00000"/>
                </a:solidFill>
              </a:rPr>
              <a:t>СУБЪЕКТНО-ДЕЯТЕЛЬНОСТНОЙ</a:t>
            </a:r>
            <a:r>
              <a:rPr lang="ru-RU" sz="2000" dirty="0" smtClean="0">
                <a:solidFill>
                  <a:srgbClr val="C00000"/>
                </a:solidFill>
              </a:rPr>
              <a:t> ПЕДАГОГИКИ,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ПОЗВОЛЯЮЩЕЙ ФОРМИРОВАТЬ </a:t>
            </a:r>
            <a:r>
              <a:rPr lang="ru-RU" sz="2000" b="1" dirty="0" smtClean="0">
                <a:solidFill>
                  <a:srgbClr val="C00000"/>
                </a:solidFill>
              </a:rPr>
              <a:t>ОПЫТ КОНТРОЛЯ ЗА РИСКАМИ </a:t>
            </a:r>
            <a:r>
              <a:rPr lang="ru-RU" sz="2000" dirty="0" smtClean="0">
                <a:solidFill>
                  <a:srgbClr val="C00000"/>
                </a:solidFill>
              </a:rPr>
              <a:t>ИНФОРМАЦИОННОЙ СРЕДЫ</a:t>
            </a:r>
          </a:p>
          <a:p>
            <a:r>
              <a:rPr lang="ru-RU" sz="2000" dirty="0" smtClean="0"/>
              <a:t>    </a:t>
            </a:r>
            <a:r>
              <a:rPr lang="ru-RU" sz="2000" b="1" dirty="0" smtClean="0"/>
              <a:t>                </a:t>
            </a:r>
            <a:r>
              <a:rPr lang="ru-RU" sz="2400" b="1" dirty="0" smtClean="0"/>
              <a:t>ЗДОРОВЬЕ  КАК  ОБРАЗОВАТЕЛЬНЫЙ  РЕЗУЛЬТАТ</a:t>
            </a:r>
            <a:endParaRPr lang="ru-RU" sz="2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24715" y="-27384"/>
            <a:ext cx="1223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/>
              <a:t>ВЫВОДЫ</a:t>
            </a:r>
            <a:endParaRPr lang="ru-RU" sz="2000" b="1" u="sng" dirty="0"/>
          </a:p>
        </p:txBody>
      </p:sp>
    </p:spTree>
    <p:extLst>
      <p:ext uri="{BB962C8B-B14F-4D97-AF65-F5344CB8AC3E}">
        <p14:creationId xmlns:p14="http://schemas.microsoft.com/office/powerpoint/2010/main" val="2257802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941814"/>
            <a:ext cx="914501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– </a:t>
            </a:r>
            <a:r>
              <a:rPr lang="ru-RU" sz="2400" b="1" dirty="0" smtClean="0"/>
              <a:t>развитие </a:t>
            </a:r>
            <a:r>
              <a:rPr lang="ru-RU" sz="2400" b="1" dirty="0"/>
              <a:t>культуры, образования </a:t>
            </a:r>
            <a:r>
              <a:rPr lang="ru-RU" sz="2400" dirty="0"/>
              <a:t>– </a:t>
            </a:r>
            <a:endParaRPr lang="ru-RU" sz="2400" dirty="0" smtClean="0"/>
          </a:p>
          <a:p>
            <a:pPr algn="ctr"/>
            <a:r>
              <a:rPr lang="ru-RU" sz="2400" dirty="0"/>
              <a:t>– </a:t>
            </a:r>
            <a:r>
              <a:rPr lang="ru-RU" sz="2400" b="1" dirty="0" smtClean="0"/>
              <a:t>модернизация </a:t>
            </a:r>
            <a:r>
              <a:rPr lang="ru-RU" sz="2400" b="1" dirty="0"/>
              <a:t>экономики </a:t>
            </a:r>
            <a:r>
              <a:rPr lang="ru-RU" sz="2400" dirty="0"/>
              <a:t>– </a:t>
            </a:r>
            <a:endParaRPr lang="ru-RU" sz="2400" dirty="0" smtClean="0"/>
          </a:p>
          <a:p>
            <a:pPr algn="ctr"/>
            <a:r>
              <a:rPr lang="ru-RU" sz="2400" dirty="0"/>
              <a:t>– </a:t>
            </a:r>
            <a:r>
              <a:rPr lang="ru-RU" sz="2400" dirty="0" smtClean="0"/>
              <a:t>решение </a:t>
            </a:r>
            <a:r>
              <a:rPr lang="ru-RU" sz="2400" dirty="0"/>
              <a:t>социальных проблем, повышение качества </a:t>
            </a:r>
            <a:r>
              <a:rPr lang="ru-RU" sz="2400" dirty="0" smtClean="0"/>
              <a:t>жизни</a:t>
            </a:r>
            <a:r>
              <a:rPr lang="ru-RU" sz="2400" dirty="0"/>
              <a:t>, оптимизация демографических показателей – </a:t>
            </a:r>
            <a:endParaRPr lang="ru-RU" sz="2400" dirty="0" smtClean="0"/>
          </a:p>
          <a:p>
            <a:pPr algn="ctr"/>
            <a:r>
              <a:rPr lang="ru-RU" sz="2400" dirty="0" smtClean="0"/>
              <a:t>– повышение </a:t>
            </a:r>
            <a:r>
              <a:rPr lang="ru-RU" sz="2400" dirty="0"/>
              <a:t>качества окружающей среды </a:t>
            </a:r>
            <a:r>
              <a:rPr lang="ru-RU" sz="2400" dirty="0" smtClean="0"/>
              <a:t> –  </a:t>
            </a:r>
          </a:p>
          <a:p>
            <a:pPr algn="ctr"/>
            <a:r>
              <a:rPr lang="ru-RU" sz="2400" dirty="0"/>
              <a:t>– </a:t>
            </a:r>
            <a:r>
              <a:rPr lang="ru-RU" sz="2400" dirty="0" smtClean="0"/>
              <a:t>дальнейшее </a:t>
            </a:r>
            <a:r>
              <a:rPr lang="ru-RU" sz="2400" dirty="0"/>
              <a:t>повышение качества жизни – </a:t>
            </a:r>
            <a:endParaRPr lang="ru-RU" sz="2400" dirty="0" smtClean="0"/>
          </a:p>
          <a:p>
            <a:pPr algn="ctr"/>
            <a:r>
              <a:rPr lang="ru-RU" sz="2400" dirty="0" smtClean="0"/>
              <a:t>– </a:t>
            </a:r>
            <a:r>
              <a:rPr lang="ru-RU" sz="2400" b="1" dirty="0" smtClean="0"/>
              <a:t>развитие </a:t>
            </a:r>
            <a:r>
              <a:rPr lang="ru-RU" sz="2400" b="1" dirty="0"/>
              <a:t>человеческого капитала,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культуры </a:t>
            </a:r>
            <a:r>
              <a:rPr lang="ru-RU" sz="2400" b="1" dirty="0"/>
              <a:t>устойчивого </a:t>
            </a:r>
            <a:r>
              <a:rPr lang="ru-RU" sz="2400" b="1" dirty="0" smtClean="0"/>
              <a:t>развития</a:t>
            </a:r>
          </a:p>
          <a:p>
            <a:endParaRPr lang="ru-RU" sz="2400" dirty="0" smtClean="0"/>
          </a:p>
          <a:p>
            <a:pPr algn="ctr">
              <a:lnSpc>
                <a:spcPct val="80000"/>
              </a:lnSpc>
            </a:pPr>
            <a:r>
              <a:rPr lang="ru-RU" sz="2000" dirty="0" smtClean="0"/>
              <a:t>  </a:t>
            </a:r>
            <a:r>
              <a:rPr lang="ru-RU" sz="2800" i="1" dirty="0" smtClean="0">
                <a:solidFill>
                  <a:srgbClr val="C00000"/>
                </a:solidFill>
              </a:rPr>
              <a:t>Возрастание </a:t>
            </a:r>
            <a:r>
              <a:rPr lang="ru-RU" sz="2800" i="1" dirty="0">
                <a:solidFill>
                  <a:srgbClr val="C00000"/>
                </a:solidFill>
              </a:rPr>
              <a:t>роли </a:t>
            </a:r>
            <a:r>
              <a:rPr lang="ru-RU" sz="2800" b="1" i="1" dirty="0">
                <a:solidFill>
                  <a:srgbClr val="C00000"/>
                </a:solidFill>
              </a:rPr>
              <a:t>субъективного </a:t>
            </a:r>
            <a:r>
              <a:rPr lang="ru-RU" sz="2800" b="1" i="1" dirty="0" smtClean="0">
                <a:solidFill>
                  <a:srgbClr val="C00000"/>
                </a:solidFill>
              </a:rPr>
              <a:t>фактора</a:t>
            </a:r>
            <a:r>
              <a:rPr lang="ru-RU" sz="2800" i="1" dirty="0" smtClean="0">
                <a:solidFill>
                  <a:srgbClr val="C00000"/>
                </a:solidFill>
              </a:rPr>
              <a:t>, </a:t>
            </a:r>
          </a:p>
          <a:p>
            <a:pPr indent="273050" algn="ctr">
              <a:lnSpc>
                <a:spcPct val="80000"/>
              </a:lnSpc>
            </a:pPr>
            <a:r>
              <a:rPr lang="ru-RU" sz="2800" i="1" dirty="0" smtClean="0">
                <a:solidFill>
                  <a:srgbClr val="C00000"/>
                </a:solidFill>
              </a:rPr>
              <a:t>комплексной национальной безопасности, </a:t>
            </a:r>
          </a:p>
          <a:p>
            <a:pPr indent="273050" algn="ctr">
              <a:lnSpc>
                <a:spcPct val="800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социальной стабильности</a:t>
            </a:r>
            <a:r>
              <a:rPr lang="ru-RU" sz="2800" i="1" dirty="0" smtClean="0">
                <a:solidFill>
                  <a:srgbClr val="C00000"/>
                </a:solidFill>
              </a:rPr>
              <a:t>,</a:t>
            </a:r>
          </a:p>
          <a:p>
            <a:pPr indent="273050" algn="ctr">
              <a:lnSpc>
                <a:spcPct val="80000"/>
              </a:lnSpc>
            </a:pPr>
            <a:r>
              <a:rPr lang="ru-RU" sz="2800" i="1" dirty="0">
                <a:solidFill>
                  <a:srgbClr val="C00000"/>
                </a:solidFill>
              </a:rPr>
              <a:t>р</a:t>
            </a:r>
            <a:r>
              <a:rPr lang="ru-RU" sz="2800" i="1" dirty="0" smtClean="0">
                <a:solidFill>
                  <a:srgbClr val="C00000"/>
                </a:solidFill>
              </a:rPr>
              <a:t>еализация </a:t>
            </a:r>
            <a:r>
              <a:rPr lang="ru-RU" sz="2800" b="1" i="1" dirty="0" smtClean="0">
                <a:solidFill>
                  <a:srgbClr val="C00000"/>
                </a:solidFill>
              </a:rPr>
              <a:t>прав человека на жизнь, здоровье, безопасность, качество среды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04664"/>
            <a:ext cx="8640960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dirty="0"/>
              <a:t>«</a:t>
            </a:r>
            <a:r>
              <a:rPr lang="ru-RU" sz="2800" b="1" dirty="0" err="1"/>
              <a:t>Социальноцентрированный</a:t>
            </a:r>
            <a:r>
              <a:rPr lang="ru-RU" sz="2800" dirty="0"/>
              <a:t>» путь  развития  России: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8437" y="6228020"/>
            <a:ext cx="382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КАЧЕСТВО ЧЕЛОВЕЧЕСКИЙ КАПИТАЛ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0547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040" y="1049823"/>
            <a:ext cx="90364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r>
              <a:rPr lang="ru-RU" sz="2800" dirty="0" smtClean="0"/>
              <a:t>- к </a:t>
            </a:r>
            <a:r>
              <a:rPr lang="ru-RU" sz="2800" dirty="0"/>
              <a:t>11 классу </a:t>
            </a:r>
            <a:r>
              <a:rPr lang="ru-RU" sz="2800" b="1" i="1" dirty="0"/>
              <a:t>распространенность психосоматических расстройств снижается </a:t>
            </a:r>
            <a:r>
              <a:rPr lang="ru-RU" sz="2800" dirty="0"/>
              <a:t>более, чем в два раза по сравнению со </a:t>
            </a:r>
            <a:r>
              <a:rPr lang="ru-RU" sz="2800" dirty="0" smtClean="0"/>
              <a:t>средними по России, </a:t>
            </a:r>
          </a:p>
          <a:p>
            <a:endParaRPr lang="ru-RU" sz="2800" dirty="0"/>
          </a:p>
          <a:p>
            <a:r>
              <a:rPr lang="ru-RU" sz="2800" dirty="0" smtClean="0"/>
              <a:t>- число </a:t>
            </a:r>
            <a:r>
              <a:rPr lang="ru-RU" sz="2800" dirty="0"/>
              <a:t>детей на </a:t>
            </a:r>
            <a:r>
              <a:rPr lang="ru-RU" sz="2800" b="1" i="1" dirty="0"/>
              <a:t>диспансерном учете </a:t>
            </a:r>
            <a:r>
              <a:rPr lang="ru-RU" sz="2800" dirty="0"/>
              <a:t>снижается более, </a:t>
            </a:r>
            <a:endParaRPr lang="ru-RU" sz="2800" dirty="0" smtClean="0"/>
          </a:p>
          <a:p>
            <a:r>
              <a:rPr lang="ru-RU" sz="2800" dirty="0" smtClean="0"/>
              <a:t>чем </a:t>
            </a:r>
            <a:r>
              <a:rPr lang="ru-RU" sz="2800" dirty="0"/>
              <a:t>в 10 </a:t>
            </a:r>
            <a:r>
              <a:rPr lang="ru-RU" sz="2800" dirty="0" smtClean="0"/>
              <a:t>раз, </a:t>
            </a:r>
          </a:p>
          <a:p>
            <a:endParaRPr lang="ru-RU" sz="2800" dirty="0"/>
          </a:p>
          <a:p>
            <a:r>
              <a:rPr lang="ru-RU" sz="2800" b="1" i="1" dirty="0" smtClean="0"/>
              <a:t>- коэффициент </a:t>
            </a:r>
            <a:r>
              <a:rPr lang="ru-RU" sz="2800" b="1" i="1" dirty="0"/>
              <a:t>качества обучения </a:t>
            </a:r>
            <a:r>
              <a:rPr lang="ru-RU" sz="2800" dirty="0"/>
              <a:t>оказывается в 1,5 раза </a:t>
            </a:r>
            <a:r>
              <a:rPr lang="ru-RU" sz="2800" dirty="0" smtClean="0"/>
              <a:t>выше,</a:t>
            </a:r>
          </a:p>
          <a:p>
            <a:endParaRPr lang="ru-RU" sz="2800" dirty="0" smtClean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72596" y="188640"/>
            <a:ext cx="78598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Trebuchet MS" pitchFamily="34" charset="0"/>
              </a:rPr>
              <a:t>6. Результаты: АДАПТИВНО-РАЗВИВАЮЩАЯ</a:t>
            </a:r>
          </a:p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Trebuchet MS" pitchFamily="34" charset="0"/>
              </a:rPr>
              <a:t>СТРАТЕГИЯ</a:t>
            </a:r>
            <a:endParaRPr lang="ru-RU" altLang="ru-RU" sz="28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76672"/>
            <a:ext cx="80466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Значительное возрастание </a:t>
            </a:r>
            <a:r>
              <a:rPr lang="ru-RU" sz="2800" b="1" i="1" dirty="0" smtClean="0"/>
              <a:t>числа детей с устойчивостью к информационным стрессам </a:t>
            </a:r>
            <a:r>
              <a:rPr lang="ru-RU" sz="2800" dirty="0" smtClean="0"/>
              <a:t>и эффективной </a:t>
            </a:r>
            <a:r>
              <a:rPr lang="ru-RU" sz="2800" dirty="0" err="1" smtClean="0"/>
              <a:t>саморегуляцией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экспериментальной группе </a:t>
            </a:r>
            <a:r>
              <a:rPr lang="ru-RU" sz="2800" b="1" i="1" dirty="0"/>
              <a:t>число детей с «застревающими» профилями регуляции </a:t>
            </a:r>
            <a:r>
              <a:rPr lang="ru-RU" sz="2800" dirty="0"/>
              <a:t>снижалось с 28 до 2,5%,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контрольной — возрастало с 27 до 35%.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b="1" i="1" dirty="0" smtClean="0"/>
              <a:t>Акцентуации </a:t>
            </a:r>
            <a:r>
              <a:rPr lang="ru-RU" sz="2800" b="1" i="1" dirty="0"/>
              <a:t>исходного вегетативного тонуса </a:t>
            </a:r>
            <a:r>
              <a:rPr lang="ru-RU" sz="2800" dirty="0"/>
              <a:t>у детей 11 лет контрольной группы отмечались в 60% случаев, тогда как в экспериментальной — в 27</a:t>
            </a:r>
            <a:r>
              <a:rPr lang="ru-RU" sz="2800" dirty="0" smtClean="0"/>
              <a:t>%.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540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0238" y="290513"/>
            <a:ext cx="8450262" cy="6019799"/>
            <a:chOff x="397" y="183"/>
            <a:chExt cx="5323" cy="3792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397" y="1595"/>
            <a:ext cx="2001" cy="1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72" name="Диаграмма" r:id="rId3" imgW="6096000" imgH="4076692" progId="MSGraph.Chart.8">
                    <p:embed followColorScheme="full"/>
                  </p:oleObj>
                </mc:Choice>
                <mc:Fallback>
                  <p:oleObj name="Диаграмма" r:id="rId3" imgW="6096000" imgH="4076692" progId="MSGraph.Chart.8">
                    <p:embed followColorScheme="full"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" y="1595"/>
                          <a:ext cx="2001" cy="1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307" y="1559"/>
            <a:ext cx="2059" cy="1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73" name="Диаграмма" r:id="rId5" imgW="6096000" imgH="4076692" progId="MSGraph.Chart.8">
                    <p:embed followColorScheme="full"/>
                  </p:oleObj>
                </mc:Choice>
                <mc:Fallback>
                  <p:oleObj name="Диаграмма" r:id="rId5" imgW="6096000" imgH="4076692" progId="MSGraph.Chart.8">
                    <p:embed followColorScheme="full"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7" y="1559"/>
                          <a:ext cx="2059" cy="13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175" y="540"/>
              <a:ext cx="342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6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2400" dirty="0">
                  <a:solidFill>
                    <a:schemeClr val="bg1"/>
                  </a:solidFill>
                </a:rPr>
                <a:t>СВЯЗЬ ЗДОРОВЬЯ ШКОЛЬНИКОВ </a:t>
              </a:r>
            </a:p>
            <a:p>
              <a:pPr algn="ctr"/>
              <a:r>
                <a:rPr lang="ru-RU" altLang="ru-RU" sz="2400" dirty="0">
                  <a:solidFill>
                    <a:schemeClr val="bg1"/>
                  </a:solidFill>
                </a:rPr>
                <a:t>С </a:t>
              </a:r>
              <a:r>
                <a:rPr lang="ru-RU" altLang="ru-RU" sz="2400" dirty="0" smtClean="0">
                  <a:solidFill>
                    <a:schemeClr val="bg1"/>
                  </a:solidFill>
                </a:rPr>
                <a:t> ИХ  ЭКОЛОГИЧЕСКИМ  МЫШЛЕНИЕМ </a:t>
              </a:r>
              <a:endParaRPr lang="ru-RU" alt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362" y="1071"/>
              <a:ext cx="3004" cy="0"/>
            </a:xfrm>
            <a:prstGeom prst="line">
              <a:avLst/>
            </a:prstGeom>
            <a:noFill/>
            <a:ln w="38100">
              <a:solidFill>
                <a:srgbClr val="FF71A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26" y="183"/>
              <a:ext cx="367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400" b="0">
                  <a:solidFill>
                    <a:schemeClr val="bg1"/>
                  </a:solidFill>
                </a:rPr>
                <a:t>По данным Центра теории и методики экологического образования </a:t>
              </a:r>
            </a:p>
            <a:p>
              <a:r>
                <a:rPr lang="ru-RU" altLang="ru-RU" sz="1400" b="0">
                  <a:solidFill>
                    <a:schemeClr val="bg1"/>
                  </a:solidFill>
                </a:rPr>
                <a:t>Института содержания и методов обучения РАО и ВСНЦ СО РАМН</a:t>
              </a:r>
            </a:p>
            <a:p>
              <a:endParaRPr lang="ru-RU" altLang="ru-RU" sz="1400" b="0">
                <a:solidFill>
                  <a:schemeClr val="bg1"/>
                </a:solidFill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30" y="1215"/>
              <a:ext cx="213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1400">
                  <a:solidFill>
                    <a:schemeClr val="bg1"/>
                  </a:solidFill>
                </a:rPr>
                <a:t>ДЕТИ С СОХРАНЕНИЕМ </a:t>
              </a:r>
            </a:p>
            <a:p>
              <a:pPr algn="ctr"/>
              <a:r>
                <a:rPr lang="ru-RU" altLang="ru-RU" sz="1400">
                  <a:solidFill>
                    <a:schemeClr val="bg1"/>
                  </a:solidFill>
                </a:rPr>
                <a:t>ЗДОРОВЬЯ В УЧЕБНОМ ПРОЦЕССЕ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934" y="1215"/>
              <a:ext cx="213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1400">
                  <a:solidFill>
                    <a:schemeClr val="bg1"/>
                  </a:solidFill>
                </a:rPr>
                <a:t>ДЕТИ С УХУДШЕНИЕМ </a:t>
              </a:r>
            </a:p>
            <a:p>
              <a:pPr algn="ctr"/>
              <a:r>
                <a:rPr lang="ru-RU" altLang="ru-RU" sz="1400">
                  <a:solidFill>
                    <a:schemeClr val="bg1"/>
                  </a:solidFill>
                </a:rPr>
                <a:t>ЗДОРОВЬЯ В УЧЕБНОМ ПРОЦЕССЕ</a:t>
              </a: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3655" y="1559"/>
            <a:ext cx="2065" cy="1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74" name="Диаграмма" r:id="rId7" imgW="6096000" imgH="4067323" progId="MSGraph.Chart.8">
                    <p:embed followColorScheme="full"/>
                  </p:oleObj>
                </mc:Choice>
                <mc:Fallback>
                  <p:oleObj name="Диаграмма" r:id="rId7" imgW="6096000" imgH="4067323" progId="MSGraph.Chart.8">
                    <p:embed followColorScheme="full"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5" y="1559"/>
                          <a:ext cx="2065" cy="13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76" y="3064"/>
              <a:ext cx="184" cy="152"/>
            </a:xfrm>
            <a:prstGeom prst="rect">
              <a:avLst/>
            </a:prstGeom>
            <a:solidFill>
              <a:srgbClr val="F7F9A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035" y="3029"/>
              <a:ext cx="42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-"/>
              </a:pPr>
              <a:r>
                <a:rPr lang="ru-RU" altLang="ru-RU" sz="1000" b="0">
                  <a:solidFill>
                    <a:schemeClr val="bg1"/>
                  </a:solidFill>
                </a:rPr>
                <a:t> </a:t>
              </a:r>
              <a:r>
                <a:rPr lang="ru-RU" altLang="ru-RU" sz="1000">
                  <a:solidFill>
                    <a:schemeClr val="bg1"/>
                  </a:solidFill>
                </a:rPr>
                <a:t>СФОРМИРОВАНА ЭКОЛОГИЧЕСКАЯ КОМПЕТЕНТНОСТЬ (СИСТЕМА ЭКОЛОГИЧЕСКИХ ЦЕННОСТЕЙ + </a:t>
              </a:r>
            </a:p>
            <a:p>
              <a:r>
                <a:rPr lang="ru-RU" altLang="ru-RU" sz="1000">
                  <a:solidFill>
                    <a:schemeClr val="bg1"/>
                  </a:solidFill>
                </a:rPr>
                <a:t>  УМЕНИЯ РЕГУЛИРОВАТЬ ВЗАИМОДЕЙСТВИЕ  «Я – ОБРАЗОВАТЕЛЬНАЯ СРЕДА») 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76" y="3304"/>
              <a:ext cx="184" cy="152"/>
            </a:xfrm>
            <a:prstGeom prst="rect">
              <a:avLst/>
            </a:prstGeom>
            <a:solidFill>
              <a:srgbClr val="FFB9D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76" y="3552"/>
              <a:ext cx="184" cy="152"/>
            </a:xfrm>
            <a:prstGeom prst="rect">
              <a:avLst/>
            </a:prstGeom>
            <a:solidFill>
              <a:srgbClr val="C5FFC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035" y="3325"/>
              <a:ext cx="267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400" b="0" dirty="0">
                  <a:solidFill>
                    <a:schemeClr val="bg1"/>
                  </a:solidFill>
                </a:rPr>
                <a:t>- </a:t>
              </a:r>
              <a:r>
                <a:rPr lang="ru-RU" altLang="ru-RU" sz="1400" dirty="0">
                  <a:solidFill>
                    <a:schemeClr val="bg1"/>
                  </a:solidFill>
                </a:rPr>
                <a:t>НЕ </a:t>
              </a:r>
              <a:r>
                <a:rPr lang="ru-RU" altLang="ru-RU" sz="1400" dirty="0" smtClean="0">
                  <a:solidFill>
                    <a:schemeClr val="bg1"/>
                  </a:solidFill>
                </a:rPr>
                <a:t>СФОРМИРОВАНО ЭКОЛОГИЧЕСКОЕ МЫШЛЕНИЕ </a:t>
              </a:r>
              <a:endParaRPr lang="ru-RU" alt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027" y="3549"/>
              <a:ext cx="196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000" b="0">
                  <a:solidFill>
                    <a:schemeClr val="bg1"/>
                  </a:solidFill>
                </a:rPr>
                <a:t>- ЕСТЬ ЗНАНИЯ О ЗДОРОВОМ ОБРАЗЕ ЖИЗНИ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776" y="3792"/>
              <a:ext cx="184" cy="152"/>
            </a:xfrm>
            <a:prstGeom prst="rect">
              <a:avLst/>
            </a:prstGeom>
            <a:solidFill>
              <a:srgbClr val="CECD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1025" y="3781"/>
              <a:ext cx="221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000" b="0" dirty="0">
                  <a:solidFill>
                    <a:schemeClr val="bg1"/>
                  </a:solidFill>
                </a:rPr>
                <a:t>- </a:t>
              </a:r>
              <a:r>
                <a:rPr lang="ru-RU" altLang="ru-RU" sz="1400" b="0" dirty="0" smtClean="0">
                  <a:solidFill>
                    <a:schemeClr val="bg1"/>
                  </a:solidFill>
                </a:rPr>
                <a:t>Н.У. </a:t>
              </a:r>
              <a:r>
                <a:rPr lang="ru-RU" altLang="ru-RU" sz="1400" b="0" dirty="0">
                  <a:solidFill>
                    <a:schemeClr val="bg1"/>
                  </a:solidFill>
                </a:rPr>
                <a:t>ЗНАНИЙ О ЗДОРОВОМ ОБРАЗЕ ЖИЗНИ</a:t>
              </a:r>
              <a:endParaRPr lang="ru-RU" altLang="ru-RU" sz="1000" b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021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431856"/>
              </p:ext>
            </p:extLst>
          </p:nvPr>
        </p:nvGraphicFramePr>
        <p:xfrm>
          <a:off x="323528" y="260648"/>
          <a:ext cx="8496943" cy="6508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5977"/>
                <a:gridCol w="1860376"/>
                <a:gridCol w="1060621"/>
                <a:gridCol w="2179593"/>
                <a:gridCol w="1860376"/>
              </a:tblGrid>
              <a:tr h="241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Страна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effectLst/>
                        </a:rPr>
                        <a:t>Коэф</a:t>
                      </a:r>
                      <a:r>
                        <a:rPr lang="ru-RU" sz="2000" dirty="0">
                          <a:effectLst/>
                        </a:rPr>
                        <a:t>. трансформации инвестиций в ЧК  </a:t>
                      </a:r>
                      <a:r>
                        <a:rPr lang="ru-RU" sz="40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effectLst/>
                        </a:rPr>
                        <a:t>Коэф</a:t>
                      </a:r>
                      <a:r>
                        <a:rPr lang="ru-RU" sz="2000" dirty="0">
                          <a:effectLst/>
                        </a:rPr>
                        <a:t>. качества ЧК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Коэффициент качества жизни, 2004</a:t>
                      </a:r>
                      <a:r>
                        <a:rPr lang="ru-RU" sz="4000" dirty="0">
                          <a:effectLst/>
                        </a:rPr>
                        <a:t> 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Индекс развития человеческого потенциала, 2006 г.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533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США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1.36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1.72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4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0.944</a:t>
                      </a:r>
                      <a:endParaRPr lang="ru-RU" sz="4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798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Великобритания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1.12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1.34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0.939</a:t>
                      </a:r>
                      <a:endParaRPr lang="ru-RU" sz="4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533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Германия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1.115</a:t>
                      </a:r>
                      <a:endParaRPr lang="ru-RU" sz="4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1.33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0.930</a:t>
                      </a:r>
                      <a:endParaRPr lang="ru-RU" sz="4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533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Япония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1.025</a:t>
                      </a:r>
                      <a:endParaRPr lang="ru-RU" sz="4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1.33</a:t>
                      </a:r>
                      <a:endParaRPr lang="ru-RU" sz="4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0.943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533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Эстония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0.7225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0.715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0.85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0.85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533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Китай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0.58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0.51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0.7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0.755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533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Россия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0.29</a:t>
                      </a:r>
                      <a:endParaRPr lang="ru-RU" sz="4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0.31</a:t>
                      </a:r>
                      <a:endParaRPr lang="ru-RU" sz="4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0.625</a:t>
                      </a:r>
                      <a:endParaRPr lang="ru-RU" sz="4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0.795</a:t>
                      </a:r>
                      <a:endParaRPr lang="ru-RU" sz="4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4239" y="4140369"/>
            <a:ext cx="63755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риглашаем к сотрудничеству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2373" y="5301208"/>
            <a:ext cx="2815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/>
              <a:t>dziatkov</a:t>
            </a:r>
            <a:r>
              <a:rPr lang="en-US" sz="2800" i="1" dirty="0" smtClean="0"/>
              <a:t>@ mail.ru</a:t>
            </a:r>
            <a:endParaRPr lang="ru-RU" sz="2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899592" y="476672"/>
            <a:ext cx="7841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ПОЧТИ 30-ЛЕТНИЙ КЛИНИЧЕСКИЙ ОПЫТ</a:t>
            </a:r>
          </a:p>
          <a:p>
            <a:pPr algn="ctr"/>
            <a:r>
              <a:rPr lang="ru-RU" dirty="0" smtClean="0"/>
              <a:t>НАУЧНОГО ЦЕНТРА ПО ПРОБЛЕМАМ СЕМЬИ И РЕПРОДУКТИВНОГО ЗДОРОВЬЯ</a:t>
            </a:r>
          </a:p>
          <a:p>
            <a:pPr algn="ctr"/>
            <a:r>
              <a:rPr lang="ru-RU" dirty="0" smtClean="0"/>
              <a:t>СО РАМН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1916832"/>
            <a:ext cx="437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ПРЕДЛОЖЕНИЯ:  ОТРАЗИТЬ В РЕЗОЛЮЦИИ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28600" y="333375"/>
          <a:ext cx="86106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Диаграмма" r:id="rId4" imgW="4628980" imgH="2800367" progId="Excel.Sheet.8">
                  <p:embed/>
                </p:oleObj>
              </mc:Choice>
              <mc:Fallback>
                <p:oleObj name="Диаграмма" r:id="rId4" imgW="4628980" imgH="2800367" progId="Excel.Sheet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33375"/>
                        <a:ext cx="86106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108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835150" cy="2349500"/>
          </a:xfrm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18864" y="2852936"/>
            <a:ext cx="8229600" cy="324060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latin typeface="Times New Roman" pitchFamily="18" charset="0"/>
              </a:rPr>
              <a:t>Высокий уровень </a:t>
            </a:r>
            <a:r>
              <a:rPr lang="ru-RU" sz="2800" b="1" dirty="0">
                <a:latin typeface="Times New Roman" pitchFamily="18" charset="0"/>
              </a:rPr>
              <a:t>хронической </a:t>
            </a:r>
            <a:r>
              <a:rPr lang="ru-RU" sz="2800" b="1" dirty="0" smtClean="0">
                <a:latin typeface="Times New Roman" pitchFamily="18" charset="0"/>
              </a:rPr>
              <a:t>заболеваемости</a:t>
            </a:r>
            <a:endParaRPr lang="ru-RU" sz="2800" b="1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dirty="0" smtClean="0">
                <a:latin typeface="Times New Roman" pitchFamily="18" charset="0"/>
              </a:rPr>
              <a:t>Нарастание </a:t>
            </a:r>
            <a:r>
              <a:rPr lang="ru-RU" sz="2800" b="1" dirty="0">
                <a:latin typeface="Times New Roman" pitchFamily="18" charset="0"/>
              </a:rPr>
              <a:t>уровня </a:t>
            </a:r>
            <a:r>
              <a:rPr lang="ru-RU" sz="2800" b="1" dirty="0" smtClean="0">
                <a:latin typeface="Times New Roman" pitchFamily="18" charset="0"/>
              </a:rPr>
              <a:t>инвалидности</a:t>
            </a:r>
            <a:endParaRPr lang="ru-RU" sz="2800" b="1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dirty="0" smtClean="0">
                <a:latin typeface="Times New Roman" pitchFamily="18" charset="0"/>
              </a:rPr>
              <a:t>Нарушения </a:t>
            </a:r>
            <a:r>
              <a:rPr lang="ru-RU" sz="2800" b="1" dirty="0">
                <a:latin typeface="Times New Roman" pitchFamily="18" charset="0"/>
              </a:rPr>
              <a:t>становления репродуктивной </a:t>
            </a:r>
            <a:r>
              <a:rPr lang="ru-RU" sz="2800" b="1" dirty="0" smtClean="0">
                <a:latin typeface="Times New Roman" pitchFamily="18" charset="0"/>
              </a:rPr>
              <a:t>системы</a:t>
            </a:r>
            <a:endParaRPr lang="ru-RU" sz="2800" b="1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dirty="0" smtClean="0">
                <a:latin typeface="Times New Roman" pitchFamily="18" charset="0"/>
              </a:rPr>
              <a:t>Отклонения </a:t>
            </a:r>
            <a:r>
              <a:rPr lang="ru-RU" sz="2800" b="1" dirty="0">
                <a:latin typeface="Times New Roman" pitchFamily="18" charset="0"/>
              </a:rPr>
              <a:t>психического </a:t>
            </a:r>
            <a:r>
              <a:rPr lang="ru-RU" sz="2800" b="1" dirty="0" smtClean="0">
                <a:latin typeface="Times New Roman" pitchFamily="18" charset="0"/>
              </a:rPr>
              <a:t>здоровья</a:t>
            </a:r>
            <a:endParaRPr lang="ru-RU" sz="2800" b="1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dirty="0" smtClean="0">
                <a:latin typeface="Times New Roman" pitchFamily="18" charset="0"/>
              </a:rPr>
              <a:t>Снижение </a:t>
            </a:r>
            <a:r>
              <a:rPr lang="ru-RU" sz="2800" b="1" dirty="0">
                <a:latin typeface="Times New Roman" pitchFamily="18" charset="0"/>
              </a:rPr>
              <a:t>показателей физического развития</a:t>
            </a:r>
            <a:r>
              <a:rPr lang="ru-RU" sz="2800" b="1" dirty="0" smtClean="0">
                <a:latin typeface="Times New Roman" pitchFamily="18" charset="0"/>
              </a:rPr>
              <a:t>.</a:t>
            </a:r>
            <a:endParaRPr lang="ru-RU" sz="280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08175" y="90488"/>
            <a:ext cx="5514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320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Здоровье школьников </a:t>
            </a:r>
            <a:br>
              <a:rPr lang="ru-RU" sz="3200" b="1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характеризуется: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0"/>
            <a:ext cx="1835150" cy="234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32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352" y="116632"/>
            <a:ext cx="8454559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ИНФОРМАЦИОННОЕ ОКРУЖЕНИЕ </a:t>
            </a:r>
            <a:r>
              <a:rPr lang="ru-RU" sz="2400" dirty="0" smtClean="0"/>
              <a:t>ДЕТЕЙ </a:t>
            </a:r>
            <a:r>
              <a:rPr lang="ru-RU" sz="2400" b="1" dirty="0" smtClean="0"/>
              <a:t>– </a:t>
            </a:r>
            <a:r>
              <a:rPr lang="ru-RU" sz="2400" b="1" dirty="0" smtClean="0">
                <a:solidFill>
                  <a:srgbClr val="FF0000"/>
                </a:solidFill>
              </a:rPr>
              <a:t>ВЕДУЩИЙ ФАКТОР </a:t>
            </a:r>
          </a:p>
          <a:p>
            <a:endParaRPr lang="ru-RU" dirty="0" smtClean="0"/>
          </a:p>
          <a:p>
            <a:endParaRPr lang="ru-RU" sz="2800" b="1" spc="-40" dirty="0" smtClean="0"/>
          </a:p>
          <a:p>
            <a:endParaRPr lang="ru-RU" sz="2800" b="1" spc="-40" dirty="0" smtClean="0"/>
          </a:p>
          <a:p>
            <a:endParaRPr lang="ru-RU" sz="2800" b="1" spc="-40" dirty="0"/>
          </a:p>
          <a:p>
            <a:endParaRPr lang="ru-RU" sz="2800" b="1" spc="-40" dirty="0" smtClean="0"/>
          </a:p>
          <a:p>
            <a:endParaRPr lang="ru-RU" sz="2800" b="1" spc="-40" dirty="0" smtClean="0"/>
          </a:p>
          <a:p>
            <a:endParaRPr lang="ru-RU" sz="2800" b="1" spc="-40" dirty="0"/>
          </a:p>
          <a:p>
            <a:endParaRPr lang="ru-RU" sz="2800" b="1" spc="-40" dirty="0" smtClean="0"/>
          </a:p>
          <a:p>
            <a:endParaRPr lang="ru-RU" sz="2800" b="1" spc="-4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27657" y="620688"/>
            <a:ext cx="8428334" cy="3061504"/>
            <a:chOff x="427657" y="332656"/>
            <a:chExt cx="8428334" cy="3061504"/>
          </a:xfrm>
        </p:grpSpPr>
        <p:sp>
          <p:nvSpPr>
            <p:cNvPr id="8" name="TextBox 7"/>
            <p:cNvSpPr txBox="1"/>
            <p:nvPr/>
          </p:nvSpPr>
          <p:spPr>
            <a:xfrm>
              <a:off x="3349123" y="1916832"/>
              <a:ext cx="2591029" cy="147732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Учебная культура.</a:t>
              </a:r>
            </a:p>
            <a:p>
              <a:pPr algn="ctr"/>
              <a:r>
                <a:rPr lang="ru-RU" dirty="0"/>
                <a:t>Культура учебного труда</a:t>
              </a:r>
            </a:p>
            <a:p>
              <a:pPr algn="ctr"/>
              <a:r>
                <a:rPr lang="ru-RU" dirty="0" smtClean="0"/>
                <a:t>Культура общения.</a:t>
              </a:r>
            </a:p>
            <a:p>
              <a:pPr algn="ctr"/>
              <a:r>
                <a:rPr lang="ru-RU" dirty="0" smtClean="0"/>
                <a:t>Физическая культура.</a:t>
              </a:r>
            </a:p>
            <a:p>
              <a:pPr algn="ctr"/>
              <a:r>
                <a:rPr lang="ru-RU" b="1" dirty="0" smtClean="0"/>
                <a:t>СРЕДСТВО</a:t>
              </a:r>
              <a:endParaRPr lang="ru-RU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7657" y="1628800"/>
              <a:ext cx="2580899" cy="92333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Культура безопасности.</a:t>
              </a:r>
            </a:p>
            <a:p>
              <a:r>
                <a:rPr lang="ru-RU" dirty="0" smtClean="0"/>
                <a:t>Экологическая культура.</a:t>
              </a: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ОСНОВА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573980" y="332656"/>
              <a:ext cx="5878340" cy="924623"/>
              <a:chOff x="1573980" y="3255367"/>
              <a:chExt cx="5878340" cy="924623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573980" y="3255367"/>
                <a:ext cx="5878340" cy="461665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2400" b="1" dirty="0" smtClean="0"/>
                  <a:t>БЕЗОПАСНОСТЬ  -  РАЗВИТИЕ  -  ЗДОРОВЬЕ </a:t>
                </a:r>
                <a:endParaRPr lang="ru-RU" sz="2400" b="1" dirty="0"/>
              </a:p>
            </p:txBody>
          </p:sp>
          <p:sp>
            <p:nvSpPr>
              <p:cNvPr id="13" name="Стрелка вправо 12"/>
              <p:cNvSpPr/>
              <p:nvPr/>
            </p:nvSpPr>
            <p:spPr>
              <a:xfrm>
                <a:off x="3851920" y="4134271"/>
                <a:ext cx="144016" cy="45719"/>
              </a:xfrm>
              <a:prstGeom prst="rightArrow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Стрелка вправо 13"/>
              <p:cNvSpPr/>
              <p:nvPr/>
            </p:nvSpPr>
            <p:spPr>
              <a:xfrm>
                <a:off x="5580112" y="4120453"/>
                <a:ext cx="144016" cy="45719"/>
              </a:xfrm>
              <a:prstGeom prst="rightArrow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207509" y="1628800"/>
              <a:ext cx="2648482" cy="147732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Готовность к развитию </a:t>
              </a:r>
            </a:p>
            <a:p>
              <a:pPr algn="ctr"/>
              <a:r>
                <a:rPr lang="ru-RU" dirty="0" smtClean="0"/>
                <a:t>культуры экологически</a:t>
              </a:r>
            </a:p>
            <a:p>
              <a:pPr algn="ctr"/>
              <a:r>
                <a:rPr lang="ru-RU" dirty="0"/>
                <a:t>с</a:t>
              </a:r>
              <a:r>
                <a:rPr lang="ru-RU" dirty="0" smtClean="0"/>
                <a:t>ообразного, здорового </a:t>
              </a:r>
            </a:p>
            <a:p>
              <a:pPr algn="ctr"/>
              <a:r>
                <a:rPr lang="ru-RU" dirty="0"/>
                <a:t>и</a:t>
              </a:r>
              <a:r>
                <a:rPr lang="ru-RU" dirty="0" smtClean="0"/>
                <a:t> безопасного образа</a:t>
              </a:r>
            </a:p>
            <a:p>
              <a:pPr algn="ctr"/>
              <a:r>
                <a:rPr lang="ru-RU" dirty="0" smtClean="0"/>
                <a:t>жизни - </a:t>
              </a:r>
              <a:r>
                <a:rPr lang="ru-RU" b="1" dirty="0" smtClean="0"/>
                <a:t>РЕЗУЛЬТАТ </a:t>
              </a:r>
              <a:endParaRPr lang="ru-RU" b="1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83568" y="4437112"/>
            <a:ext cx="7861300" cy="1593850"/>
            <a:chOff x="900113" y="2211388"/>
            <a:chExt cx="7861300" cy="1593850"/>
          </a:xfrm>
        </p:grpSpPr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900113" y="3422650"/>
              <a:ext cx="2520950" cy="376238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66"/>
                  </a:solidFill>
                  <a:latin typeface="Arial" charset="0"/>
                </a:rPr>
                <a:t>БЕЗОПАСНОСТЬ</a:t>
              </a: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3406775" y="3625850"/>
              <a:ext cx="190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6080125" y="3632200"/>
              <a:ext cx="190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6240463" y="3429000"/>
              <a:ext cx="2520950" cy="376238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66"/>
                  </a:solidFill>
                  <a:latin typeface="Arial" charset="0"/>
                </a:rPr>
                <a:t>ЗДОРОВЬЕ</a:t>
              </a:r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3573463" y="3429000"/>
              <a:ext cx="2520950" cy="376238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66"/>
                  </a:solidFill>
                  <a:latin typeface="Arial" charset="0"/>
                </a:rPr>
                <a:t>РАЗВИТИЕ</a:t>
              </a:r>
            </a:p>
          </p:txBody>
        </p:sp>
        <p:sp>
          <p:nvSpPr>
            <p:cNvPr id="21" name="AutoShape 10"/>
            <p:cNvSpPr>
              <a:spLocks noChangeArrowheads="1"/>
            </p:cNvSpPr>
            <p:nvPr/>
          </p:nvSpPr>
          <p:spPr bwMode="auto">
            <a:xfrm rot="5400000">
              <a:off x="1892300" y="2921000"/>
              <a:ext cx="514350" cy="190500"/>
            </a:xfrm>
            <a:custGeom>
              <a:avLst/>
              <a:gdLst>
                <a:gd name="T0" fmla="*/ 385762 w 21600"/>
                <a:gd name="T1" fmla="*/ 0 h 21600"/>
                <a:gd name="T2" fmla="*/ 0 w 21600"/>
                <a:gd name="T3" fmla="*/ 95250 h 21600"/>
                <a:gd name="T4" fmla="*/ 385762 w 21600"/>
                <a:gd name="T5" fmla="*/ 190500 h 21600"/>
                <a:gd name="T6" fmla="*/ 514350 w 21600"/>
                <a:gd name="T7" fmla="*/ 9525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D9FF6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2" name="AutoShape 11"/>
            <p:cNvSpPr>
              <a:spLocks noChangeArrowheads="1"/>
            </p:cNvSpPr>
            <p:nvPr/>
          </p:nvSpPr>
          <p:spPr bwMode="auto">
            <a:xfrm rot="5400000">
              <a:off x="4489450" y="2927350"/>
              <a:ext cx="514350" cy="190500"/>
            </a:xfrm>
            <a:custGeom>
              <a:avLst/>
              <a:gdLst>
                <a:gd name="T0" fmla="*/ 385762 w 21600"/>
                <a:gd name="T1" fmla="*/ 0 h 21600"/>
                <a:gd name="T2" fmla="*/ 0 w 21600"/>
                <a:gd name="T3" fmla="*/ 95250 h 21600"/>
                <a:gd name="T4" fmla="*/ 385762 w 21600"/>
                <a:gd name="T5" fmla="*/ 190500 h 21600"/>
                <a:gd name="T6" fmla="*/ 514350 w 21600"/>
                <a:gd name="T7" fmla="*/ 9525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D9FF6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3" name="AutoShape 12"/>
            <p:cNvSpPr>
              <a:spLocks noChangeArrowheads="1"/>
            </p:cNvSpPr>
            <p:nvPr/>
          </p:nvSpPr>
          <p:spPr bwMode="auto">
            <a:xfrm rot="5400000">
              <a:off x="7181850" y="2933700"/>
              <a:ext cx="514350" cy="190500"/>
            </a:xfrm>
            <a:custGeom>
              <a:avLst/>
              <a:gdLst>
                <a:gd name="T0" fmla="*/ 385762 w 21600"/>
                <a:gd name="T1" fmla="*/ 0 h 21600"/>
                <a:gd name="T2" fmla="*/ 0 w 21600"/>
                <a:gd name="T3" fmla="*/ 95250 h 21600"/>
                <a:gd name="T4" fmla="*/ 385762 w 21600"/>
                <a:gd name="T5" fmla="*/ 190500 h 21600"/>
                <a:gd name="T6" fmla="*/ 514350 w 21600"/>
                <a:gd name="T7" fmla="*/ 9525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D9FF6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1704975" y="2382838"/>
              <a:ext cx="9779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 sz="1200" b="1">
                  <a:latin typeface="Arial" charset="0"/>
                </a:rPr>
                <a:t>УСЛОВИЕ </a:t>
              </a:r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4219575" y="2382838"/>
              <a:ext cx="10795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 sz="1200" b="1">
                  <a:latin typeface="Arial" charset="0"/>
                </a:rPr>
                <a:t>СРЕДСТВО </a:t>
              </a: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6505575" y="2211388"/>
              <a:ext cx="187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1200" b="1">
                  <a:latin typeface="Arial" charset="0"/>
                </a:rPr>
                <a:t>ОБРАЗОВАТЕЛЬНЫЙ </a:t>
              </a:r>
            </a:p>
            <a:p>
              <a:pPr algn="ctr" eaLnBrk="1" hangingPunct="1"/>
              <a:r>
                <a:rPr lang="ru-RU" altLang="ru-RU" sz="1200" b="1">
                  <a:latin typeface="Arial" charset="0"/>
                </a:rPr>
                <a:t>ПРОДУКТ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205879" y="1268760"/>
            <a:ext cx="7110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формирования  КУЛЬТУРЫ  ЗДОРОВЬЯ  ШКОЛЬНИКА</a:t>
            </a:r>
          </a:p>
        </p:txBody>
      </p:sp>
    </p:spTree>
    <p:extLst>
      <p:ext uri="{BB962C8B-B14F-4D97-AF65-F5344CB8AC3E}">
        <p14:creationId xmlns:p14="http://schemas.microsoft.com/office/powerpoint/2010/main" val="1147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980728"/>
            <a:ext cx="806489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40" dirty="0"/>
              <a:t>ОСОБЕННО ВЕЛИКА РОЛЬ </a:t>
            </a:r>
          </a:p>
          <a:p>
            <a:r>
              <a:rPr lang="ru-RU" sz="2800" b="1" spc="-40" dirty="0" smtClean="0">
                <a:solidFill>
                  <a:srgbClr val="C00000"/>
                </a:solidFill>
              </a:rPr>
              <a:t>ИНФОРМАЦИОННОГО</a:t>
            </a:r>
            <a:r>
              <a:rPr lang="ru-RU" sz="2800" b="1" spc="-40" dirty="0" smtClean="0"/>
              <a:t> ОКРУЖЕНИЯ</a:t>
            </a:r>
          </a:p>
          <a:p>
            <a:r>
              <a:rPr lang="ru-RU" sz="2800" b="1" spc="-40" dirty="0"/>
              <a:t>д</a:t>
            </a:r>
            <a:r>
              <a:rPr lang="ru-RU" sz="2800" b="1" spc="-40" dirty="0" smtClean="0"/>
              <a:t>ля здоровья ШКОЛЬНИКОВ:</a:t>
            </a:r>
            <a:endParaRPr lang="ru-RU" sz="2800" b="1" spc="-40" dirty="0"/>
          </a:p>
          <a:p>
            <a:endParaRPr lang="ru-RU" sz="2800" spc="-40" dirty="0"/>
          </a:p>
          <a:p>
            <a:pPr marL="285750" indent="-285750">
              <a:buFontTx/>
              <a:buChar char="-"/>
            </a:pPr>
            <a:r>
              <a:rPr lang="ru-RU" sz="2400" dirty="0"/>
              <a:t>В СИЛУ ЕГО СИСТЕМНОСТИ 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ДЛИТЕЛЬНОСТИ  </a:t>
            </a:r>
            <a:endParaRPr lang="ru-RU" sz="2400" dirty="0"/>
          </a:p>
          <a:p>
            <a:pPr marL="285750" indent="-285750">
              <a:buFontTx/>
              <a:buChar char="-"/>
            </a:pPr>
            <a:r>
              <a:rPr lang="ru-RU" sz="2400" dirty="0"/>
              <a:t>НЕПРЕРЫВНОСТИ ВОЗДЕЙСТВИЯ 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ПОПАДАНИЯ </a:t>
            </a:r>
            <a:r>
              <a:rPr lang="ru-RU" sz="2400" dirty="0"/>
              <a:t>НА ВОЗРАСТНЫЕ КРИЗИСЫ </a:t>
            </a:r>
          </a:p>
          <a:p>
            <a:r>
              <a:rPr lang="ru-RU" sz="2400" dirty="0"/>
              <a:t>    </a:t>
            </a:r>
            <a:r>
              <a:rPr lang="ru-RU" sz="2400" dirty="0" smtClean="0"/>
              <a:t>(</a:t>
            </a:r>
            <a:r>
              <a:rPr lang="ru-RU" sz="2400" dirty="0"/>
              <a:t>становление центральных регуляторных </a:t>
            </a:r>
            <a:r>
              <a:rPr lang="ru-RU" sz="2400" dirty="0" smtClean="0"/>
              <a:t>  систем)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ВЕДУЩАЯ ДЕЯТЕЛЬНОСТЬ – УЧЕБНО- ПОЗНАВАТЕЛЬНАЯ,</a:t>
            </a:r>
          </a:p>
          <a:p>
            <a:pPr marL="342900" indent="-342900"/>
            <a:r>
              <a:rPr lang="ru-RU" sz="2400" dirty="0" smtClean="0"/>
              <a:t>      связана с работой с информацией</a:t>
            </a:r>
            <a:endParaRPr lang="ru-RU" sz="2400" dirty="0"/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  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2214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91182"/>
            <a:ext cx="882047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ВОЗМОЖНОСТИ УЧЕБНОЙ ИНФОРМАЦИОННОЙ СРЕДЫ </a:t>
            </a:r>
          </a:p>
          <a:p>
            <a:pPr algn="ctr"/>
            <a:r>
              <a:rPr lang="ru-RU" sz="2000" dirty="0" smtClean="0"/>
              <a:t>В ФОРМИРОВАНИИ КУЛЬТУРЫ ЗДОРОВОГО И БЕЗОПАСНОГО ОБРАЗА ЖИЗНИ: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       </a:t>
            </a:r>
            <a:r>
              <a:rPr lang="ru-RU" sz="2000" b="1" dirty="0" smtClean="0">
                <a:solidFill>
                  <a:srgbClr val="C00000"/>
                </a:solidFill>
              </a:rPr>
              <a:t>1.</a:t>
            </a:r>
            <a:r>
              <a:rPr lang="ru-RU" sz="2000" dirty="0" smtClean="0"/>
              <a:t>  -  СОДЕРЖАНИЕ  и  МЕТОДЫ  </a:t>
            </a:r>
            <a:r>
              <a:rPr lang="ru-RU" sz="2000" b="1" dirty="0" smtClean="0"/>
              <a:t>ОБУЧЕНИЯ как средство формирования</a:t>
            </a:r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2</a:t>
            </a:r>
            <a:r>
              <a:rPr lang="ru-RU" sz="2000" dirty="0" smtClean="0"/>
              <a:t>.  -  ИНФОРМАЦИОННАЯ  СРЕДА  как  </a:t>
            </a:r>
            <a:r>
              <a:rPr lang="ru-RU" sz="2000" b="1" dirty="0" smtClean="0"/>
              <a:t>УСЛОВИЕ</a:t>
            </a:r>
            <a:r>
              <a:rPr lang="ru-RU" sz="2000" dirty="0" smtClean="0"/>
              <a:t> для </a:t>
            </a:r>
            <a:r>
              <a:rPr lang="ru-RU" sz="2000" dirty="0"/>
              <a:t>формирования </a:t>
            </a:r>
            <a:endParaRPr lang="ru-RU" sz="2000" dirty="0" smtClean="0"/>
          </a:p>
          <a:p>
            <a:r>
              <a:rPr lang="ru-RU" sz="2000" dirty="0" smtClean="0"/>
              <a:t>                культуры ЗОЖ  субъектов (межличностные, межкультурные,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межнациональные, </a:t>
            </a:r>
            <a:r>
              <a:rPr lang="ru-RU" sz="2000" dirty="0" err="1" smtClean="0"/>
              <a:t>межпоколенные</a:t>
            </a:r>
            <a:r>
              <a:rPr lang="ru-RU" sz="2000" dirty="0" smtClean="0"/>
              <a:t> взаимодействия, ключевые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культурные концепты населения, национальный воспитательный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идеал; компенсация искаженной информационной среды детства;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эксплуатация информационной техники)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</a:t>
            </a:r>
            <a:endParaRPr lang="ru-RU" sz="2000" dirty="0"/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 3.</a:t>
            </a:r>
            <a:r>
              <a:rPr lang="ru-RU" sz="2000" dirty="0" smtClean="0"/>
              <a:t>  - </a:t>
            </a:r>
            <a:r>
              <a:rPr lang="ru-RU" sz="2000" b="1" dirty="0" smtClean="0"/>
              <a:t>УПРАВЛЕНИЕ</a:t>
            </a:r>
            <a:r>
              <a:rPr lang="ru-RU" sz="2000" dirty="0" smtClean="0"/>
              <a:t> деятельностью школьников сообразное законам ее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природной  РЕГУЛЯЦИИ</a:t>
            </a:r>
          </a:p>
          <a:p>
            <a:endParaRPr lang="ru-RU" sz="2000" dirty="0" smtClean="0"/>
          </a:p>
          <a:p>
            <a:r>
              <a:rPr lang="ru-RU" sz="2000" dirty="0" smtClean="0"/>
              <a:t>   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64414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196752"/>
            <a:ext cx="867179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        </a:t>
            </a:r>
            <a:r>
              <a:rPr lang="ru-RU" sz="2000" b="1" dirty="0">
                <a:solidFill>
                  <a:srgbClr val="C00000"/>
                </a:solidFill>
              </a:rPr>
              <a:t>4</a:t>
            </a:r>
            <a:r>
              <a:rPr lang="ru-RU" sz="2000" dirty="0"/>
              <a:t>.  - </a:t>
            </a:r>
            <a:r>
              <a:rPr lang="ru-RU" sz="2000" dirty="0" smtClean="0"/>
              <a:t>  </a:t>
            </a:r>
            <a:r>
              <a:rPr lang="ru-RU" sz="2000" b="1" dirty="0" smtClean="0"/>
              <a:t>ОБЪЕКТ </a:t>
            </a:r>
            <a:r>
              <a:rPr lang="ru-RU" sz="2000" b="1" dirty="0"/>
              <a:t>ПРОЕКТИРОВАНИЯ </a:t>
            </a:r>
            <a:r>
              <a:rPr lang="ru-RU" sz="2000" b="1" dirty="0" smtClean="0"/>
              <a:t>как </a:t>
            </a:r>
            <a:r>
              <a:rPr lang="ru-RU" sz="2000" b="1" dirty="0" err="1" smtClean="0"/>
              <a:t>деятельностные</a:t>
            </a:r>
            <a:endParaRPr lang="ru-RU" sz="2000" b="1" dirty="0" smtClean="0"/>
          </a:p>
          <a:p>
            <a:r>
              <a:rPr lang="ru-RU" sz="2000" b="1" dirty="0" smtClean="0"/>
              <a:t>                 пробы учащихся по изменению и контролю окружающей </a:t>
            </a:r>
          </a:p>
          <a:p>
            <a:r>
              <a:rPr lang="ru-RU" sz="2000" b="1" dirty="0" smtClean="0"/>
              <a:t>                 информационной среды как МОДЕЛИ информационного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окружения человека в обыденной жизни</a:t>
            </a:r>
            <a:endParaRPr lang="ru-RU" sz="2000" b="1" dirty="0"/>
          </a:p>
          <a:p>
            <a:r>
              <a:rPr lang="ru-RU" sz="2000" b="1" dirty="0"/>
              <a:t>                (</a:t>
            </a:r>
            <a:r>
              <a:rPr lang="ru-RU" sz="2000" dirty="0"/>
              <a:t>безопасность работы с информацией, информационной </a:t>
            </a:r>
          </a:p>
          <a:p>
            <a:r>
              <a:rPr lang="ru-RU" sz="2000" dirty="0"/>
              <a:t>                техникой; </a:t>
            </a:r>
            <a:r>
              <a:rPr lang="ru-RU" sz="2000" b="1" i="1" dirty="0"/>
              <a:t>персональная</a:t>
            </a:r>
            <a:r>
              <a:rPr lang="ru-RU" sz="2000" dirty="0"/>
              <a:t> учебно-информационная среда; </a:t>
            </a:r>
          </a:p>
          <a:p>
            <a:r>
              <a:rPr lang="ru-RU" sz="2000" dirty="0"/>
              <a:t>                роль </a:t>
            </a:r>
            <a:r>
              <a:rPr lang="ru-RU" sz="2000" b="1" i="1" dirty="0"/>
              <a:t>автодидактов</a:t>
            </a:r>
            <a:r>
              <a:rPr lang="ru-RU" sz="2000" dirty="0"/>
              <a:t>;  формирование  дружественного, здорового и </a:t>
            </a:r>
          </a:p>
          <a:p>
            <a:r>
              <a:rPr lang="ru-RU" sz="2000" dirty="0"/>
              <a:t>                безопасного </a:t>
            </a:r>
            <a:r>
              <a:rPr lang="ru-RU" sz="2000" b="1" i="1" dirty="0"/>
              <a:t>уклада</a:t>
            </a:r>
            <a:r>
              <a:rPr lang="ru-RU" sz="2000" dirty="0"/>
              <a:t> школьной жизни</a:t>
            </a:r>
            <a:r>
              <a:rPr lang="ru-RU" sz="2000" dirty="0" smtClean="0"/>
              <a:t>)</a:t>
            </a:r>
          </a:p>
          <a:p>
            <a:endParaRPr lang="ru-RU" sz="2000" b="1" dirty="0"/>
          </a:p>
          <a:p>
            <a:r>
              <a:rPr lang="ru-RU" sz="2000" b="1" dirty="0">
                <a:solidFill>
                  <a:srgbClr val="C00000"/>
                </a:solidFill>
              </a:rPr>
              <a:t>         5.</a:t>
            </a:r>
            <a:r>
              <a:rPr lang="ru-RU" sz="2000" b="1" dirty="0"/>
              <a:t>   - КОРРЕКЦИОННО </a:t>
            </a:r>
            <a:r>
              <a:rPr lang="ru-RU" sz="2000" b="1" dirty="0" smtClean="0"/>
              <a:t>РАЗВИВАЮЩИЕ возможности</a:t>
            </a:r>
            <a:endParaRPr lang="ru-RU" sz="2000" b="1" dirty="0"/>
          </a:p>
          <a:p>
            <a:endParaRPr lang="ru-RU" sz="2000" b="1" dirty="0"/>
          </a:p>
          <a:p>
            <a:r>
              <a:rPr lang="ru-RU" sz="2000" b="1" dirty="0">
                <a:solidFill>
                  <a:srgbClr val="C00000"/>
                </a:solidFill>
              </a:rPr>
              <a:t>         6.</a:t>
            </a:r>
            <a:r>
              <a:rPr lang="ru-RU" sz="2000" b="1" dirty="0"/>
              <a:t>  -  МОНИТОРИНГ </a:t>
            </a:r>
            <a:r>
              <a:rPr lang="ru-RU" sz="2000" b="1" dirty="0" smtClean="0"/>
              <a:t>(здоровья, культуры здоровья,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динамика показателей среды…)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66048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2004</Words>
  <Application>Microsoft Office PowerPoint</Application>
  <PresentationFormat>Экран (4:3)</PresentationFormat>
  <Paragraphs>447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Тема Office</vt:lpstr>
      <vt:lpstr>Точечный рисунок</vt:lpstr>
      <vt:lpstr>Image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  ПЕРЕКИСНОГО  ОКИСЛЕНИЯ  ЛИПИДОВ  И АНТИОКСИДАНТНОЙ  АКТИВНОСТИ  КРОВИ  У  ДЕТЕЙ  ПРИ  РАЗЛИЧНЫХ  ФОРМАХ 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78</cp:revision>
  <dcterms:created xsi:type="dcterms:W3CDTF">2015-04-08T09:49:07Z</dcterms:created>
  <dcterms:modified xsi:type="dcterms:W3CDTF">2015-10-18T15:56:39Z</dcterms:modified>
</cp:coreProperties>
</file>