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97" r:id="rId4"/>
    <p:sldId id="300" r:id="rId5"/>
    <p:sldId id="296" r:id="rId6"/>
    <p:sldId id="298" r:id="rId7"/>
    <p:sldId id="301" r:id="rId8"/>
    <p:sldId id="285" r:id="rId9"/>
    <p:sldId id="302" r:id="rId10"/>
    <p:sldId id="303" r:id="rId11"/>
    <p:sldId id="304" r:id="rId12"/>
    <p:sldId id="287" r:id="rId13"/>
    <p:sldId id="288" r:id="rId14"/>
    <p:sldId id="289" r:id="rId15"/>
    <p:sldId id="290" r:id="rId16"/>
    <p:sldId id="291" r:id="rId17"/>
    <p:sldId id="292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6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сила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здоровье</c:v>
                </c:pt>
                <c:pt idx="1">
                  <c:v>мир</c:v>
                </c:pt>
                <c:pt idx="2">
                  <c:v>наследие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3</c:v>
                </c:pt>
                <c:pt idx="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активность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здоровье</c:v>
                </c:pt>
                <c:pt idx="1">
                  <c:v>мир</c:v>
                </c:pt>
                <c:pt idx="2">
                  <c:v>наследие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1.5</c:v>
                </c:pt>
                <c:pt idx="2">
                  <c:v>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здоровье</c:v>
                </c:pt>
                <c:pt idx="1">
                  <c:v>мир</c:v>
                </c:pt>
                <c:pt idx="2">
                  <c:v>наследие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0.5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633216"/>
        <c:axId val="138634752"/>
      </c:barChart>
      <c:catAx>
        <c:axId val="13863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8634752"/>
        <c:crosses val="autoZero"/>
        <c:auto val="1"/>
        <c:lblAlgn val="ctr"/>
        <c:lblOffset val="100"/>
        <c:noMultiLvlLbl val="0"/>
      </c:catAx>
      <c:valAx>
        <c:axId val="13863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33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5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26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6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9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0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1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3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4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9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56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0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ED2A4-991F-4C72-9511-341B47D05835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FE5C-1C07-462D-AC68-3D30D8CD8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6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ziatk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Культурологическая </a:t>
            </a:r>
            <a:r>
              <a:rPr lang="ru-RU" sz="3200" b="1" dirty="0" smtClean="0"/>
              <a:t>модель </a:t>
            </a:r>
            <a:r>
              <a:rPr lang="ru-RU" sz="3200" b="1" dirty="0"/>
              <a:t>ОУР в школе: "зеленые аксиомы", "экологические линзы"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и </a:t>
            </a:r>
            <a:r>
              <a:rPr lang="ru-RU" sz="3200" b="1" dirty="0"/>
              <a:t>культурные концепты.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4509120"/>
            <a:ext cx="44411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Е.Н.ДЗЯТКОВСКАЯ, д.б.н., проф.,</a:t>
            </a:r>
          </a:p>
          <a:p>
            <a:r>
              <a:rPr lang="ru-RU" sz="2000" dirty="0" err="1"/>
              <a:t>в</a:t>
            </a:r>
            <a:r>
              <a:rPr lang="ru-RU" sz="2000" dirty="0" err="1" smtClean="0"/>
              <a:t>ед.н.сотр</a:t>
            </a:r>
            <a:r>
              <a:rPr lang="ru-RU" sz="2000" dirty="0" smtClean="0"/>
              <a:t>., рук. сетевой кафедрой</a:t>
            </a:r>
          </a:p>
          <a:p>
            <a:r>
              <a:rPr lang="ru-RU" sz="2000" dirty="0" smtClean="0"/>
              <a:t>ЮНЕСКО ФГП МГУ </a:t>
            </a:r>
            <a:r>
              <a:rPr lang="ru-RU" sz="2000" dirty="0" err="1" smtClean="0"/>
              <a:t>им.М.В.Ломоносова</a:t>
            </a:r>
            <a:endParaRPr lang="ru-RU" sz="2000" dirty="0" smtClean="0"/>
          </a:p>
          <a:p>
            <a:r>
              <a:rPr lang="ru-RU" sz="2000" dirty="0" smtClean="0"/>
              <a:t>при ФГБНУ «Институт стратегии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азвития образования Российской</a:t>
            </a:r>
          </a:p>
          <a:p>
            <a:r>
              <a:rPr lang="ru-RU" sz="2000" dirty="0"/>
              <a:t>а</a:t>
            </a:r>
            <a:r>
              <a:rPr lang="ru-RU" sz="2000" dirty="0" smtClean="0"/>
              <a:t>кадемии образования»  </a:t>
            </a:r>
          </a:p>
          <a:p>
            <a:r>
              <a:rPr lang="en-US" sz="2000" smtClean="0">
                <a:hlinkClick r:id="rId2"/>
              </a:rPr>
              <a:t>dziatkov@mail.ru</a:t>
            </a:r>
            <a:r>
              <a:rPr lang="en-US" sz="200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3676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36512" y="-27384"/>
            <a:ext cx="9169883" cy="2308324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ПРОБЛЕМА ВЫБОРА КЛЮЧЕВОГО КУЛЬТУРНОГО КОНЦЕПТА ОУР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должен быть укоренен в сознании на архетипическом уровне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должен присутствовать явно или неявно в содержании ВСЕХ</a:t>
            </a:r>
            <a:r>
              <a:rPr lang="ru-RU" sz="2400" i="1" dirty="0" smtClean="0"/>
              <a:t> 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предметных областей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быть личностно значимым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- отражать суть УР, экологического императива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95536" y="28674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ЗДОРОВЬЕ</a:t>
            </a:r>
          </a:p>
          <a:p>
            <a:r>
              <a:rPr lang="ru-RU" sz="1600" b="1" dirty="0" smtClean="0"/>
              <a:t>НАСЛЕДИЕ</a:t>
            </a:r>
          </a:p>
          <a:p>
            <a:r>
              <a:rPr lang="ru-RU" sz="1600" b="1" dirty="0" smtClean="0"/>
              <a:t>МИР</a:t>
            </a:r>
          </a:p>
          <a:p>
            <a:r>
              <a:rPr lang="ru-RU" sz="1600" b="1" dirty="0" smtClean="0"/>
              <a:t>БЕЗОПАСНОСТЬ</a:t>
            </a:r>
          </a:p>
          <a:p>
            <a:r>
              <a:rPr lang="ru-RU" sz="1600" b="1" dirty="0" smtClean="0"/>
              <a:t>СПРАВЕДЛИВОСТЬ </a:t>
            </a:r>
          </a:p>
          <a:p>
            <a:r>
              <a:rPr lang="ru-RU" sz="1600" b="1" dirty="0" smtClean="0"/>
              <a:t>КАЧЕСТВО ЖИЗНИ 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74947861"/>
              </p:ext>
            </p:extLst>
          </p:nvPr>
        </p:nvGraphicFramePr>
        <p:xfrm>
          <a:off x="2987823" y="2924944"/>
          <a:ext cx="569245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61043" y="2555612"/>
            <a:ext cx="291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Начальная школа, 4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54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6632"/>
            <a:ext cx="824440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Как развивать культурные концепты?</a:t>
            </a:r>
          </a:p>
          <a:p>
            <a:r>
              <a:rPr lang="ru-RU" sz="2800" b="1" i="1" dirty="0" smtClean="0"/>
              <a:t>Умения  --- </a:t>
            </a:r>
            <a:r>
              <a:rPr lang="ru-RU" sz="2800" dirty="0"/>
              <a:t>«</a:t>
            </a:r>
            <a:r>
              <a:rPr lang="ru-RU" sz="2800" b="1" dirty="0"/>
              <a:t>ЭКОЛОГИЧЕСКИЕ ЛИНЗЫ</a:t>
            </a:r>
            <a:r>
              <a:rPr lang="ru-RU" sz="2800" dirty="0"/>
              <a:t>»</a:t>
            </a:r>
            <a:endParaRPr lang="ru-RU" sz="2800" b="1" i="1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r>
              <a:rPr lang="ru-RU" sz="2400" dirty="0" smtClean="0"/>
              <a:t>СПОСОБ </a:t>
            </a:r>
            <a:r>
              <a:rPr lang="ru-RU" sz="2400" dirty="0"/>
              <a:t>ВЫСТРОИТЬ МОСТИК МЕЖДУ</a:t>
            </a:r>
            <a:r>
              <a:rPr lang="ru-RU" dirty="0"/>
              <a:t> </a:t>
            </a:r>
            <a:r>
              <a:rPr lang="ru-RU" dirty="0" smtClean="0"/>
              <a:t> житейскими </a:t>
            </a:r>
            <a:r>
              <a:rPr lang="ru-RU" dirty="0"/>
              <a:t>и </a:t>
            </a:r>
            <a:r>
              <a:rPr lang="ru-RU" dirty="0" smtClean="0"/>
              <a:t>научными  понятиями </a:t>
            </a:r>
          </a:p>
          <a:p>
            <a:endParaRPr lang="ru-RU" sz="2000" b="1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6459" y="1628800"/>
            <a:ext cx="5358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266700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ИНОСКАЗАТЕЛЬНЫЕ МЫСЛЕОБРАЗЫ –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КОГНИТИВНЫЕ МЕТАФОРЫ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12160" y="2134597"/>
            <a:ext cx="0" cy="6463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65147" y="2060268"/>
            <a:ext cx="2099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ВЕРБАЛЬНЫЕ</a:t>
            </a:r>
          </a:p>
          <a:p>
            <a:r>
              <a:rPr lang="ru-RU" sz="2000" dirty="0" smtClean="0"/>
              <a:t>НЕВЕРБАЛЬНЫЕ  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005064"/>
            <a:ext cx="6336704" cy="286232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pc="-50" dirty="0" smtClean="0"/>
              <a:t>«</a:t>
            </a:r>
            <a:r>
              <a:rPr lang="ru-RU" sz="2800" b="1" spc="-50" dirty="0" smtClean="0"/>
              <a:t>ЗЕЛЕНЫЕ АКСИОМЫ</a:t>
            </a:r>
            <a:r>
              <a:rPr lang="ru-RU" sz="3200" b="1" spc="-50" dirty="0" smtClean="0"/>
              <a:t>» </a:t>
            </a:r>
            <a:r>
              <a:rPr lang="ru-RU" sz="3200" b="1" spc="-50" dirty="0">
                <a:solidFill>
                  <a:srgbClr val="006600"/>
                </a:solidFill>
              </a:rPr>
              <a:t>- </a:t>
            </a:r>
          </a:p>
          <a:p>
            <a:pPr>
              <a:lnSpc>
                <a:spcPct val="90000"/>
              </a:lnSpc>
            </a:pPr>
            <a:r>
              <a:rPr lang="ru-RU" sz="2400" b="1" spc="-50" dirty="0" err="1">
                <a:solidFill>
                  <a:srgbClr val="006600"/>
                </a:solidFill>
              </a:rPr>
              <a:t>мыслеобразы</a:t>
            </a:r>
            <a:r>
              <a:rPr lang="ru-RU" sz="2400" b="1" spc="-50" dirty="0">
                <a:solidFill>
                  <a:srgbClr val="006600"/>
                </a:solidFill>
              </a:rPr>
              <a:t> ЭКОЛОГИЧЕСКИХ </a:t>
            </a:r>
            <a:r>
              <a:rPr lang="ru-RU" sz="2400" b="1" spc="-50" dirty="0" smtClean="0">
                <a:solidFill>
                  <a:srgbClr val="006600"/>
                </a:solidFill>
              </a:rPr>
              <a:t>ИМПЕРАТИВОВ </a:t>
            </a:r>
          </a:p>
          <a:p>
            <a:pPr algn="ctr">
              <a:lnSpc>
                <a:spcPct val="90000"/>
              </a:lnSpc>
            </a:pPr>
            <a:r>
              <a:rPr lang="ru-RU" sz="2400" b="1" spc="-50" dirty="0" smtClean="0">
                <a:solidFill>
                  <a:srgbClr val="006600"/>
                </a:solidFill>
              </a:rPr>
              <a:t>В </a:t>
            </a:r>
            <a:r>
              <a:rPr lang="ru-RU" sz="2400" b="1" spc="-50" dirty="0">
                <a:solidFill>
                  <a:srgbClr val="006600"/>
                </a:solidFill>
              </a:rPr>
              <a:t>МЕТАФОРИЧЕСКОЙ </a:t>
            </a:r>
            <a:r>
              <a:rPr lang="ru-RU" sz="2400" b="1" spc="-50" dirty="0" smtClean="0">
                <a:solidFill>
                  <a:srgbClr val="006600"/>
                </a:solidFill>
              </a:rPr>
              <a:t>ФОРМЕ</a:t>
            </a:r>
          </a:p>
          <a:p>
            <a:pPr algn="ctr">
              <a:lnSpc>
                <a:spcPct val="90000"/>
              </a:lnSpc>
            </a:pPr>
            <a:r>
              <a:rPr lang="ru-RU" sz="2400" b="1" spc="-50" dirty="0" smtClean="0"/>
              <a:t>глубже научных понятий,</a:t>
            </a:r>
          </a:p>
          <a:p>
            <a:pPr algn="ctr">
              <a:lnSpc>
                <a:spcPct val="90000"/>
              </a:lnSpc>
            </a:pPr>
            <a:r>
              <a:rPr lang="ru-RU" sz="2400" b="1" spc="-50" dirty="0" smtClean="0"/>
              <a:t>обладают убедительной силой, </a:t>
            </a:r>
          </a:p>
          <a:p>
            <a:pPr algn="ctr">
              <a:lnSpc>
                <a:spcPct val="90000"/>
              </a:lnSpc>
            </a:pPr>
            <a:r>
              <a:rPr lang="ru-RU" sz="2400" b="1" spc="-50" dirty="0" smtClean="0"/>
              <a:t>конкретизированы на языке, понятном для разных учебных предметов (для их </a:t>
            </a:r>
            <a:r>
              <a:rPr lang="ru-RU" sz="2400" b="1" spc="-50" dirty="0" err="1" smtClean="0"/>
              <a:t>опредмечивания</a:t>
            </a:r>
            <a:r>
              <a:rPr lang="ru-RU" sz="2400" b="1" spc="-50" dirty="0" smtClean="0"/>
              <a:t>), для самых маленьких детей   </a:t>
            </a:r>
            <a:endParaRPr lang="ru-RU" sz="2400" b="1" spc="-5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004535"/>
            <a:ext cx="4913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ПРАВИЛО ТРЕХ «О»</a:t>
            </a:r>
          </a:p>
          <a:p>
            <a:r>
              <a:rPr lang="ru-RU" sz="2400" dirty="0"/>
              <a:t>и</a:t>
            </a:r>
            <a:r>
              <a:rPr lang="ru-RU" sz="2400" dirty="0" smtClean="0"/>
              <a:t> др. «линии обсуждения ЮНЕСКО»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170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9248" y="5013176"/>
            <a:ext cx="283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РЕАЛЬНОСТЬ ИЛИ ВЫМЫСЕЛ?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952328" cy="354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259" y="6156593"/>
            <a:ext cx="3777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МОЖНО ВСЕ? НЕТ, НЕ ВСЕ! С СИЛОЙ </a:t>
            </a:r>
          </a:p>
          <a:p>
            <a:r>
              <a:rPr lang="ru-RU" sz="1600" dirty="0" smtClean="0"/>
              <a:t>ТЯЖЕСТИ ДОГОВОРИТЬСЯ НЕ УДАСТСЯ !!!</a:t>
            </a:r>
            <a:endParaRPr lang="ru-RU" sz="1600" dirty="0"/>
          </a:p>
        </p:txBody>
      </p:sp>
      <p:pic>
        <p:nvPicPr>
          <p:cNvPr id="7" name="Рисунок 6" descr="C:\Users\home\Documents\ХМАО УЧЕБНИК нов\СКАНИРОВАННЫЕ РИСУНКИ\РЫБКА 2.t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1"/>
          <a:stretch/>
        </p:blipFill>
        <p:spPr bwMode="auto">
          <a:xfrm>
            <a:off x="4716016" y="1124744"/>
            <a:ext cx="3814328" cy="38331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5373216"/>
            <a:ext cx="412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ПРИРОДА ЖИВЕТ ПО СВОИМ ЗАКОНАМ,</a:t>
            </a:r>
          </a:p>
          <a:p>
            <a:r>
              <a:rPr lang="ru-RU" dirty="0" smtClean="0"/>
              <a:t>КОТОРЫЕ НЕУМОЛИМЫ.</a:t>
            </a:r>
            <a:endParaRPr lang="ru-RU" dirty="0"/>
          </a:p>
        </p:txBody>
      </p:sp>
      <p:pic>
        <p:nvPicPr>
          <p:cNvPr id="9" name="Picture 6" descr="http://ifolderlinks.ru/files/imagecache/700x/U1/6a/8a/78/A_mozhet_byt_vorona_G._Gladkov_Detskie_pesni_12f4c912ea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8" y="4166119"/>
            <a:ext cx="3686944" cy="18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75856" y="236547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!</a:t>
            </a:r>
            <a:r>
              <a:rPr lang="ru-RU" dirty="0"/>
              <a:t>   ТОЛЬКО В ФАНТАЗИЯХ С ПРИРОДОЙ МОЖНО ДЕЛАТЬ, ЧТО ХОЧЕШЬ. В РЕАЛЬНОСТИ </a:t>
            </a:r>
            <a:r>
              <a:rPr lang="ru-RU" dirty="0" smtClean="0"/>
              <a:t>ЖЕ ОНА </a:t>
            </a:r>
            <a:r>
              <a:rPr lang="ru-RU" dirty="0"/>
              <a:t>СТАВИТ ЧЕЛОВЕКУ ЖЁСТКИЕ ЗАПРЕТЫ (ТАБУ́)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172" y="6093296"/>
            <a:ext cx="4697055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ВСЕГДА ЕСТЬ ГРАНИЦЫ, ДОЗВОЛЕННОГО</a:t>
            </a:r>
          </a:p>
          <a:p>
            <a:r>
              <a:rPr lang="ru-RU" sz="2000" b="1" dirty="0" smtClean="0"/>
              <a:t>ПРИРОДОЙ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2465" y="3212976"/>
            <a:ext cx="1544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ХОЧУ – НЕЛЬЗЯ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4807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971" y="6126395"/>
            <a:ext cx="5707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ЗАКОН НЕОБХОДИМОГО РАЗНООБРАЗИЯ </a:t>
            </a:r>
          </a:p>
          <a:p>
            <a:pPr algn="ctr"/>
            <a:r>
              <a:rPr lang="ru-RU" sz="2400" b="1" dirty="0" smtClean="0"/>
              <a:t>В ПРИРОДЕ И В КУЛЬТУРЕ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557497"/>
            <a:ext cx="2590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ЭКОЛОГИЧЕСКИЙ БАТУТ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367550"/>
            <a:ext cx="5395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ЕСЛИ ИСЧЕЗНУТ  ПЧЕЛЫ, ЧЕЛОВЕЧЕСТВО</a:t>
            </a:r>
          </a:p>
          <a:p>
            <a:pPr algn="ctr"/>
            <a:r>
              <a:rPr lang="ru-RU" dirty="0" smtClean="0"/>
              <a:t>ПРОСУЩЕСТВУЕТ НЕ БОЛЕЕ ЧЕТЫРЕХ ЛЕТ (Эйнштейн)</a:t>
            </a:r>
            <a:endParaRPr lang="ru-RU" dirty="0"/>
          </a:p>
        </p:txBody>
      </p:sp>
      <p:pic>
        <p:nvPicPr>
          <p:cNvPr id="7" name="Picture 4" descr="http://csp38.ru/wp-content/uploads/2015/03/huge_1347472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3" y="195610"/>
            <a:ext cx="4070895" cy="228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899534"/>
            <a:ext cx="38198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ПРИРОДНОЕ РАЗНООБРАЗИЕ – ЭТО ПРОЧНОСТЬ</a:t>
            </a:r>
          </a:p>
          <a:p>
            <a:r>
              <a:rPr lang="ru-RU" sz="1400" dirty="0" smtClean="0"/>
              <a:t>И УПРУГОСТЬ СВЯЗЕЙ В ПРИРОДЕ, </a:t>
            </a:r>
          </a:p>
          <a:p>
            <a:r>
              <a:rPr lang="ru-RU" sz="1400" dirty="0" smtClean="0"/>
              <a:t>ВЫДЕРЖИВАЮЩИХ НАГРУЗКИ ЦИВИЛИЗАЦИИ.</a:t>
            </a:r>
          </a:p>
          <a:p>
            <a:endParaRPr lang="ru-RU" sz="1400" dirty="0"/>
          </a:p>
        </p:txBody>
      </p:sp>
      <p:pic>
        <p:nvPicPr>
          <p:cNvPr id="9" name="Picture 2" descr="http://dialogimam.com/sites/default/files/users/user1/skazki/terem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68"/>
            <a:ext cx="3240360" cy="32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0776" y="3284984"/>
            <a:ext cx="420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«… А ПОТОМ ОНИ ВСЕ ВМЕСТЕ ОТСТРОИЛИ ДОМИК </a:t>
            </a:r>
          </a:p>
          <a:p>
            <a:r>
              <a:rPr lang="ru-RU" sz="1400" dirty="0" smtClean="0"/>
              <a:t>ЗАНОВО, И СТАЛИ ВСЕ В НЕМ ДРУЖНО ЖИТЬ</a:t>
            </a:r>
            <a:endParaRPr lang="ru-RU" sz="1400" dirty="0"/>
          </a:p>
        </p:txBody>
      </p:sp>
      <p:pic>
        <p:nvPicPr>
          <p:cNvPr id="11" name="Picture 4" descr="https://encrypted-tbn0.gstatic.com/images?q=tbn:ANd9GcTytwrFYcJV_dIcbQnAw-j5_ipp1D2D9d4NkF9RvvZTXk0Kc4K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7" r="15772"/>
          <a:stretch/>
        </p:blipFill>
        <p:spPr bwMode="auto">
          <a:xfrm>
            <a:off x="433156" y="3696161"/>
            <a:ext cx="1906596" cy="160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honeyworld.com.ua/uploads/posts/2013-01/1357052778_enhte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16" y="3691654"/>
            <a:ext cx="1207096" cy="164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cap.ru/UserFiles/photo/201508/20/Albom116287/fil_142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 bwMode="auto">
          <a:xfrm>
            <a:off x="5796136" y="3861048"/>
            <a:ext cx="2255858" cy="19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8104" y="5805264"/>
            <a:ext cx="2963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ВЗАИМООБОГАЩЕНИЕ КУЛЬТУР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5160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6290156"/>
            <a:ext cx="2445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ЗАКОН  МЕРЫ</a:t>
            </a:r>
            <a:endParaRPr lang="ru-RU" sz="2800" b="1" dirty="0"/>
          </a:p>
        </p:txBody>
      </p:sp>
      <p:pic>
        <p:nvPicPr>
          <p:cNvPr id="5" name="Picture 2" descr="http://open.az/uploads/posts/2011-04/1302160265_overlo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3"/>
          <a:stretch/>
        </p:blipFill>
        <p:spPr bwMode="auto">
          <a:xfrm>
            <a:off x="395536" y="188641"/>
            <a:ext cx="31701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2564904"/>
            <a:ext cx="275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 РАСКАЧИВАЕМ ЛОДКУ. </a:t>
            </a:r>
          </a:p>
        </p:txBody>
      </p:sp>
      <p:pic>
        <p:nvPicPr>
          <p:cNvPr id="7" name="Picture 4" descr="http://s1.vcdn.biz/static/f/240256401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39" y="188639"/>
            <a:ext cx="2010893" cy="273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68539" y="2996952"/>
            <a:ext cx="2066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СЧИТАЕМ РЕСУРСЫ</a:t>
            </a:r>
            <a:endParaRPr lang="ru-RU" dirty="0"/>
          </a:p>
        </p:txBody>
      </p:sp>
      <p:pic>
        <p:nvPicPr>
          <p:cNvPr id="9" name="Picture 7" descr="C:\Users\home\Desktop\10 ПРАВИЛ\ПРЕДОСТОРОЖНОСТЬ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1" y="2996952"/>
            <a:ext cx="2543101" cy="2390410"/>
          </a:xfrm>
          <a:prstGeom prst="rect">
            <a:avLst/>
          </a:prstGeom>
          <a:noFill/>
          <a:extLst/>
        </p:spPr>
      </p:pic>
      <p:sp>
        <p:nvSpPr>
          <p:cNvPr id="10" name="TextBox 9"/>
          <p:cNvSpPr txBox="1"/>
          <p:nvPr/>
        </p:nvSpPr>
        <p:spPr>
          <a:xfrm>
            <a:off x="523504" y="5435932"/>
            <a:ext cx="3040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НЕ ДЕЛАЕМ РЕЗКИХ ДВИЖЕНИЙ,</a:t>
            </a:r>
          </a:p>
          <a:p>
            <a:r>
              <a:rPr lang="ru-RU" sz="1600" dirty="0" smtClean="0"/>
              <a:t>ДЕЙСТВУЕМ НЕ СТИХИЙНО, </a:t>
            </a:r>
          </a:p>
          <a:p>
            <a:r>
              <a:rPr lang="ru-RU" sz="1600" dirty="0" smtClean="0"/>
              <a:t>ПО ПЛАНУ</a:t>
            </a:r>
            <a:endParaRPr lang="ru-RU" sz="1600" dirty="0"/>
          </a:p>
        </p:txBody>
      </p:sp>
      <p:pic>
        <p:nvPicPr>
          <p:cNvPr id="11" name="Picture 8" descr="http://ipadstory.ru/wp-content/uploads/2012/08/sbornik-skazok-ipad-0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23" y="3501008"/>
            <a:ext cx="3227633" cy="24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80307" y="5939988"/>
            <a:ext cx="419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ОТКАЗЫВАЕМСЯ ОТ СВЕРХПОТРЕБЛЕНИЯ</a:t>
            </a:r>
            <a:endParaRPr lang="ru-RU" dirty="0"/>
          </a:p>
        </p:txBody>
      </p:sp>
      <p:pic>
        <p:nvPicPr>
          <p:cNvPr id="13" name="Рисунок 12" descr="C:\Users\home\Desktop\10 ПРАВИЛ\РЫБКА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2592288" cy="273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779912" y="2924944"/>
            <a:ext cx="276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ВОВРЕМЯ ГОВОРИМ СЕБЕ:</a:t>
            </a:r>
          </a:p>
          <a:p>
            <a:r>
              <a:rPr lang="ru-RU" dirty="0" smtClean="0"/>
              <a:t>«ХВАТИТ!»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783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6279703"/>
            <a:ext cx="3854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ЗАКОН СЛАБОГО ЗВЕНА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76980" y="159604"/>
            <a:ext cx="753943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ЛЮБОМ ДЕЛЕ ЕСТЬ ДЕФИЦИТНЫЙ РЕСУРС, НО НЕ ВСЕГДА О НЕМ ЗНАЕМ:</a:t>
            </a:r>
          </a:p>
          <a:p>
            <a:pPr algn="ctr"/>
            <a:r>
              <a:rPr lang="ru-RU" sz="2000" b="1" dirty="0" smtClean="0"/>
              <a:t>ДЕЙСТВУЕМ ПРЕДОСТОРОЖНО, когда</a:t>
            </a:r>
            <a:endParaRPr lang="ru-RU" sz="2000" b="1" dirty="0"/>
          </a:p>
        </p:txBody>
      </p:sp>
      <p:sp>
        <p:nvSpPr>
          <p:cNvPr id="6" name="AutoShape 4" descr="Картинки по запросу КОЛОБО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6" descr="http://mallishok.ru/wp-content/uploads/2014/09/813ca024659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2342633" cy="192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1945" y="3429000"/>
            <a:ext cx="206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ХВАТАЕТ ОПЫТА</a:t>
            </a:r>
            <a:endParaRPr lang="ru-RU" dirty="0"/>
          </a:p>
        </p:txBody>
      </p:sp>
      <p:pic>
        <p:nvPicPr>
          <p:cNvPr id="9" name="Picture 8" descr="http://my-auto.biz/wp-content/uploads/2012/12/tuman-2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69" y="1153167"/>
            <a:ext cx="3091456" cy="205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56615" y="3429000"/>
            <a:ext cx="285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ХВАТАЕТ ИНФОРМАЦИИ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14233" y="3429000"/>
            <a:ext cx="2188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ХВАТАЕТ ЗНАНИЙ</a:t>
            </a:r>
            <a:endParaRPr lang="ru-RU" dirty="0"/>
          </a:p>
        </p:txBody>
      </p:sp>
      <p:pic>
        <p:nvPicPr>
          <p:cNvPr id="12" name="Picture 14" descr="http://deti-online.com/images/russkie-narodnye-skazki--kurochka-rja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65722"/>
            <a:ext cx="2298548" cy="22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16277" y="3789040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 ЕЩЕ?</a:t>
            </a:r>
            <a:endParaRPr lang="ru-RU" sz="2000" dirty="0"/>
          </a:p>
        </p:txBody>
      </p:sp>
      <p:pic>
        <p:nvPicPr>
          <p:cNvPr id="14" name="Picture 18" descr="http://stroimdelaem.ru/wp-content/uploads/2012/12/kapaet-vo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20" y="4320475"/>
            <a:ext cx="2895608" cy="17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C:\Users\home\Desktop\10 ПРАВИЛ\ВОДА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2482356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347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5134" y="5870301"/>
            <a:ext cx="59363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ЗАКОН СОВМЕСТИМОСТИ:</a:t>
            </a:r>
          </a:p>
          <a:p>
            <a:r>
              <a:rPr lang="ru-RU" dirty="0" smtClean="0"/>
              <a:t>«МЯГКОЕ» УПРАВЛЕНИЕ ПРИРОДОЙ, А НЕ ЕЕ ПОКОРЕНИЕ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29710" y="4232701"/>
            <a:ext cx="23228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Пока люди и природа</a:t>
            </a:r>
          </a:p>
          <a:p>
            <a:r>
              <a:rPr lang="ru-RU" dirty="0"/>
              <a:t>и</a:t>
            </a:r>
            <a:r>
              <a:rPr lang="ru-RU" dirty="0" smtClean="0"/>
              <a:t>грают по разным</a:t>
            </a:r>
          </a:p>
          <a:p>
            <a:r>
              <a:rPr lang="ru-RU" dirty="0"/>
              <a:t>п</a:t>
            </a:r>
            <a:r>
              <a:rPr lang="ru-RU" dirty="0" smtClean="0"/>
              <a:t>равилам, </a:t>
            </a:r>
          </a:p>
          <a:p>
            <a:r>
              <a:rPr lang="ru-RU" dirty="0" smtClean="0"/>
              <a:t>неизбежна </a:t>
            </a:r>
          </a:p>
          <a:p>
            <a:r>
              <a:rPr lang="ru-RU" dirty="0"/>
              <a:t>о</a:t>
            </a:r>
            <a:r>
              <a:rPr lang="ru-RU" dirty="0" smtClean="0"/>
              <a:t>становка развития</a:t>
            </a:r>
          </a:p>
          <a:p>
            <a:endParaRPr lang="ru-RU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481038" y="404664"/>
            <a:ext cx="2376264" cy="2747918"/>
            <a:chOff x="3995936" y="1772816"/>
            <a:chExt cx="2095500" cy="2615514"/>
          </a:xfrm>
        </p:grpSpPr>
        <p:pic>
          <p:nvPicPr>
            <p:cNvPr id="7" name="Picture 2" descr="Аксаков Сергей - Аленький цветочек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794"/>
            <a:stretch/>
          </p:blipFill>
          <p:spPr bwMode="auto">
            <a:xfrm>
              <a:off x="3995936" y="1772816"/>
              <a:ext cx="2095500" cy="80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Аксаков Сергей - Аленький цветочек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75"/>
            <a:stretch/>
          </p:blipFill>
          <p:spPr bwMode="auto">
            <a:xfrm>
              <a:off x="3995936" y="2578813"/>
              <a:ext cx="2095500" cy="180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6" descr="http://img0.liveinternet.ru/images/attach/c/5/86/937/86937654_017_Fedoskino__Konyokgorbu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086" y="404665"/>
            <a:ext cx="4384033" cy="27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multura.com/upload/iblock/499/499ed9fb13c9a116b603cc69ba415d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49" y="3781577"/>
            <a:ext cx="2569753" cy="19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55086" y="3224589"/>
            <a:ext cx="4639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КОНЕК-ГОРБУНОК. Жар-птица стала царицей.</a:t>
            </a:r>
          </a:p>
          <a:p>
            <a:r>
              <a:rPr lang="ru-RU" dirty="0" smtClean="0"/>
              <a:t>а Иванушка – ее мужем.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183939"/>
            <a:ext cx="299953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АЛЕНЬКИЙ ЦВЕТОЧЕК.</a:t>
            </a:r>
          </a:p>
          <a:p>
            <a:r>
              <a:rPr lang="ru-RU" dirty="0" smtClean="0"/>
              <a:t>По мере познания природы</a:t>
            </a:r>
          </a:p>
          <a:p>
            <a:r>
              <a:rPr lang="ru-RU" dirty="0" smtClean="0"/>
              <a:t>она перестает казаться нам </a:t>
            </a:r>
          </a:p>
          <a:p>
            <a:r>
              <a:rPr lang="ru-RU" dirty="0" smtClean="0"/>
              <a:t>Чудовищем, а превращается</a:t>
            </a:r>
          </a:p>
          <a:p>
            <a:r>
              <a:rPr lang="ru-RU" dirty="0"/>
              <a:t>в</a:t>
            </a:r>
            <a:r>
              <a:rPr lang="ru-RU" dirty="0" smtClean="0"/>
              <a:t> прекрасного Принца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799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6773" y="4736964"/>
            <a:ext cx="30636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ПРАВИЛО ЕДИНСТВА ТРЕХ «О»: </a:t>
            </a:r>
          </a:p>
          <a:p>
            <a:r>
              <a:rPr lang="ru-RU" sz="1600" dirty="0" smtClean="0"/>
              <a:t>            ОТНОШЕНИЯ К ПРИРОДЕ,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ОТНОШЕНИЯ К ЛЮДЯМ,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ОТНОШЕНИЯ К ВЕЩАМ   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7413" y="836919"/>
            <a:ext cx="1551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ГУСИ-ЛЕБЕДИ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928581"/>
            <a:ext cx="406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ТРЕХМЕРНОСТЬ МЫШЛЕНИЯ</a:t>
            </a:r>
            <a:endParaRPr lang="ru-RU" sz="2400" b="1" dirty="0"/>
          </a:p>
        </p:txBody>
      </p:sp>
      <p:pic>
        <p:nvPicPr>
          <p:cNvPr id="8" name="Picture 2" descr="http://tales-game.net/uploads/posts/2010-05/1274549961_gusi-lebedi-b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47" t="6926" r="820" b="-876"/>
          <a:stretch/>
        </p:blipFill>
        <p:spPr bwMode="auto">
          <a:xfrm>
            <a:off x="633122" y="1213987"/>
            <a:ext cx="3834611" cy="317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7394" y="4365311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УВАЖАТЬ ПРИРОДУ, ЛЮДЕЙ И БЫТЬ </a:t>
            </a:r>
          </a:p>
          <a:p>
            <a:r>
              <a:rPr lang="ru-RU" sz="1600" dirty="0" smtClean="0"/>
              <a:t>ХОЗЯЙСТВЕННЫМ </a:t>
            </a:r>
            <a:endParaRPr lang="ru-RU" sz="16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969358" cy="396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088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55760"/>
            <a:ext cx="8208912" cy="644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700" b="1" dirty="0" smtClean="0">
                <a:solidFill>
                  <a:srgbClr val="0070C0"/>
                </a:solidFill>
              </a:rPr>
              <a:t>Экспериментально доказано</a:t>
            </a:r>
            <a:r>
              <a:rPr lang="ru-RU" sz="2700" dirty="0" smtClean="0"/>
              <a:t>, что общекультурное содержание </a:t>
            </a:r>
            <a:r>
              <a:rPr lang="ru-RU" sz="2700" dirty="0"/>
              <a:t>ОУР </a:t>
            </a:r>
            <a:r>
              <a:rPr lang="ru-RU" sz="2700" b="1" dirty="0" smtClean="0"/>
              <a:t>нужно </a:t>
            </a:r>
            <a:r>
              <a:rPr lang="ru-RU" sz="2700" b="1" dirty="0"/>
              <a:t>специально проектировать</a:t>
            </a:r>
            <a:r>
              <a:rPr lang="ru-RU" sz="2700" dirty="0"/>
              <a:t>, </a:t>
            </a:r>
            <a:r>
              <a:rPr lang="ru-RU" sz="2700" dirty="0" smtClean="0"/>
              <a:t>несмотря на то, что «темы» ОУР присутствуют </a:t>
            </a:r>
            <a:r>
              <a:rPr lang="ru-RU" sz="2700" dirty="0"/>
              <a:t>во всех учебных предметах. </a:t>
            </a:r>
            <a:endParaRPr lang="ru-RU" sz="2700" dirty="0" smtClean="0"/>
          </a:p>
          <a:p>
            <a:pPr algn="just">
              <a:lnSpc>
                <a:spcPct val="90000"/>
              </a:lnSpc>
            </a:pPr>
            <a:endParaRPr lang="ru-RU" sz="2700" dirty="0" smtClean="0"/>
          </a:p>
          <a:p>
            <a:pPr algn="just">
              <a:lnSpc>
                <a:spcPct val="90000"/>
              </a:lnSpc>
            </a:pPr>
            <a:r>
              <a:rPr lang="ru-RU" sz="2700" dirty="0" smtClean="0"/>
              <a:t>Стало </a:t>
            </a:r>
            <a:r>
              <a:rPr lang="ru-RU" sz="2700" dirty="0"/>
              <a:t>понятно, что </a:t>
            </a:r>
            <a:r>
              <a:rPr lang="ru-RU" sz="2700" dirty="0" smtClean="0"/>
              <a:t>значения экологических императивов </a:t>
            </a:r>
            <a:r>
              <a:rPr lang="ru-RU" sz="2700" b="1" dirty="0" smtClean="0"/>
              <a:t>присутствуют в содержании лишь в </a:t>
            </a:r>
            <a:r>
              <a:rPr lang="ru-RU" sz="2700" b="1" dirty="0"/>
              <a:t>скрытом виде. </a:t>
            </a:r>
            <a:endParaRPr lang="ru-RU" sz="2700" b="1" dirty="0" smtClean="0"/>
          </a:p>
          <a:p>
            <a:pPr algn="just">
              <a:lnSpc>
                <a:spcPct val="90000"/>
              </a:lnSpc>
            </a:pPr>
            <a:endParaRPr lang="ru-RU" sz="2700" dirty="0" smtClean="0"/>
          </a:p>
          <a:p>
            <a:pPr algn="just">
              <a:lnSpc>
                <a:spcPct val="90000"/>
              </a:lnSpc>
            </a:pPr>
            <a:r>
              <a:rPr lang="ru-RU" sz="2700" dirty="0" smtClean="0"/>
              <a:t>Для </a:t>
            </a:r>
            <a:r>
              <a:rPr lang="ru-RU" sz="2700" dirty="0"/>
              <a:t>того, чтобы </a:t>
            </a:r>
            <a:r>
              <a:rPr lang="ru-RU" sz="2700" dirty="0" smtClean="0"/>
              <a:t>«</a:t>
            </a:r>
            <a:r>
              <a:rPr lang="ru-RU" sz="2700" dirty="0"/>
              <a:t>вынуть</a:t>
            </a:r>
            <a:r>
              <a:rPr lang="ru-RU" sz="2700" dirty="0" smtClean="0"/>
              <a:t>» эти значения и определить их личностные смыслы, необходимы </a:t>
            </a:r>
            <a:r>
              <a:rPr lang="ru-RU" sz="2700" dirty="0"/>
              <a:t>определенные </a:t>
            </a:r>
            <a:r>
              <a:rPr lang="ru-RU" sz="2700" b="1" dirty="0"/>
              <a:t>педагогические </a:t>
            </a:r>
            <a:r>
              <a:rPr lang="ru-RU" sz="2700" b="1" dirty="0" smtClean="0"/>
              <a:t>инструменты </a:t>
            </a:r>
            <a:endParaRPr lang="ru-RU" sz="2700" dirty="0"/>
          </a:p>
          <a:p>
            <a:pPr algn="just">
              <a:lnSpc>
                <a:spcPct val="90000"/>
              </a:lnSpc>
            </a:pPr>
            <a:r>
              <a:rPr lang="ru-RU" sz="2700" dirty="0" smtClean="0"/>
              <a:t>антропологической модели содержания. </a:t>
            </a:r>
          </a:p>
          <a:p>
            <a:pPr algn="just">
              <a:lnSpc>
                <a:spcPct val="90000"/>
              </a:lnSpc>
            </a:pPr>
            <a:endParaRPr lang="ru-RU" sz="2700" dirty="0" smtClean="0"/>
          </a:p>
          <a:p>
            <a:pPr algn="just">
              <a:lnSpc>
                <a:spcPct val="90000"/>
              </a:lnSpc>
            </a:pPr>
            <a:r>
              <a:rPr lang="ru-RU" sz="2700" dirty="0" smtClean="0"/>
              <a:t>Полученные </a:t>
            </a:r>
            <a:r>
              <a:rPr lang="ru-RU" sz="2700" dirty="0"/>
              <a:t>в </a:t>
            </a:r>
            <a:r>
              <a:rPr lang="ru-RU" sz="2700" dirty="0" smtClean="0"/>
              <a:t>результате </a:t>
            </a:r>
            <a:r>
              <a:rPr lang="ru-RU" sz="2700" dirty="0"/>
              <a:t>такого «извлечения» мыслительные продукты </a:t>
            </a:r>
            <a:r>
              <a:rPr lang="ru-RU" sz="2700" b="1" dirty="0" smtClean="0"/>
              <a:t>структурированы</a:t>
            </a:r>
            <a:r>
              <a:rPr lang="ru-RU" sz="2700" b="1" dirty="0"/>
              <a:t>, осознаны и </a:t>
            </a:r>
            <a:r>
              <a:rPr lang="ru-RU" sz="2700" b="1" dirty="0" smtClean="0"/>
              <a:t>могут выступать смысловой </a:t>
            </a:r>
            <a:r>
              <a:rPr lang="ru-RU" sz="2700" b="1" dirty="0"/>
              <a:t>основой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38485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7398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РАЗВИТИЕ  ОБРАЗОВАТЕЛЬНЫХ  ПАРАДИГМ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7888" y="2383428"/>
            <a:ext cx="7326560" cy="3349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Классическая </a:t>
            </a:r>
            <a:r>
              <a:rPr lang="ru-RU" sz="2400" b="1" dirty="0" err="1" smtClean="0"/>
              <a:t>знаниевая</a:t>
            </a:r>
            <a:r>
              <a:rPr lang="ru-RU" sz="2400" dirty="0" smtClean="0"/>
              <a:t> парадигма: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«знание </a:t>
            </a:r>
            <a:r>
              <a:rPr lang="ru-RU" sz="2400" dirty="0"/>
              <a:t>– понимание – применение</a:t>
            </a:r>
            <a:r>
              <a:rPr lang="ru-RU" sz="2400" dirty="0" smtClean="0"/>
              <a:t>» </a:t>
            </a:r>
            <a:endParaRPr lang="ru-RU" sz="2400" dirty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Неклассическая, </a:t>
            </a:r>
            <a:r>
              <a:rPr lang="ru-RU" sz="2400" b="1" dirty="0" err="1" smtClean="0"/>
              <a:t>компетентностная</a:t>
            </a:r>
            <a:r>
              <a:rPr lang="ru-RU" sz="2400" dirty="0" smtClean="0"/>
              <a:t> парадигма: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«знание </a:t>
            </a:r>
            <a:r>
              <a:rPr lang="ru-RU" sz="2400" dirty="0"/>
              <a:t>– способ деятельности – опыт деятельности, </a:t>
            </a:r>
            <a:r>
              <a:rPr lang="ru-RU" sz="2400" dirty="0" smtClean="0"/>
              <a:t>компетенция»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Культурно-антропологическая</a:t>
            </a:r>
            <a:r>
              <a:rPr lang="ru-RU" sz="2400" dirty="0" smtClean="0"/>
              <a:t> парадигма: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«</a:t>
            </a:r>
            <a:r>
              <a:rPr lang="ru-RU" sz="2400" dirty="0"/>
              <a:t>знание – значение – смысл</a:t>
            </a:r>
            <a:r>
              <a:rPr lang="ru-RU" sz="2400" dirty="0" smtClean="0"/>
              <a:t>».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Содержание как каркас </a:t>
            </a:r>
            <a:r>
              <a:rPr lang="ru-RU" sz="2400" b="1" dirty="0" smtClean="0"/>
              <a:t>смысловых </a:t>
            </a:r>
            <a:r>
              <a:rPr lang="ru-RU" sz="2400" b="1" dirty="0"/>
              <a:t>установок </a:t>
            </a:r>
            <a:r>
              <a:rPr lang="ru-RU" sz="2400" b="1" dirty="0" smtClean="0"/>
              <a:t>деятельности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5064" y="836712"/>
            <a:ext cx="5969455" cy="132343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Эволюция типа научной рациональности.</a:t>
            </a:r>
          </a:p>
          <a:p>
            <a:pPr algn="ctr"/>
            <a:r>
              <a:rPr lang="ru-RU" sz="2000" dirty="0" smtClean="0"/>
              <a:t>Эволюция целей образования, как средства</a:t>
            </a:r>
          </a:p>
          <a:p>
            <a:pPr algn="ctr"/>
            <a:r>
              <a:rPr lang="ru-RU" sz="2000" dirty="0"/>
              <a:t>в</a:t>
            </a:r>
            <a:r>
              <a:rPr lang="ru-RU" sz="2000" dirty="0" smtClean="0"/>
              <a:t>оспроизводства культуры общества </a:t>
            </a:r>
          </a:p>
          <a:p>
            <a:pPr algn="ctr"/>
            <a:r>
              <a:rPr lang="ru-RU" sz="2000" dirty="0" smtClean="0"/>
              <a:t>во всей структурной полноте его социального  опыта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61914" y="5869721"/>
            <a:ext cx="7919412" cy="1015663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НЕРАВНОМЕРНОСТЬ  ИХ  СТАНОВЛЕНИЯ  </a:t>
            </a:r>
          </a:p>
          <a:p>
            <a:r>
              <a:rPr lang="ru-RU" sz="2000" b="1" dirty="0" smtClean="0"/>
              <a:t>В ОБЩЕМ И ПРОФЕССИОНАЛЬНОМ ОБРАЗОВАНИЯ – РАЗНЫЕ УСПЕХИ</a:t>
            </a:r>
          </a:p>
          <a:p>
            <a:pPr algn="ctr"/>
            <a:r>
              <a:rPr lang="ru-RU" sz="2000" b="1" dirty="0" smtClean="0"/>
              <a:t>ПРОДВИЖЕНИЯ ОУР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9999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06183"/>
            <a:ext cx="9001000" cy="667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ОУР – о каком  образовании  идет речь?</a:t>
            </a:r>
          </a:p>
          <a:p>
            <a:pPr>
              <a:lnSpc>
                <a:spcPts val="2000"/>
              </a:lnSpc>
            </a:pPr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ЮНЕСКО</a:t>
            </a:r>
            <a:r>
              <a:rPr lang="ru-RU" sz="2400" b="1" dirty="0">
                <a:solidFill>
                  <a:srgbClr val="C00000"/>
                </a:solidFill>
              </a:rPr>
              <a:t>: СОЦИАЛЬНО-ПОЛИТИЧЕСКИЕ ЦЕЛИ ОУР. 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114000"/>
              </a:lnSpc>
            </a:pPr>
            <a:r>
              <a:rPr lang="ru-RU" b="1" dirty="0"/>
              <a:t>ЗАДАЧА КАЖДОЙ СТРАНЫ:  </a:t>
            </a:r>
            <a:r>
              <a:rPr lang="ru-RU" sz="2000" b="1" dirty="0"/>
              <a:t>ПЕРЕВЕСТИ НА </a:t>
            </a:r>
            <a:r>
              <a:rPr lang="ru-RU" sz="2000" b="1" dirty="0" smtClean="0"/>
              <a:t>ПРОФЕССИОНАЛЬНЫЙ ЯЗЫК </a:t>
            </a:r>
            <a:endParaRPr lang="ru-RU" sz="2000" b="1" dirty="0"/>
          </a:p>
          <a:p>
            <a:pPr>
              <a:lnSpc>
                <a:spcPct val="114000"/>
              </a:lnSpc>
            </a:pPr>
            <a:r>
              <a:rPr lang="ru-RU" sz="2000" b="1" dirty="0"/>
              <a:t>«СВОЕЙ» </a:t>
            </a:r>
            <a:r>
              <a:rPr lang="ru-RU" sz="2000" b="1" dirty="0" smtClean="0"/>
              <a:t>ПЕДАГОГИКИ, ОПРЕДЕЛИТЬ НАЦИОНАЛЬНЫЕ ПРИОРИТЕТЫ </a:t>
            </a:r>
          </a:p>
          <a:p>
            <a:pPr>
              <a:lnSpc>
                <a:spcPct val="114000"/>
              </a:lnSpc>
            </a:pPr>
            <a:r>
              <a:rPr lang="ru-RU" b="1" dirty="0" smtClean="0"/>
              <a:t>(</a:t>
            </a:r>
            <a:r>
              <a:rPr lang="ru-RU" b="1" dirty="0" err="1" smtClean="0"/>
              <a:t>пед.традиции</a:t>
            </a:r>
            <a:r>
              <a:rPr lang="ru-RU" b="1" dirty="0" smtClean="0"/>
              <a:t>, воспитательные идеалы, стратегия перехода к УР, психологии).</a:t>
            </a:r>
          </a:p>
          <a:p>
            <a:pPr>
              <a:lnSpc>
                <a:spcPct val="114000"/>
              </a:lnSpc>
            </a:pPr>
            <a:r>
              <a:rPr lang="ru-RU" sz="1600" b="1" dirty="0">
                <a:solidFill>
                  <a:srgbClr val="0070C0"/>
                </a:solidFill>
              </a:rPr>
              <a:t>НЕ СДЕЛАНО</a:t>
            </a:r>
            <a:endParaRPr lang="ru-RU" sz="1600" b="1" dirty="0" smtClean="0"/>
          </a:p>
          <a:p>
            <a:endParaRPr lang="ru-RU" dirty="0" smtClean="0"/>
          </a:p>
          <a:p>
            <a:r>
              <a:rPr lang="ru-RU" sz="2400" b="1" dirty="0">
                <a:solidFill>
                  <a:srgbClr val="C00000"/>
                </a:solidFill>
              </a:rPr>
              <a:t>ЮНЕСКО: ОУР – В ТЕЧЕНИЕ ВСЕЙ ЖИЗНИ.</a:t>
            </a:r>
          </a:p>
          <a:p>
            <a:r>
              <a:rPr lang="ru-RU" sz="2000" b="1" dirty="0"/>
              <a:t>Педагогическая специфика разных уровней образования;</a:t>
            </a:r>
          </a:p>
          <a:p>
            <a:pPr>
              <a:lnSpc>
                <a:spcPct val="114000"/>
              </a:lnSpc>
            </a:pPr>
            <a:r>
              <a:rPr lang="ru-RU" sz="2000" b="1" dirty="0"/>
              <a:t>целей, задач, методов, средств, языка …, которые должны быть обоснованно сформулированы. ПЕДАГОГИЧЕСКИ АДАПТИРОВАТЬ  </a:t>
            </a:r>
            <a:r>
              <a:rPr lang="ru-RU" sz="2000" dirty="0"/>
              <a:t>К ЗАДАЧАМ: </a:t>
            </a:r>
          </a:p>
          <a:p>
            <a:pPr>
              <a:lnSpc>
                <a:spcPct val="114000"/>
              </a:lnSpc>
            </a:pPr>
            <a:r>
              <a:rPr lang="ru-RU" sz="2000" b="1" dirty="0"/>
              <a:t>ОБЩЕКУЛЬТУРНОГО / ПРОФЕССИОНАЛЬНОГО ОБРАЗОВАНИЯ / ПРОСВЕЩЕНИЯ</a:t>
            </a:r>
          </a:p>
          <a:p>
            <a:r>
              <a:rPr lang="ru-RU" sz="1600" b="1" dirty="0" smtClean="0">
                <a:solidFill>
                  <a:srgbClr val="0070C0"/>
                </a:solidFill>
              </a:rPr>
              <a:t>ДЛЯ </a:t>
            </a:r>
            <a:r>
              <a:rPr lang="ru-RU" sz="1600" b="1" dirty="0">
                <a:solidFill>
                  <a:srgbClr val="0070C0"/>
                </a:solidFill>
              </a:rPr>
              <a:t>ОБЩЕКУЛЬТУРНОГО КОМПОНЕНТА ОУР НЕ СДЕЛАНО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ЮНЕСКО:  ВЕКТОРЫ ПРОЕКТИРОВАНИЯ.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Знания. «ТЕМЫ» ОУР – точки его приложения, они изменяются.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Умения. «ЛИНИИ ОБСУЖДЕНИЯ» – выявление связей.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Отношения. ГЛОБАЛЬНАЯ ОТВЕТСТВЕННОСТЬ.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70C0"/>
                </a:solidFill>
              </a:rPr>
              <a:t>ИСПОЛЬЗУЮТСЯ  БЕЗ ПЕДАГОГИЧЕСКОЙ АДАПТАЦИИ </a:t>
            </a:r>
          </a:p>
        </p:txBody>
      </p:sp>
    </p:spTree>
    <p:extLst>
      <p:ext uri="{BB962C8B-B14F-4D97-AF65-F5344CB8AC3E}">
        <p14:creationId xmlns:p14="http://schemas.microsoft.com/office/powerpoint/2010/main" val="5572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3872" y="764704"/>
            <a:ext cx="75425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</a:rPr>
              <a:t>Приравнивается</a:t>
            </a:r>
            <a:r>
              <a:rPr lang="ru-RU" sz="2000" dirty="0" smtClean="0"/>
              <a:t> </a:t>
            </a:r>
            <a:r>
              <a:rPr lang="ru-RU" sz="2000" dirty="0"/>
              <a:t>К ЭКОЛОГИЧЕСКОМУ ОБРАЗОВАНИЮ </a:t>
            </a:r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ПРИРАВНИВАНИЕ </a:t>
            </a:r>
            <a:r>
              <a:rPr lang="ru-RU" sz="2000" dirty="0"/>
              <a:t>К ВОСПИТАНИЮ гражданскому, патриотическому, экологическому, гендерному … </a:t>
            </a:r>
            <a:r>
              <a:rPr lang="ru-RU" sz="2000" b="1" dirty="0" smtClean="0">
                <a:solidFill>
                  <a:srgbClr val="C00000"/>
                </a:solidFill>
              </a:rPr>
              <a:t>Оторванное от обучения</a:t>
            </a:r>
            <a:r>
              <a:rPr lang="ru-RU" sz="2000" dirty="0" smtClean="0"/>
              <a:t>. БЕЗ СВОЕГО ПРЕДМЕТА ПОЗНАНИЯ</a:t>
            </a:r>
          </a:p>
          <a:p>
            <a:endParaRPr lang="ru-RU" sz="2000" b="1" dirty="0" smtClean="0"/>
          </a:p>
          <a:p>
            <a:pPr marL="361950" indent="-361950"/>
            <a:r>
              <a:rPr lang="ru-RU" sz="2000" dirty="0" smtClean="0"/>
              <a:t>-     ПРИРАВНИВАНИЕ </a:t>
            </a:r>
            <a:r>
              <a:rPr lang="ru-RU" sz="2000" dirty="0"/>
              <a:t>К ИМЕЮЩЕМУСЯ СОДЕРЖАНИЮ</a:t>
            </a:r>
          </a:p>
          <a:p>
            <a:pPr marL="361950" indent="-361950"/>
            <a:r>
              <a:rPr lang="ru-RU" sz="2000" dirty="0"/>
              <a:t>     </a:t>
            </a:r>
            <a:r>
              <a:rPr lang="ru-RU" sz="2000" dirty="0" smtClean="0"/>
              <a:t> ОБЩЕГО </a:t>
            </a:r>
            <a:r>
              <a:rPr lang="ru-RU" sz="2000" dirty="0"/>
              <a:t>ОБРАЗОВАНИЯ С «ТЕМАМИ» </a:t>
            </a:r>
            <a:r>
              <a:rPr lang="ru-RU" sz="2000" b="1" dirty="0"/>
              <a:t>ПРО</a:t>
            </a:r>
            <a:r>
              <a:rPr lang="ru-RU" sz="2000" dirty="0"/>
              <a:t> УСТОЙЧИВОЕ </a:t>
            </a:r>
            <a:r>
              <a:rPr lang="ru-RU" sz="2000" dirty="0" smtClean="0"/>
              <a:t>РАЗВИТИЕ. </a:t>
            </a:r>
            <a:r>
              <a:rPr lang="ru-RU" sz="2000" b="1" dirty="0" smtClean="0">
                <a:solidFill>
                  <a:srgbClr val="C00000"/>
                </a:solidFill>
              </a:rPr>
              <a:t>Невзирая на мировоззренческий диссонанс. </a:t>
            </a:r>
          </a:p>
          <a:p>
            <a:pPr marL="361950" indent="-361950"/>
            <a:endParaRPr lang="ru-RU" sz="2000" dirty="0" smtClean="0"/>
          </a:p>
          <a:p>
            <a:pPr marL="361950" indent="-361950">
              <a:buFontTx/>
              <a:buChar char="-"/>
            </a:pPr>
            <a:r>
              <a:rPr lang="ru-RU" sz="2000" dirty="0" smtClean="0"/>
              <a:t>ПРАКТИЧЕСКИЕ ДЕЛА ВНЕ УРОКОВ («ЗЕЛЕНЫЙ ПАКЕТ»),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«ОХРАНА ПРИРОДЫ»? В КЛАССИЧЕСКОЙ ПАРАДИГМЕ. </a:t>
            </a:r>
          </a:p>
          <a:p>
            <a:r>
              <a:rPr lang="ru-RU" sz="2000" dirty="0" smtClean="0"/>
              <a:t>       ПЕРЕНОС В БЕСПРОТОТИПНУЮ СИТУАЦИЮ?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ОРИЕНТИРОВОЧНАЯ ОСНОВА ДЕЙСТВИЙ В ОБОБЩЕННОМ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ВИДЕ НЕ СФОРМУЛИРОВАНА </a:t>
            </a:r>
            <a:r>
              <a:rPr lang="ru-RU" sz="2000" b="1" dirty="0" smtClean="0">
                <a:solidFill>
                  <a:srgbClr val="C00000"/>
                </a:solidFill>
              </a:rPr>
              <a:t>из-за нерешенности задач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  педагогической адаптации идей УР.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901079"/>
            <a:ext cx="8730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ИНСТИТУТ СТАТИСТИКИ ЮНЕСКО:</a:t>
            </a:r>
          </a:p>
          <a:p>
            <a:r>
              <a:rPr lang="ru-RU" sz="2400" dirty="0" smtClean="0"/>
              <a:t>            Вопрос о критериях идентичности  ОУР?</a:t>
            </a:r>
          </a:p>
          <a:p>
            <a:pPr marL="719138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60648"/>
            <a:ext cx="345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ОУР В ШКОЛАХ РОССИИ 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768752" y="5517232"/>
            <a:ext cx="2375248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Охват </a:t>
            </a:r>
            <a:r>
              <a:rPr lang="ru-RU" b="1" dirty="0"/>
              <a:t>менее 0,0001% </a:t>
            </a:r>
            <a:endParaRPr lang="ru-RU" b="1" dirty="0" smtClean="0"/>
          </a:p>
          <a:p>
            <a:pPr algn="ctr"/>
            <a:r>
              <a:rPr lang="ru-RU" b="1" dirty="0" smtClean="0"/>
              <a:t>учащихся</a:t>
            </a:r>
            <a:r>
              <a:rPr lang="ru-RU" b="1" dirty="0"/>
              <a:t>.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0039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864096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ОБЪЕКТИВНЫЕ ПРИЧИНЫ ТОРМОЖЕНИЯ ОУР –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ОБЩЕДИДАКТИЧЕСКИЕ </a:t>
            </a:r>
            <a:r>
              <a:rPr lang="ru-RU" sz="2400" b="1" dirty="0">
                <a:solidFill>
                  <a:srgbClr val="0070C0"/>
                </a:solidFill>
              </a:rPr>
              <a:t>ПРОТИВОРЕЧИЯ</a:t>
            </a: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ЮНЕСКО:</a:t>
            </a:r>
          </a:p>
          <a:p>
            <a:r>
              <a:rPr lang="ru-RU" sz="2000" b="1" dirty="0"/>
              <a:t>ОУР </a:t>
            </a:r>
            <a:r>
              <a:rPr lang="ru-RU" sz="2000" b="1" dirty="0" smtClean="0"/>
              <a:t>в ОБЩЕМ ОБРАЗОВАНИИ – ОБЩЕКУЛЬТУРНОЕ, ИНТЕГРИРОВАННОЕ, СКВОЗНОЕ  ОБРАЗОВАНИЕ, </a:t>
            </a:r>
          </a:p>
          <a:p>
            <a:r>
              <a:rPr lang="ru-RU" sz="2000" b="1" dirty="0" smtClean="0"/>
              <a:t>ОРИЕНТИРОВАННОЕ НА РАЗВИТИЕ МИРОВОЗЗРЕНИЯ И КУЛЬТУРЫ УР </a:t>
            </a:r>
          </a:p>
          <a:p>
            <a:r>
              <a:rPr lang="ru-RU" sz="2000" b="1" dirty="0" smtClean="0"/>
              <a:t>(устойчивого образа жизни, устойчивого потребления, глобальной </a:t>
            </a:r>
          </a:p>
          <a:p>
            <a:r>
              <a:rPr lang="ru-RU" sz="2000" b="1" dirty="0"/>
              <a:t>г</a:t>
            </a:r>
            <a:r>
              <a:rPr lang="ru-RU" sz="2000" b="1" dirty="0" smtClean="0"/>
              <a:t>ражданственности).</a:t>
            </a:r>
          </a:p>
          <a:p>
            <a:endParaRPr lang="ru-RU" sz="20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ДИДАКТИКА ОБЩЕГО ОБРАЗОВАНИЯ:</a:t>
            </a:r>
          </a:p>
          <a:p>
            <a:r>
              <a:rPr lang="ru-RU" sz="2400" b="1" dirty="0" smtClean="0"/>
              <a:t>Такое содержание не </a:t>
            </a:r>
            <a:r>
              <a:rPr lang="ru-RU" sz="2400" b="1" dirty="0"/>
              <a:t>может быть построено с опорой на теорию предметного </a:t>
            </a:r>
            <a:r>
              <a:rPr lang="ru-RU" sz="2400" b="1" dirty="0" smtClean="0"/>
              <a:t>обучения. </a:t>
            </a:r>
          </a:p>
          <a:p>
            <a:endParaRPr lang="ru-RU" sz="20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ДИДАКТИЧЕСКИЕ ТУПИКИ» </a:t>
            </a:r>
            <a:r>
              <a:rPr lang="ru-RU" sz="2400" dirty="0"/>
              <a:t>при попытке сочетания </a:t>
            </a:r>
          </a:p>
          <a:p>
            <a:r>
              <a:rPr lang="ru-RU" sz="2400" dirty="0"/>
              <a:t>классических (</a:t>
            </a:r>
            <a:r>
              <a:rPr lang="ru-RU" sz="2400" dirty="0" err="1"/>
              <a:t>знаниевых</a:t>
            </a:r>
            <a:r>
              <a:rPr lang="ru-RU" sz="2400" dirty="0"/>
              <a:t>) и </a:t>
            </a:r>
            <a:r>
              <a:rPr lang="ru-RU" sz="2400" dirty="0" err="1" smtClean="0"/>
              <a:t>постнеклассических</a:t>
            </a:r>
            <a:r>
              <a:rPr lang="ru-RU" sz="2400" dirty="0" smtClean="0"/>
              <a:t> </a:t>
            </a:r>
            <a:r>
              <a:rPr lang="ru-RU" sz="2400" dirty="0"/>
              <a:t>(антропологических</a:t>
            </a:r>
            <a:r>
              <a:rPr lang="ru-RU" sz="2400" dirty="0" smtClean="0"/>
              <a:t>) моделей </a:t>
            </a:r>
            <a:r>
              <a:rPr lang="ru-RU" sz="2400" dirty="0"/>
              <a:t>содержания образования  </a:t>
            </a:r>
            <a:endParaRPr lang="ru-RU" sz="2400" dirty="0" smtClean="0"/>
          </a:p>
          <a:p>
            <a:endParaRPr lang="ru-RU" sz="2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008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51356"/>
            <a:ext cx="70262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ОБЪЕКТИВНЫЕ ПРИЧИНЫ –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ПРОТИВОРЕЧИЕ МИРОВОЗЗРЕНЧЕСКИХ ПАРАДИГМ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ОУР И СОДЕРЖАНИЯ УЧЕБНЫХ ПРЕДМЕТОВ</a:t>
            </a:r>
          </a:p>
          <a:p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00808"/>
            <a:ext cx="7920880" cy="2862322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 …  ОУР </a:t>
            </a:r>
            <a:r>
              <a:rPr lang="ru-RU" sz="2000" dirty="0"/>
              <a:t>начинает выглядеть своего рода виртуальным «</a:t>
            </a:r>
            <a:r>
              <a:rPr lang="ru-RU" sz="2000" dirty="0" err="1"/>
              <a:t>имплантантом</a:t>
            </a:r>
            <a:r>
              <a:rPr lang="ru-RU" sz="2000" dirty="0"/>
              <a:t> из будущего», оторванным от настоящего и прошлого.</a:t>
            </a:r>
          </a:p>
          <a:p>
            <a:r>
              <a:rPr lang="ru-RU" sz="2000" dirty="0" smtClean="0"/>
              <a:t>      Такое ОУР вряд </a:t>
            </a:r>
            <a:r>
              <a:rPr lang="ru-RU" sz="2000" dirty="0"/>
              <a:t>ли сможет быть противопоставлено существующей модели неустойчивого развития общества, которая имеет потребительскую ориентацию, не признает экологических императивов, отторгает все, что связано с ограничением получения прибыли и выгоды, оценивает социальные блага в экономических категориях. </a:t>
            </a:r>
            <a:endParaRPr lang="ru-RU" sz="2000" dirty="0" smtClean="0"/>
          </a:p>
          <a:p>
            <a:pPr algn="r"/>
            <a:r>
              <a:rPr lang="ru-RU" sz="2000" b="1" i="1" dirty="0" smtClean="0">
                <a:solidFill>
                  <a:srgbClr val="007434"/>
                </a:solidFill>
              </a:rPr>
              <a:t>А.Д. Урсул, </a:t>
            </a:r>
            <a:r>
              <a:rPr lang="ru-RU" sz="2000" b="1" i="1" dirty="0" err="1" smtClean="0">
                <a:solidFill>
                  <a:srgbClr val="007434"/>
                </a:solidFill>
              </a:rPr>
              <a:t>д.филос.н</a:t>
            </a:r>
            <a:r>
              <a:rPr lang="ru-RU" sz="2000" b="1" i="1" dirty="0" smtClean="0">
                <a:solidFill>
                  <a:srgbClr val="007434"/>
                </a:solidFill>
              </a:rPr>
              <a:t>.</a:t>
            </a:r>
            <a:endParaRPr lang="ru-RU" sz="2000" b="1" i="1" dirty="0">
              <a:solidFill>
                <a:srgbClr val="00743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79715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ФГОС СОО «ЭКОНОМИКА»: </a:t>
            </a:r>
            <a:r>
              <a:rPr lang="ru-RU" dirty="0" smtClean="0"/>
              <a:t>НЕТ СЛОВ О «ЗЕЛЕНОЙ» ЭКОНОМИКЕ, ПРИРОДЕ,</a:t>
            </a:r>
          </a:p>
          <a:p>
            <a:r>
              <a:rPr lang="ru-RU" dirty="0" smtClean="0"/>
              <a:t>                                                     РАЦИОНАЛЬНОМ ПРИРОДОПОЛЬЗОВАНИИ,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ЭКОЛОГИЧЕСКИХ ПРОБЛЕМАХ.                        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93296"/>
            <a:ext cx="9144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«РИФЫ», НА КОТОРЫХ СПОТКНУЛОСЬ И  ЭКОЛОГИЧЕСКОЕ 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40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64096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ОУР: СМЕЩЕНИЕ  системы  координат  ВОСПРИЯТИЯ, ОЦЕНКИ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И ПОНИМАНИЯ МИРА. 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ПЕРЕВОРОТ </a:t>
            </a:r>
            <a:r>
              <a:rPr lang="ru-RU" sz="2400" b="1" dirty="0"/>
              <a:t>В СОЗНАНИИ: </a:t>
            </a:r>
            <a:endParaRPr lang="ru-RU" sz="2400" b="1" dirty="0" smtClean="0"/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16 век</a:t>
            </a:r>
            <a:r>
              <a:rPr lang="ru-RU" sz="2400" dirty="0" smtClean="0"/>
              <a:t>:  ЗЕМЛЯ </a:t>
            </a:r>
            <a:r>
              <a:rPr lang="ru-RU" sz="2400" dirty="0"/>
              <a:t>НЕ ЦЕНТР БОЖЕСТВЕННОГО ТВОРЕНИЯ.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21 век</a:t>
            </a:r>
            <a:r>
              <a:rPr lang="ru-RU" sz="2400" b="1" i="1" dirty="0"/>
              <a:t>:  </a:t>
            </a:r>
            <a:r>
              <a:rPr lang="ru-RU" sz="2400" dirty="0"/>
              <a:t>КТО В «ДОМЕ» ХОЗЯИН </a:t>
            </a:r>
            <a:r>
              <a:rPr lang="ru-RU" sz="2400" dirty="0" smtClean="0"/>
              <a:t> И  КАКОВЫ  </a:t>
            </a:r>
            <a:r>
              <a:rPr lang="ru-RU" sz="2400" dirty="0"/>
              <a:t>УСЛОВИЯ </a:t>
            </a:r>
            <a:r>
              <a:rPr lang="ru-RU" sz="2400" dirty="0" smtClean="0"/>
              <a:t> ЕГО        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</a:t>
            </a:r>
            <a:r>
              <a:rPr lang="ru-RU" sz="2400" dirty="0" smtClean="0"/>
              <a:t>               АРЕНДЫ</a:t>
            </a:r>
            <a:r>
              <a:rPr lang="ru-RU" sz="2400" dirty="0"/>
              <a:t>?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80928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dirty="0"/>
              <a:t>В </a:t>
            </a:r>
            <a:r>
              <a:rPr lang="ru-RU" sz="2000" dirty="0" smtClean="0"/>
              <a:t>основе нового МИРОПОНИМАНИЯ </a:t>
            </a:r>
            <a:r>
              <a:rPr lang="ru-RU" sz="2000" dirty="0"/>
              <a:t>– </a:t>
            </a:r>
            <a:endParaRPr lang="ru-RU" sz="2000" dirty="0" smtClean="0"/>
          </a:p>
          <a:p>
            <a:pPr algn="just">
              <a:lnSpc>
                <a:spcPct val="80000"/>
              </a:lnSpc>
            </a:pPr>
            <a:r>
              <a:rPr lang="ru-RU" sz="2400" b="1" dirty="0" smtClean="0"/>
              <a:t>ОБЪЕКТИВНОСТЬ</a:t>
            </a:r>
            <a:r>
              <a:rPr lang="ru-RU" sz="2000" dirty="0" smtClean="0"/>
              <a:t> </a:t>
            </a:r>
            <a:r>
              <a:rPr lang="ru-RU" sz="2000" b="1" dirty="0"/>
              <a:t>законов совместимого развития природы и общества, </a:t>
            </a:r>
            <a:r>
              <a:rPr lang="ru-RU" sz="2000" dirty="0"/>
              <a:t>которые накладывают, </a:t>
            </a:r>
            <a:r>
              <a:rPr lang="ru-RU" sz="2000" dirty="0" smtClean="0"/>
              <a:t> </a:t>
            </a:r>
            <a:r>
              <a:rPr lang="ru-RU" sz="2400" b="1" dirty="0" smtClean="0"/>
              <a:t>БЕЗУСЛОВНЫЕ</a:t>
            </a:r>
            <a:r>
              <a:rPr lang="ru-RU" sz="2000" dirty="0"/>
              <a:t>, не имеющие </a:t>
            </a:r>
            <a:r>
              <a:rPr lang="ru-RU" sz="2000" dirty="0" smtClean="0"/>
              <a:t>исключений, </a:t>
            </a:r>
            <a:r>
              <a:rPr lang="ru-RU" sz="2400" b="1" dirty="0"/>
              <a:t>ОГРАНИЧЕНИЯ</a:t>
            </a:r>
            <a:r>
              <a:rPr lang="ru-RU" sz="2000" dirty="0"/>
              <a:t> </a:t>
            </a:r>
            <a:r>
              <a:rPr lang="ru-RU" sz="2000" dirty="0" smtClean="0"/>
              <a:t>деятельности человека; </a:t>
            </a:r>
          </a:p>
          <a:p>
            <a:pPr algn="just">
              <a:lnSpc>
                <a:spcPct val="80000"/>
              </a:lnSpc>
            </a:pPr>
            <a:r>
              <a:rPr lang="ru-RU" sz="2400" b="1" dirty="0" smtClean="0"/>
              <a:t>ТОТАЛЬНЫЕ</a:t>
            </a:r>
            <a:r>
              <a:rPr lang="ru-RU" sz="2000" dirty="0" smtClean="0"/>
              <a:t> (для </a:t>
            </a:r>
            <a:r>
              <a:rPr lang="ru-RU" sz="2000" dirty="0"/>
              <a:t>всех видов и сфер жизнедеятельности общества), </a:t>
            </a:r>
            <a:endParaRPr lang="ru-RU" sz="2000" dirty="0" smtClean="0"/>
          </a:p>
          <a:p>
            <a:pPr algn="just">
              <a:lnSpc>
                <a:spcPct val="80000"/>
              </a:lnSpc>
            </a:pPr>
            <a:r>
              <a:rPr lang="ru-RU" sz="2400" b="1" dirty="0" smtClean="0"/>
              <a:t>ГЛОБАЛЬНЫЕ</a:t>
            </a:r>
            <a:r>
              <a:rPr lang="ru-RU" sz="2000" b="1" dirty="0" smtClean="0"/>
              <a:t> </a:t>
            </a:r>
            <a:r>
              <a:rPr lang="ru-RU" sz="2000" dirty="0" smtClean="0"/>
              <a:t>(для всей территории </a:t>
            </a:r>
            <a:r>
              <a:rPr lang="ru-RU" sz="2000" dirty="0"/>
              <a:t>Земли), </a:t>
            </a:r>
            <a:r>
              <a:rPr lang="ru-RU" sz="2400" b="1" dirty="0"/>
              <a:t>УНИВЕРСАЛЬНЫЕ</a:t>
            </a:r>
            <a:r>
              <a:rPr lang="ru-RU" sz="2000" dirty="0"/>
              <a:t> (для всех социально-экономических формаций)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5541039"/>
            <a:ext cx="6390456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ОСОБЫЙ ХАРАКТЕР ТАКИХ ЗАКОНОВ: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ИМПЕРАТИВЫ</a:t>
            </a:r>
            <a:r>
              <a:rPr lang="ru-RU" sz="2400" dirty="0"/>
              <a:t> – </a:t>
            </a:r>
            <a:r>
              <a:rPr lang="ru-RU" sz="2400" b="1" dirty="0"/>
              <a:t>БЕЗУСЛОВНЫЕ ТРЕБОВАНИЯ </a:t>
            </a:r>
          </a:p>
          <a:p>
            <a:pPr algn="ctr"/>
            <a:r>
              <a:rPr lang="ru-RU" sz="2400" dirty="0"/>
              <a:t>(Н.Н. МОИСЕЕВ). </a:t>
            </a:r>
          </a:p>
        </p:txBody>
      </p:sp>
    </p:spTree>
    <p:extLst>
      <p:ext uri="{BB962C8B-B14F-4D97-AF65-F5344CB8AC3E}">
        <p14:creationId xmlns:p14="http://schemas.microsoft.com/office/powerpoint/2010/main" val="1257057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8528"/>
            <a:ext cx="9034974" cy="7360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/>
              <a:t>ПРОБЛЕМА отбора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и</a:t>
            </a:r>
            <a:r>
              <a:rPr lang="ru-RU" sz="3200" b="1" dirty="0" smtClean="0"/>
              <a:t>сточников содержания ЭО УР</a:t>
            </a:r>
          </a:p>
          <a:p>
            <a:pPr>
              <a:lnSpc>
                <a:spcPct val="90000"/>
              </a:lnSpc>
            </a:pPr>
            <a:r>
              <a:rPr lang="ru-RU" sz="3200" b="1" dirty="0"/>
              <a:t>в</a:t>
            </a:r>
            <a:r>
              <a:rPr lang="ru-RU" sz="3200" b="1" dirty="0" smtClean="0"/>
              <a:t> антропологической модели</a:t>
            </a:r>
          </a:p>
          <a:p>
            <a:pPr>
              <a:lnSpc>
                <a:spcPct val="90000"/>
              </a:lnSpc>
            </a:pPr>
            <a:endParaRPr lang="ru-RU" sz="3200" b="1" dirty="0"/>
          </a:p>
          <a:p>
            <a:pPr>
              <a:lnSpc>
                <a:spcPct val="90000"/>
              </a:lnSpc>
            </a:pPr>
            <a:r>
              <a:rPr lang="ru-RU" sz="3200" b="1" i="1" dirty="0" smtClean="0"/>
              <a:t>Знания</a:t>
            </a:r>
            <a:r>
              <a:rPr lang="ru-RU" sz="3200" b="1" dirty="0" smtClean="0"/>
              <a:t>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НАУЧНОЕ </a:t>
            </a:r>
            <a:r>
              <a:rPr lang="ru-RU" sz="2800" b="1" dirty="0">
                <a:solidFill>
                  <a:srgbClr val="FF0000"/>
                </a:solidFill>
              </a:rPr>
              <a:t>ЯДРО содержания </a:t>
            </a:r>
            <a:r>
              <a:rPr lang="ru-RU" sz="2800" b="1" dirty="0" smtClean="0">
                <a:solidFill>
                  <a:srgbClr val="FF0000"/>
                </a:solidFill>
              </a:rPr>
              <a:t>ОУР – экологический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                      императив  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Достаточны ли только научные знания?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АРХЕТИПЫ </a:t>
            </a:r>
            <a:r>
              <a:rPr lang="ru-RU" sz="2800" dirty="0" err="1" smtClean="0"/>
              <a:t>средосберегающего</a:t>
            </a:r>
            <a:r>
              <a:rPr lang="ru-RU" sz="2800" dirty="0" smtClean="0"/>
              <a:t> поведения, 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присутствующие в разных фрагментах культуры общества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(фольклор, традиции, литература, искусство, религии…)</a:t>
            </a:r>
            <a:endParaRPr lang="ru-RU" dirty="0" smtClean="0"/>
          </a:p>
          <a:p>
            <a:pPr>
              <a:lnSpc>
                <a:spcPct val="0"/>
              </a:lnSpc>
            </a:pPr>
            <a:endParaRPr lang="ru-RU" sz="2800" dirty="0" smtClean="0"/>
          </a:p>
          <a:p>
            <a:pPr algn="ctr">
              <a:lnSpc>
                <a:spcPct val="40000"/>
              </a:lnSpc>
            </a:pP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ДЛЯ ОБРАЗОВАНИЯ ДЕТЕЙ  ТРЕБУЕТСЯ  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ПЕДАГОГИЧЕСКАЯ АДАПТАЦИЯ !</a:t>
            </a:r>
            <a:endParaRPr lang="ru-RU" sz="2400" b="1" dirty="0">
              <a:solidFill>
                <a:srgbClr val="0070C0"/>
              </a:solidFill>
            </a:endParaRPr>
          </a:p>
          <a:p>
            <a:pPr algn="ctr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Законы </a:t>
            </a:r>
            <a:r>
              <a:rPr lang="ru-RU" dirty="0"/>
              <a:t>взаимодействия Природы и Общества не вытекают из частных наук. Они формулируются на уровне теории систем, </a:t>
            </a:r>
            <a:r>
              <a:rPr lang="ru-RU" dirty="0" smtClean="0"/>
              <a:t>теоретической </a:t>
            </a:r>
            <a:r>
              <a:rPr lang="ru-RU" dirty="0"/>
              <a:t>экологии, философии. То есть, не попадают в традиционные источники отбора содержания. Поэтому не отражены в содержании школьного обучения</a:t>
            </a:r>
            <a:r>
              <a:rPr lang="ru-RU" dirty="0" smtClean="0"/>
              <a:t>. Если и есть – то ИМПЛИЦИТНО.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7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6632"/>
            <a:ext cx="5916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АРХЕТИПЫ находят отражение в </a:t>
            </a:r>
          </a:p>
          <a:p>
            <a:r>
              <a:rPr lang="ru-RU" sz="2400" dirty="0" smtClean="0"/>
              <a:t>культурных концептах массового сознания 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711138"/>
            <a:ext cx="7128792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70C0"/>
                </a:solidFill>
              </a:rPr>
              <a:t>КУЛЬТУРНЫЙ КОНЦЕПТ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 algn="just">
              <a:lnSpc>
                <a:spcPct val="80000"/>
              </a:lnSpc>
            </a:pPr>
            <a:r>
              <a:rPr lang="ru-RU" sz="2400" dirty="0"/>
              <a:t>Это то,  посредством чего человек сам входит в культуру, а в некоторых случаях и влияет на нее.  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Это </a:t>
            </a:r>
            <a:r>
              <a:rPr lang="ru-RU" sz="2400" b="1" i="1" dirty="0"/>
              <a:t>основная ячейка культуры в ментальном мире человека</a:t>
            </a:r>
            <a:r>
              <a:rPr lang="ru-RU" sz="2400" dirty="0"/>
              <a:t>. 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 algn="just">
              <a:lnSpc>
                <a:spcPct val="80000"/>
              </a:lnSpc>
            </a:pPr>
            <a:r>
              <a:rPr lang="ru-RU" sz="2400" dirty="0"/>
              <a:t>Это совокупность сложившихся у человека под воздействием самых разных влияний </a:t>
            </a:r>
          </a:p>
          <a:p>
            <a:pPr algn="just">
              <a:lnSpc>
                <a:spcPct val="80000"/>
              </a:lnSpc>
            </a:pPr>
            <a:r>
              <a:rPr lang="ru-RU" sz="2400" b="1" i="1" dirty="0"/>
              <a:t>представлений, образов, обыденных и научных понятий, отношений, установок, опыта деятельности</a:t>
            </a:r>
            <a:r>
              <a:rPr lang="ru-RU" sz="2400" dirty="0"/>
              <a:t>, осознанно или неосознанно связанных </a:t>
            </a:r>
            <a:r>
              <a:rPr lang="ru-RU" sz="2400" dirty="0" smtClean="0"/>
              <a:t> в  сознании  </a:t>
            </a:r>
            <a:r>
              <a:rPr lang="ru-RU" sz="2400" dirty="0"/>
              <a:t>с той или иной категорией. </a:t>
            </a:r>
            <a:endParaRPr lang="ru-RU" sz="2400" dirty="0" smtClean="0"/>
          </a:p>
          <a:p>
            <a:pPr algn="just">
              <a:lnSpc>
                <a:spcPct val="80000"/>
              </a:lnSpc>
            </a:pPr>
            <a:endParaRPr lang="ru-RU" sz="2400" dirty="0"/>
          </a:p>
          <a:p>
            <a:pPr algn="ctr">
              <a:lnSpc>
                <a:spcPct val="80000"/>
              </a:lnSpc>
            </a:pPr>
            <a:r>
              <a:rPr lang="ru-RU" sz="2400" b="1" dirty="0" smtClean="0"/>
              <a:t>СОЕДИНЕНИЕ ЖИТЕЙСКИХ И НАУЧНЫХ ПОНЯТИЙ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06160"/>
            <a:ext cx="8925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РАЗВИВАТЬ КУЛЬТУРУ, ВОЗДЕЙСТВУЯ НА «ЯЧЕЙКИ» КУЛЬТУРЫ В СОЗНАНИИ!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97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1331</Words>
  <Application>Microsoft Office PowerPoint</Application>
  <PresentationFormat>Экран (4:3)</PresentationFormat>
  <Paragraphs>235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51</cp:revision>
  <dcterms:created xsi:type="dcterms:W3CDTF">2015-12-09T12:04:41Z</dcterms:created>
  <dcterms:modified xsi:type="dcterms:W3CDTF">2016-06-20T08:21:16Z</dcterms:modified>
</cp:coreProperties>
</file>