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70" r:id="rId2"/>
    <p:sldId id="271" r:id="rId3"/>
    <p:sldId id="269" r:id="rId4"/>
    <p:sldId id="268" r:id="rId5"/>
    <p:sldId id="257" r:id="rId6"/>
    <p:sldId id="260" r:id="rId7"/>
    <p:sldId id="261" r:id="rId8"/>
    <p:sldId id="262" r:id="rId9"/>
    <p:sldId id="263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C32E4-0598-4B68-AF3C-7B549F86861C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1A629-EF7E-4EF6-8DE1-000E80715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394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3CB9-8A15-47EC-8BCC-601BD4E7E348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E231-331C-4B30-A89E-A2F11CE77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0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3CB9-8A15-47EC-8BCC-601BD4E7E348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E231-331C-4B30-A89E-A2F11CE77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35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3CB9-8A15-47EC-8BCC-601BD4E7E348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E231-331C-4B30-A89E-A2F11CE77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29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3CB9-8A15-47EC-8BCC-601BD4E7E348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E231-331C-4B30-A89E-A2F11CE77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8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3CB9-8A15-47EC-8BCC-601BD4E7E348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E231-331C-4B30-A89E-A2F11CE77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81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3CB9-8A15-47EC-8BCC-601BD4E7E348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E231-331C-4B30-A89E-A2F11CE77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8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3CB9-8A15-47EC-8BCC-601BD4E7E348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E231-331C-4B30-A89E-A2F11CE77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13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3CB9-8A15-47EC-8BCC-601BD4E7E348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E231-331C-4B30-A89E-A2F11CE77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59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3CB9-8A15-47EC-8BCC-601BD4E7E348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E231-331C-4B30-A89E-A2F11CE77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16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3CB9-8A15-47EC-8BCC-601BD4E7E348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E231-331C-4B30-A89E-A2F11CE77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30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3CB9-8A15-47EC-8BCC-601BD4E7E348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E231-331C-4B30-A89E-A2F11CE77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7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53CB9-8A15-47EC-8BCC-601BD4E7E348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0E231-331C-4B30-A89E-A2F11CE77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0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7826" y="2537609"/>
            <a:ext cx="8288359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Зеленые</a:t>
            </a:r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8000" b="1" cap="none" spc="0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аксиомы</a:t>
            </a:r>
            <a:endParaRPr lang="ru-RU" sz="8000" b="1" cap="none" spc="0" dirty="0">
              <a:ln w="19050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5868561"/>
            <a:ext cx="4822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Автор – Е.Н. </a:t>
            </a:r>
            <a:r>
              <a:rPr lang="ru-RU" sz="3200" i="1" dirty="0" err="1" smtClean="0"/>
              <a:t>Дзятковская</a:t>
            </a:r>
            <a:endParaRPr lang="ru-RU" sz="3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14504" y="356463"/>
            <a:ext cx="69138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СЕТЕВАЯ КАФЕДРА ЮНЕСКО ПО ИЗУЧЕНИЮ ГЛОБАЛЬНЫХ ПРОБЛЕМ </a:t>
            </a:r>
          </a:p>
          <a:p>
            <a:pPr algn="ctr"/>
            <a:r>
              <a:rPr lang="ru-RU" dirty="0" smtClean="0"/>
              <a:t>ФАКУЛЬТЕТА ГЛОБАЛЬНЫХ ПРОЦЕССОВ МГУ им. М.В. ЛОМОНОСОВА</a:t>
            </a:r>
          </a:p>
          <a:p>
            <a:pPr algn="ctr"/>
            <a:r>
              <a:rPr lang="ru-RU" dirty="0" smtClean="0"/>
              <a:t>при ФГБНУ «ИНСТИТУТ СТРАТЕГИИ РАЗВИТИЯ ОБРАЗОВАНИЯ</a:t>
            </a:r>
          </a:p>
          <a:p>
            <a:pPr algn="ctr"/>
            <a:r>
              <a:rPr lang="ru-RU" dirty="0" smtClean="0"/>
              <a:t>РОССИЙСКОЙ АКАДЕМИИ ОБРАЗОВАНИЯ»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88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162" y="188640"/>
            <a:ext cx="8077339" cy="3083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9600"/>
                </a:solidFill>
              </a:rPr>
              <a:t>«ЗЕЛЕНЫЕ АКСИОМЫ» </a:t>
            </a:r>
            <a:r>
              <a:rPr lang="ru-RU" sz="2400" dirty="0" smtClean="0"/>
              <a:t>– ЭТО КОНЦЕНТРИРОВАННЫЕ ИДЕИ 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/>
              <a:t>ОБРАЗОВАНИЯ ДЛЯ УСТОЙЧИВОГО РАЗВИТИЯ. 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/>
              <a:t>ОНИ СФОРМУЛИРОВАНЫ НА ОСНОВЕ 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/>
              <a:t>УЧЕНИЯ В.И. ВЕРНАДСКОГО О НООСФЕРЕ И 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/>
              <a:t>ТЕОРИИ ЭКОЛОГИЧЕСКОГО ИМПЕРАТИВА Н.Н. МОИСЕЕВА </a:t>
            </a:r>
          </a:p>
          <a:p>
            <a:pPr algn="ctr">
              <a:lnSpc>
                <a:spcPct val="90000"/>
              </a:lnSpc>
            </a:pPr>
            <a:endParaRPr lang="ru-RU" sz="2400" dirty="0"/>
          </a:p>
          <a:p>
            <a:pPr algn="ctr">
              <a:lnSpc>
                <a:spcPct val="90000"/>
              </a:lnSpc>
            </a:pPr>
            <a:r>
              <a:rPr lang="ru-RU" sz="2400" dirty="0" smtClean="0"/>
              <a:t>В КАЖДОМ ГОДУ ОБУЧЕНИЯ МОГУТ БЫТЬ СВОИ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/>
              <a:t>АКЦЕНТЫ НА ИЗУЧЕНИЕ ТЕХ ИЛИ ИНЫХ АКСИОМ</a:t>
            </a:r>
          </a:p>
          <a:p>
            <a:pPr algn="ctr">
              <a:lnSpc>
                <a:spcPct val="9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640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69248" y="5013176"/>
            <a:ext cx="2835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РЕАЛЬНОСТЬ ИЛИ ВЫМЫСЕЛ?</a:t>
            </a:r>
            <a:endParaRPr lang="ru-R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952328" cy="354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259" y="6156593"/>
            <a:ext cx="3777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МОЖНО ВСЕ? НЕТ, НЕ ВСЕ! С СИЛОЙ </a:t>
            </a:r>
          </a:p>
          <a:p>
            <a:r>
              <a:rPr lang="ru-RU" sz="1600" dirty="0" smtClean="0"/>
              <a:t>ТЯЖЕСТИ ДОГОВОРИТЬСЯ НЕ УДАСТСЯ !!!</a:t>
            </a:r>
            <a:endParaRPr lang="ru-RU" sz="1600" dirty="0"/>
          </a:p>
        </p:txBody>
      </p:sp>
      <p:pic>
        <p:nvPicPr>
          <p:cNvPr id="7" name="Рисунок 6" descr="C:\Users\home\Documents\ХМАО УЧЕБНИК нов\СКАНИРОВАННЫЕ РИСУНКИ\РЫБКА 2.t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1"/>
          <a:stretch/>
        </p:blipFill>
        <p:spPr bwMode="auto">
          <a:xfrm>
            <a:off x="4716016" y="1124744"/>
            <a:ext cx="3814328" cy="38331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5373216"/>
            <a:ext cx="4120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ПРИРОДА ЖИВЕТ ПО СВОИМ ЗАКОНАМ,</a:t>
            </a:r>
          </a:p>
          <a:p>
            <a:r>
              <a:rPr lang="ru-RU" dirty="0" smtClean="0"/>
              <a:t>КОТОРЫЕ НЕУМОЛИМЫ.</a:t>
            </a:r>
            <a:endParaRPr lang="ru-RU" dirty="0"/>
          </a:p>
        </p:txBody>
      </p:sp>
      <p:pic>
        <p:nvPicPr>
          <p:cNvPr id="9" name="Picture 6" descr="http://ifolderlinks.ru/files/imagecache/700x/U1/6a/8a/78/A_mozhet_byt_vorona_G._Gladkov_Detskie_pesni_12f4c912ea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8" y="4166119"/>
            <a:ext cx="3686944" cy="182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75856" y="236547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!</a:t>
            </a:r>
            <a:r>
              <a:rPr lang="ru-RU" dirty="0"/>
              <a:t>   ТОЛЬКО В ФАНТАЗИЯХ С ПРИРОДОЙ МОЖНО ДЕЛАТЬ, ЧТО ХОЧЕШЬ. В РЕАЛЬНОСТИ </a:t>
            </a:r>
            <a:r>
              <a:rPr lang="ru-RU" dirty="0" smtClean="0"/>
              <a:t>ЖЕ ОНА </a:t>
            </a:r>
            <a:r>
              <a:rPr lang="ru-RU" dirty="0"/>
              <a:t>СТАВИТ ЧЕЛОВЕКУ ЖЁСТКИЕ ЗАПРЕТЫ (ТАБУ́)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7172" y="6093296"/>
            <a:ext cx="4697055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ВСЕГДА ЕСТЬ ГРАНИЦЫ ДОЗВОЛЕННОГО</a:t>
            </a:r>
          </a:p>
          <a:p>
            <a:r>
              <a:rPr lang="ru-RU" sz="2000" b="1" dirty="0" smtClean="0"/>
              <a:t>ПРИРОДОЙ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82465" y="3212976"/>
            <a:ext cx="15442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ХОЧУ – НЕЛЬЗЯ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36691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9501" y="5229200"/>
            <a:ext cx="49642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ОКРУЖАЮЩИЙ НАС МИР </a:t>
            </a:r>
          </a:p>
          <a:p>
            <a:pPr algn="ctr"/>
            <a:r>
              <a:rPr lang="ru-RU" sz="2400" b="1" dirty="0" smtClean="0"/>
              <a:t>РАЗНООБРАЗНЫЙ. Разнообразие в  </a:t>
            </a:r>
          </a:p>
          <a:p>
            <a:pPr algn="ctr"/>
            <a:r>
              <a:rPr lang="ru-RU" sz="2400" b="1" dirty="0"/>
              <a:t>п</a:t>
            </a:r>
            <a:r>
              <a:rPr lang="ru-RU" sz="2400" b="1" dirty="0" smtClean="0"/>
              <a:t>рироде и культуре – это наше</a:t>
            </a:r>
          </a:p>
          <a:p>
            <a:pPr algn="ctr"/>
            <a:r>
              <a:rPr lang="ru-RU" sz="2400" b="1" dirty="0"/>
              <a:t>н</a:t>
            </a:r>
            <a:r>
              <a:rPr lang="ru-RU" sz="2400" b="1" dirty="0" smtClean="0"/>
              <a:t>аследие, его надо сберечь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88640"/>
            <a:ext cx="31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ПРИРОДА НЕ ЖАЛЕЕТ КРАСОК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33721" y="332656"/>
            <a:ext cx="4914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БЕСКОНЕЧНОЕ РАЗНООБРАЗИЕ ФОРМ ПРИРОДЫ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566645"/>
            <a:ext cx="355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РАЗНООБРАЗИЕ МИРА ДВИЖЕНИЙ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3013622"/>
            <a:ext cx="251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РАЗНООБРАЗИЕ ЗВУКОВ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643844"/>
            <a:ext cx="366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РАЗНООБРАЗИЕ ЯЗЫКОВ И КУЛЬТУР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90684" y="494116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 ЕЩЕ? …</a:t>
            </a:r>
            <a:endParaRPr lang="ru-RU" dirty="0"/>
          </a:p>
        </p:txBody>
      </p:sp>
      <p:pic>
        <p:nvPicPr>
          <p:cNvPr id="3074" name="Picture 2" descr="http://img1.liveinternet.ru/images/attach/c/1/63/527/63527199_572a384b045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4" y="611396"/>
            <a:ext cx="2591886" cy="177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ecoder.ru/media/pic_middle/0/1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43792" y="471538"/>
            <a:ext cx="198481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slide.ru/images/17/23208/960/img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1" t="9578" r="3136" b="62865"/>
          <a:stretch/>
        </p:blipFill>
        <p:spPr bwMode="auto">
          <a:xfrm>
            <a:off x="531249" y="3013623"/>
            <a:ext cx="1898893" cy="140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uslide.ru/images/17/23208/960/img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1" t="39166" r="3136" b="31246"/>
          <a:stretch/>
        </p:blipFill>
        <p:spPr bwMode="auto">
          <a:xfrm>
            <a:off x="2443373" y="3013622"/>
            <a:ext cx="1768587" cy="140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lean-sky.ru/wp-content/uploads/2011/03/zvuki-prirodi-sliyanie-s-prirodoj-300x2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89649"/>
            <a:ext cx="1849388" cy="14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bn-tv.ru/lady/files/2012/10/musical-symbol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08" y="3372870"/>
            <a:ext cx="1481602" cy="14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static7.depositphotos.com/1007989/685/i/950/depositphotos_6856982-Cultural-Diversit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61" y="4941168"/>
            <a:ext cx="3408075" cy="166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37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8520" y="5829071"/>
            <a:ext cx="9235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/>
              <a:t>ЗАКОН СОХРАНЕНИЯ ПРИРОДНОГО И КУЛЬТУРНОГО НАСЛЕДИЯ, ИЛИ ЗАКОН НЕОБХОДИМОГО РАЗНООБРАЗИЯ  В ПРИРОДЕ И В КУЛЬТУРЕ: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/>
              <a:t>РАЗНООБРАЗИЕ В ПРИРОДЕ – УСЛОВИЕ ЕЕ ЗДОРОВЬЯ.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/>
              <a:t>РАЗНООБРАЗИЕ КУЛЬТУР – УСЛОВИЕ ЗДОРОВЬЯ ОБЩЕСТВА И СОХРАНЕНИЯ ПРИРОДЫ</a:t>
            </a:r>
          </a:p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rgbClr val="FF0000"/>
                </a:solidFill>
              </a:rPr>
              <a:t>ПРИМЕЧАНИЕ: НАДО НАУЧИТЬСЯ РАЗЛИЧАТЬ КУЛЬТУРУ И АНТИКУЛЬТУРУ.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406511"/>
            <a:ext cx="2590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ЭКОЛОГИЧЕСКИЙ БАТУТ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5216564"/>
            <a:ext cx="5395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ИСЧЕЗНУТ  ПЧЕЛЫ, ЧЕЛОВЕЧЕСТВО</a:t>
            </a:r>
          </a:p>
          <a:p>
            <a:pPr algn="ctr"/>
            <a:r>
              <a:rPr lang="ru-RU" dirty="0" smtClean="0"/>
              <a:t>ПРОСУЩЕСТВУЕТ НЕ БОЛЕЕ ЧЕТЫРЕХ ЛЕТ (Эйнштейн)</a:t>
            </a:r>
            <a:endParaRPr lang="ru-RU" dirty="0"/>
          </a:p>
        </p:txBody>
      </p:sp>
      <p:pic>
        <p:nvPicPr>
          <p:cNvPr id="10" name="Picture 4" descr="http://csp38.ru/wp-content/uploads/2015/03/huge_1347472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3" y="44624"/>
            <a:ext cx="4070895" cy="228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528" y="2748548"/>
            <a:ext cx="38198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ПРИРОДНОЕ РАЗНООБРАЗИЕ – ЭТО ПРОЧНОСТЬ</a:t>
            </a:r>
          </a:p>
          <a:p>
            <a:r>
              <a:rPr lang="ru-RU" sz="1400" dirty="0" smtClean="0"/>
              <a:t>И УПРУГОСТЬ СВЯЗЕЙ В ПРИРОДЕ, </a:t>
            </a:r>
          </a:p>
          <a:p>
            <a:r>
              <a:rPr lang="ru-RU" sz="1400" dirty="0" smtClean="0"/>
              <a:t>ВЫДЕРЖИВАЮЩИХ НАГРУЗКИ ЦИВИЛИЗАЦИИ.</a:t>
            </a:r>
          </a:p>
          <a:p>
            <a:endParaRPr lang="ru-RU" sz="1400" dirty="0"/>
          </a:p>
        </p:txBody>
      </p:sp>
      <p:pic>
        <p:nvPicPr>
          <p:cNvPr id="2050" name="Picture 2" descr="http://dialogimam.com/sites/default/files/users/user1/skazki/terem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68"/>
            <a:ext cx="2880320" cy="290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10776" y="2852936"/>
            <a:ext cx="420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«… А ПОТОМ ОНИ ВСЕ ВМЕСТЕ ОТСТРОИЛИ ДОМИК </a:t>
            </a:r>
          </a:p>
          <a:p>
            <a:r>
              <a:rPr lang="ru-RU" sz="1400" dirty="0" smtClean="0"/>
              <a:t>ЗАНОВО, И СТАЛИ ВСЕ В НЕМ ДРУЖНО ЖИТЬ</a:t>
            </a:r>
            <a:endParaRPr lang="ru-RU" sz="1400" dirty="0"/>
          </a:p>
        </p:txBody>
      </p:sp>
      <p:pic>
        <p:nvPicPr>
          <p:cNvPr id="2052" name="Picture 4" descr="https://encrypted-tbn0.gstatic.com/images?q=tbn:ANd9GcTytwrFYcJV_dIcbQnAw-j5_ipp1D2D9d4NkF9RvvZTXk0Kc4K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7" r="15772"/>
          <a:stretch/>
        </p:blipFill>
        <p:spPr bwMode="auto">
          <a:xfrm>
            <a:off x="433156" y="3545175"/>
            <a:ext cx="1906596" cy="160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honeyworld.com.ua/uploads/posts/2013-01/1357052778_enhte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816" y="3540668"/>
            <a:ext cx="1207096" cy="16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ap.ru/UserFiles/photo/201508/20/Albom116287/fil_142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 bwMode="auto">
          <a:xfrm>
            <a:off x="5844534" y="3356992"/>
            <a:ext cx="2255858" cy="190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08104" y="5301208"/>
            <a:ext cx="2963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ВЗАИМООБОГАЩЕНИЕ КУЛЬТУР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7643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5971288"/>
            <a:ext cx="4947380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>ЗАКОН ОБЩЕЙ СРЕДЫ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(для всех людей в разных местах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планеты, для природы и общества)</a:t>
            </a:r>
            <a:endParaRPr lang="ru-RU" sz="2400" b="1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788" y="296777"/>
            <a:ext cx="2376264" cy="2448272"/>
          </a:xfrm>
          <a:prstGeom prst="rect">
            <a:avLst/>
          </a:prstGeom>
          <a:noFill/>
        </p:spPr>
      </p:pic>
      <p:pic>
        <p:nvPicPr>
          <p:cNvPr id="5122" name="Picture 2" descr="http://omultfilme.ru/img/big/noev-kovcheg-el-ar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780929"/>
            <a:ext cx="3096344" cy="249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iles.blog-literaturnogo-naemnika.webnode.ru/200072817-5dcee5fc40/%D1%8D%D0%BA%D0%BE%D1%81%D0%BB%D0%B5%D0%B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998" y="260649"/>
            <a:ext cx="231347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ediasubs.ru/group/uploads/er/eruditsiya-i-tvorchestvo/image/1436530027-809841-105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998" y="2745964"/>
            <a:ext cx="2313474" cy="265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5856" y="548680"/>
            <a:ext cx="281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ОГЛЯДЫВАЕМСЯ НА СВОЙ </a:t>
            </a:r>
          </a:p>
          <a:p>
            <a:pPr algn="ctr"/>
            <a:r>
              <a:rPr lang="ru-RU" dirty="0" smtClean="0"/>
              <a:t>ЭКОЛОГИЧЕСКИЙ СЛЕД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301208"/>
            <a:ext cx="33994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МЫ ВСЕ В ОДНОЙ ЛОДКЕ.</a:t>
            </a:r>
          </a:p>
          <a:p>
            <a:r>
              <a:rPr lang="ru-RU" dirty="0" smtClean="0"/>
              <a:t>ЕЕ УСТОЙЧИВОСТЬ ЗАВИСИТ</a:t>
            </a:r>
          </a:p>
          <a:p>
            <a:r>
              <a:rPr lang="ru-RU" dirty="0" smtClean="0"/>
              <a:t>ОТ СОХРАНЕНИЯ НА ЗЕМЛЕ</a:t>
            </a:r>
          </a:p>
          <a:p>
            <a:r>
              <a:rPr lang="ru-RU" dirty="0" smtClean="0"/>
              <a:t>СООБЩЕСТВ ДИКОЙ ПРИРОДЫ –</a:t>
            </a:r>
          </a:p>
          <a:p>
            <a:r>
              <a:rPr lang="ru-RU" dirty="0"/>
              <a:t>п</a:t>
            </a:r>
            <a:r>
              <a:rPr lang="ru-RU" dirty="0" smtClean="0"/>
              <a:t>риродного наследия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56176" y="5373216"/>
            <a:ext cx="3063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Сказка индейцев «Откуда</a:t>
            </a:r>
          </a:p>
          <a:p>
            <a:r>
              <a:rPr lang="ru-RU" dirty="0" smtClean="0"/>
              <a:t>пошли болезни и лекарства»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727523" y="2564904"/>
            <a:ext cx="258346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 smtClean="0"/>
              <a:t>ДЛЯ СОХРАНЕНИЯ</a:t>
            </a:r>
          </a:p>
          <a:p>
            <a:pPr algn="ctr"/>
            <a:r>
              <a:rPr lang="ru-RU" dirty="0" smtClean="0"/>
              <a:t>ДИКОЙ ПРИРОДЫ</a:t>
            </a:r>
          </a:p>
          <a:p>
            <a:pPr algn="ctr"/>
            <a:r>
              <a:rPr lang="ru-RU" dirty="0" smtClean="0"/>
              <a:t>НА ПЛАНЕТЕ НУЖЕН </a:t>
            </a:r>
          </a:p>
          <a:p>
            <a:pPr algn="ctr"/>
            <a:r>
              <a:rPr lang="ru-RU" dirty="0" smtClean="0"/>
              <a:t>МИР, СОТРУДНИЧЕСТВО,</a:t>
            </a:r>
          </a:p>
          <a:p>
            <a:pPr algn="ctr"/>
            <a:r>
              <a:rPr lang="ru-RU" dirty="0" smtClean="0"/>
              <a:t>…………</a:t>
            </a:r>
          </a:p>
          <a:p>
            <a:pPr algn="ctr"/>
            <a:r>
              <a:rPr lang="ru-RU" b="1" dirty="0" smtClean="0"/>
              <a:t>А ЕЩЕ?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749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6237312"/>
            <a:ext cx="5172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ЗАКОН МЕРЫ изменения среды</a:t>
            </a:r>
            <a:endParaRPr lang="ru-RU" sz="2800" b="1" dirty="0"/>
          </a:p>
        </p:txBody>
      </p:sp>
      <p:pic>
        <p:nvPicPr>
          <p:cNvPr id="6146" name="Picture 2" descr="http://open.az/uploads/posts/2011-04/1302160265_overloa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13"/>
          <a:stretch/>
        </p:blipFill>
        <p:spPr bwMode="auto">
          <a:xfrm>
            <a:off x="395536" y="188641"/>
            <a:ext cx="317012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2564904"/>
            <a:ext cx="2758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НЕ РАСКАЧИВАЕМ ЛОДКУ. </a:t>
            </a:r>
          </a:p>
        </p:txBody>
      </p:sp>
      <p:pic>
        <p:nvPicPr>
          <p:cNvPr id="6148" name="Picture 4" descr="http://s1.vcdn.biz/static/f/240256401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39" y="188639"/>
            <a:ext cx="2010893" cy="27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68539" y="2996952"/>
            <a:ext cx="2066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СЧИТАЕМ РЕСУРСЫ</a:t>
            </a:r>
            <a:endParaRPr lang="ru-RU" dirty="0"/>
          </a:p>
        </p:txBody>
      </p:sp>
      <p:pic>
        <p:nvPicPr>
          <p:cNvPr id="11" name="Picture 7" descr="C:\Users\home\Desktop\10 ПРАВИЛ\ПРЕДОСТОРОЖНОСТЬ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01" y="2996952"/>
            <a:ext cx="2543101" cy="2390410"/>
          </a:xfrm>
          <a:prstGeom prst="rect">
            <a:avLst/>
          </a:prstGeom>
          <a:noFill/>
          <a:extLst/>
        </p:spPr>
      </p:pic>
      <p:sp>
        <p:nvSpPr>
          <p:cNvPr id="8" name="TextBox 7"/>
          <p:cNvSpPr txBox="1"/>
          <p:nvPr/>
        </p:nvSpPr>
        <p:spPr>
          <a:xfrm>
            <a:off x="523504" y="5435932"/>
            <a:ext cx="3040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НЕ ДЕЛАЕМ РЕЗКИХ ДВИЖЕНИЙ,</a:t>
            </a:r>
          </a:p>
          <a:p>
            <a:r>
              <a:rPr lang="ru-RU" sz="1600" dirty="0" smtClean="0"/>
              <a:t>ДЕЙСТВУЕМ НЕ СТИХИЙНО, </a:t>
            </a:r>
          </a:p>
          <a:p>
            <a:r>
              <a:rPr lang="ru-RU" sz="1600" dirty="0" smtClean="0"/>
              <a:t>ПО ПЛАНУ</a:t>
            </a:r>
            <a:endParaRPr lang="ru-RU" sz="1600" dirty="0"/>
          </a:p>
        </p:txBody>
      </p:sp>
      <p:pic>
        <p:nvPicPr>
          <p:cNvPr id="6152" name="Picture 8" descr="http://ipadstory.ru/wp-content/uploads/2012/08/sbornik-skazok-ipad-07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23" y="3501008"/>
            <a:ext cx="3227633" cy="24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0307" y="5939988"/>
            <a:ext cx="419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ОТКАЗЫВАЕМСЯ ОТ СВЕРХПОТРЕБЛЕНИЯ</a:t>
            </a:r>
            <a:endParaRPr lang="ru-RU" dirty="0"/>
          </a:p>
        </p:txBody>
      </p:sp>
      <p:pic>
        <p:nvPicPr>
          <p:cNvPr id="16" name="Рисунок 15" descr="C:\Users\home\Desktop\10 ПРАВИЛ\РЫБКА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640"/>
            <a:ext cx="2592288" cy="273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779912" y="2924944"/>
            <a:ext cx="2767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ВОВРЕМЯ ГОВОРИМ СЕБЕ:</a:t>
            </a:r>
          </a:p>
          <a:p>
            <a:r>
              <a:rPr lang="ru-RU" dirty="0" smtClean="0"/>
              <a:t>«ХВАТИТ!»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67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503" y="6279703"/>
            <a:ext cx="7016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ЗАКОН СЛАБОГО ЗВЕНА, или дефицитного ресурса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116632"/>
            <a:ext cx="45833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ЛЮБОМ ДЕЛЕ ЕСТЬ ДЕФИЦИТНЫЙ РЕСУРС:</a:t>
            </a:r>
          </a:p>
          <a:p>
            <a:pPr algn="ctr"/>
            <a:r>
              <a:rPr lang="ru-RU" sz="2000" b="1" dirty="0" smtClean="0"/>
              <a:t>ДЕЙСТВУЕМ ПРЕДОСТОРОЖНО, когда</a:t>
            </a:r>
            <a:endParaRPr lang="ru-RU" sz="2000" b="1" dirty="0"/>
          </a:p>
        </p:txBody>
      </p:sp>
      <p:sp>
        <p:nvSpPr>
          <p:cNvPr id="7" name="AutoShape 2" descr="Картинки по запросу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артинки по запросу КОЛОБО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://mallishok.ru/wp-content/uploads/2014/09/813ca024659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2342633" cy="192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1945" y="3212976"/>
            <a:ext cx="206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 ХВАТАЕТ ОПЫТА</a:t>
            </a:r>
            <a:endParaRPr lang="ru-RU" dirty="0"/>
          </a:p>
        </p:txBody>
      </p:sp>
      <p:pic>
        <p:nvPicPr>
          <p:cNvPr id="7176" name="Picture 8" descr="http://my-auto.biz/wp-content/uploads/2012/12/tuman-2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69" y="937143"/>
            <a:ext cx="3091456" cy="205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56615" y="3212976"/>
            <a:ext cx="2858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 ХВАТАЕТ ИНФОРМАЦИИ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14233" y="3212976"/>
            <a:ext cx="2188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 ХВАТАЕТ ЗНАНИЙ</a:t>
            </a:r>
            <a:endParaRPr lang="ru-RU" dirty="0"/>
          </a:p>
        </p:txBody>
      </p:sp>
      <p:pic>
        <p:nvPicPr>
          <p:cNvPr id="7182" name="Picture 14" descr="http://deti-online.com/images/russkie-narodnye-skazki--kurochka-rja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49698"/>
            <a:ext cx="2298548" cy="22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16277" y="3573016"/>
            <a:ext cx="98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 ЕЩЕ?</a:t>
            </a:r>
            <a:endParaRPr lang="ru-RU" sz="2000" dirty="0"/>
          </a:p>
        </p:txBody>
      </p:sp>
      <p:pic>
        <p:nvPicPr>
          <p:cNvPr id="7186" name="Picture 18" descr="http://stroimdelaem.ru/wp-content/uploads/2012/12/kapaet-vo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0" y="4320475"/>
            <a:ext cx="2895608" cy="177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C:\Users\home\Desktop\10 ПРАВИЛ\ВОДА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2482356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0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4487" y="5930696"/>
            <a:ext cx="65867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ЗАКОН СОВМЕСТИМОСТИ общества и природы:</a:t>
            </a:r>
          </a:p>
          <a:p>
            <a:r>
              <a:rPr lang="ru-RU" dirty="0" smtClean="0"/>
              <a:t>«МЯГКОЕ» УПРАВЛЕНИЕ ПРИРОДОЙ, А НЕ ЕЕ ПОКОРЕНИЕ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4293096"/>
            <a:ext cx="23228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Пока люди и природа</a:t>
            </a:r>
          </a:p>
          <a:p>
            <a:r>
              <a:rPr lang="ru-RU" dirty="0"/>
              <a:t>и</a:t>
            </a:r>
            <a:r>
              <a:rPr lang="ru-RU" dirty="0" smtClean="0"/>
              <a:t>грают по разным</a:t>
            </a:r>
          </a:p>
          <a:p>
            <a:r>
              <a:rPr lang="ru-RU" dirty="0"/>
              <a:t>п</a:t>
            </a:r>
            <a:r>
              <a:rPr lang="ru-RU" dirty="0" smtClean="0"/>
              <a:t>равилам, </a:t>
            </a:r>
          </a:p>
          <a:p>
            <a:r>
              <a:rPr lang="ru-RU" dirty="0" smtClean="0"/>
              <a:t>неизбежна </a:t>
            </a:r>
          </a:p>
          <a:p>
            <a:r>
              <a:rPr lang="ru-RU" dirty="0"/>
              <a:t>о</a:t>
            </a:r>
            <a:r>
              <a:rPr lang="ru-RU" dirty="0" smtClean="0"/>
              <a:t>становка движения</a:t>
            </a:r>
          </a:p>
          <a:p>
            <a:r>
              <a:rPr lang="ru-RU" dirty="0" smtClean="0"/>
              <a:t>вперед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755576" y="465059"/>
            <a:ext cx="2376264" cy="2747918"/>
            <a:chOff x="3995936" y="1772816"/>
            <a:chExt cx="2095500" cy="2615514"/>
          </a:xfrm>
        </p:grpSpPr>
        <p:pic>
          <p:nvPicPr>
            <p:cNvPr id="8194" name="Picture 2" descr="Аксаков Сергей - Аленький цветочек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794"/>
            <a:stretch/>
          </p:blipFill>
          <p:spPr bwMode="auto">
            <a:xfrm>
              <a:off x="3995936" y="1772816"/>
              <a:ext cx="2095500" cy="805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Аксаков Сергей - Аленький цветочек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675"/>
            <a:stretch/>
          </p:blipFill>
          <p:spPr bwMode="auto">
            <a:xfrm>
              <a:off x="3995936" y="2578813"/>
              <a:ext cx="2095500" cy="1809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8" name="Picture 6" descr="http://img0.liveinternet.ru/images/attach/c/5/86/937/86937654_017_Fedoskino__Konyokgorbun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24" y="465060"/>
            <a:ext cx="4384033" cy="274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multura.com/upload/iblock/499/499ed9fb13c9a116b603cc69ba415d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87" y="3841972"/>
            <a:ext cx="2569753" cy="196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29624" y="3284984"/>
            <a:ext cx="46394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КОНЕК-ГОРБУНОК. Жар-птица стала царицей.</a:t>
            </a:r>
          </a:p>
          <a:p>
            <a:r>
              <a:rPr lang="ru-RU" dirty="0" smtClean="0"/>
              <a:t>а Иванушка – ее мужем.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2082" y="3244334"/>
            <a:ext cx="284109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АЛЕНЬКИЙ ЦВЕТОЧЕК.</a:t>
            </a:r>
          </a:p>
          <a:p>
            <a:r>
              <a:rPr lang="ru-RU" dirty="0" smtClean="0"/>
              <a:t>Если обратиться к природе</a:t>
            </a:r>
          </a:p>
          <a:p>
            <a:r>
              <a:rPr lang="ru-RU" dirty="0" smtClean="0"/>
              <a:t>с добрым сердцем, она </a:t>
            </a:r>
          </a:p>
          <a:p>
            <a:r>
              <a:rPr lang="ru-RU" dirty="0" smtClean="0"/>
              <a:t>перестанет казаться </a:t>
            </a:r>
          </a:p>
          <a:p>
            <a:r>
              <a:rPr lang="ru-RU" dirty="0" smtClean="0"/>
              <a:t>Чудовищем, а превратится</a:t>
            </a:r>
          </a:p>
          <a:p>
            <a:r>
              <a:rPr lang="ru-RU" dirty="0"/>
              <a:t>в</a:t>
            </a:r>
            <a:r>
              <a:rPr lang="ru-RU" dirty="0" smtClean="0"/>
              <a:t> прекрасного Принца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466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456</Words>
  <Application>Microsoft Office PowerPoint</Application>
  <PresentationFormat>Экран (4:3)</PresentationFormat>
  <Paragraphs>97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49</cp:revision>
  <cp:lastPrinted>2015-09-23T03:08:29Z</cp:lastPrinted>
  <dcterms:created xsi:type="dcterms:W3CDTF">2015-09-22T04:38:06Z</dcterms:created>
  <dcterms:modified xsi:type="dcterms:W3CDTF">2016-06-20T06:49:34Z</dcterms:modified>
</cp:coreProperties>
</file>