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1"/>
  </p:notesMasterIdLst>
  <p:sldIdLst>
    <p:sldId id="256" r:id="rId2"/>
    <p:sldId id="356" r:id="rId3"/>
    <p:sldId id="332" r:id="rId4"/>
    <p:sldId id="333" r:id="rId5"/>
    <p:sldId id="326" r:id="rId6"/>
    <p:sldId id="384" r:id="rId7"/>
    <p:sldId id="369" r:id="rId8"/>
    <p:sldId id="357" r:id="rId9"/>
    <p:sldId id="327" r:id="rId10"/>
    <p:sldId id="374" r:id="rId11"/>
    <p:sldId id="358" r:id="rId12"/>
    <p:sldId id="371" r:id="rId13"/>
    <p:sldId id="340" r:id="rId14"/>
    <p:sldId id="342" r:id="rId15"/>
    <p:sldId id="344" r:id="rId16"/>
    <p:sldId id="339" r:id="rId17"/>
    <p:sldId id="381" r:id="rId18"/>
    <p:sldId id="382" r:id="rId19"/>
    <p:sldId id="386" r:id="rId20"/>
    <p:sldId id="377" r:id="rId21"/>
    <p:sldId id="378" r:id="rId22"/>
    <p:sldId id="373" r:id="rId23"/>
    <p:sldId id="301" r:id="rId24"/>
    <p:sldId id="267" r:id="rId25"/>
    <p:sldId id="312" r:id="rId26"/>
    <p:sldId id="387" r:id="rId27"/>
    <p:sldId id="354" r:id="rId28"/>
    <p:sldId id="353" r:id="rId29"/>
    <p:sldId id="350" r:id="rId30"/>
    <p:sldId id="351" r:id="rId31"/>
    <p:sldId id="310" r:id="rId32"/>
    <p:sldId id="295" r:id="rId33"/>
    <p:sldId id="296" r:id="rId34"/>
    <p:sldId id="297" r:id="rId35"/>
    <p:sldId id="308" r:id="rId36"/>
    <p:sldId id="361" r:id="rId37"/>
    <p:sldId id="362" r:id="rId38"/>
    <p:sldId id="363" r:id="rId39"/>
    <p:sldId id="36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2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8C32F-3C8F-45C0-8CEC-24E1D8613A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B9B9A98-29AD-4CB5-A1FE-D64070C00D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Школа «ревматологии»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для детей и подростков</a:t>
          </a:r>
        </a:p>
      </dgm:t>
    </dgm:pt>
    <dgm:pt modelId="{EAD56669-218D-42C7-B7EB-AC4C94A596A0}" type="parTrans" cxnId="{0CE7C81C-D8BD-4E73-9343-EC12C04A544E}">
      <dgm:prSet/>
      <dgm:spPr/>
      <dgm:t>
        <a:bodyPr/>
        <a:lstStyle/>
        <a:p>
          <a:endParaRPr lang="ru-RU"/>
        </a:p>
      </dgm:t>
    </dgm:pt>
    <dgm:pt modelId="{9994FC13-860E-4361-9FF7-4F57D977A5C2}" type="sibTrans" cxnId="{0CE7C81C-D8BD-4E73-9343-EC12C04A544E}">
      <dgm:prSet/>
      <dgm:spPr/>
      <dgm:t>
        <a:bodyPr/>
        <a:lstStyle/>
        <a:p>
          <a:endParaRPr lang="ru-RU"/>
        </a:p>
      </dgm:t>
    </dgm:pt>
    <dgm:pt modelId="{2BC6CAD3-FA82-4401-98D0-2AE3C752481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Школа </a:t>
          </a:r>
          <a:r>
            <a:rPr kumimoji="0" lang="ru-RU" sz="1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атопического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дерматита</a:t>
          </a:r>
        </a:p>
      </dgm:t>
    </dgm:pt>
    <dgm:pt modelId="{7C6FB422-DA22-4CCA-9584-DC0AFB10A886}" type="parTrans" cxnId="{09C70450-B578-4EB6-9A00-7550DC52A111}">
      <dgm:prSet/>
      <dgm:spPr/>
      <dgm:t>
        <a:bodyPr/>
        <a:lstStyle/>
        <a:p>
          <a:endParaRPr lang="ru-RU"/>
        </a:p>
      </dgm:t>
    </dgm:pt>
    <dgm:pt modelId="{F28070A9-6AE2-4543-B3DB-76EAE3835E22}" type="sibTrans" cxnId="{09C70450-B578-4EB6-9A00-7550DC52A111}">
      <dgm:prSet/>
      <dgm:spPr/>
      <dgm:t>
        <a:bodyPr/>
        <a:lstStyle/>
        <a:p>
          <a:endParaRPr lang="ru-RU"/>
        </a:p>
      </dgm:t>
    </dgm:pt>
    <dgm:pt modelId="{846932A2-8673-4FA5-BD12-8DCE05DB08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Гастро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школа</a:t>
          </a:r>
        </a:p>
      </dgm:t>
    </dgm:pt>
    <dgm:pt modelId="{C4203D31-A5B8-421E-BAC5-84B71F740E0B}" type="parTrans" cxnId="{6AB259EF-E419-4143-856C-2C0C94F206FC}">
      <dgm:prSet/>
      <dgm:spPr/>
      <dgm:t>
        <a:bodyPr/>
        <a:lstStyle/>
        <a:p>
          <a:endParaRPr lang="ru-RU"/>
        </a:p>
      </dgm:t>
    </dgm:pt>
    <dgm:pt modelId="{28690586-3410-4533-BF9C-5A4BB9D8D257}" type="sibTrans" cxnId="{6AB259EF-E419-4143-856C-2C0C94F206FC}">
      <dgm:prSet/>
      <dgm:spPr/>
      <dgm:t>
        <a:bodyPr/>
        <a:lstStyle/>
        <a:p>
          <a:endParaRPr lang="ru-RU"/>
        </a:p>
      </dgm:t>
    </dgm:pt>
    <dgm:pt modelId="{E1B37DE9-0A22-4CFF-8E46-62164A3A8A0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Школа коррекции веса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подростков</a:t>
          </a:r>
        </a:p>
      </dgm:t>
    </dgm:pt>
    <dgm:pt modelId="{EEB15D3E-63F7-4326-9365-E0F18704FD13}" type="parTrans" cxnId="{B033A381-B5B6-43AF-8B8F-FAADF0030C75}">
      <dgm:prSet/>
      <dgm:spPr/>
      <dgm:t>
        <a:bodyPr/>
        <a:lstStyle/>
        <a:p>
          <a:endParaRPr lang="ru-RU"/>
        </a:p>
      </dgm:t>
    </dgm:pt>
    <dgm:pt modelId="{AFBBAE6E-D26F-49C8-A2DA-E8F4F844997C}" type="sibTrans" cxnId="{B033A381-B5B6-43AF-8B8F-FAADF0030C75}">
      <dgm:prSet/>
      <dgm:spPr/>
      <dgm:t>
        <a:bodyPr/>
        <a:lstStyle/>
        <a:p>
          <a:endParaRPr lang="ru-RU"/>
        </a:p>
      </dgm:t>
    </dgm:pt>
    <dgm:pt modelId="{33CF1768-818F-4E29-88DA-4700D4F90D9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Школа профилактики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артериальной гипертензии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у детей и подростков</a:t>
          </a:r>
        </a:p>
      </dgm:t>
    </dgm:pt>
    <dgm:pt modelId="{0FC500F5-CB3F-485E-8909-46455E0C5C58}" type="parTrans" cxnId="{0D31C5F2-B3A2-4B20-951C-D31E1503C66B}">
      <dgm:prSet/>
      <dgm:spPr/>
      <dgm:t>
        <a:bodyPr/>
        <a:lstStyle/>
        <a:p>
          <a:endParaRPr lang="ru-RU"/>
        </a:p>
      </dgm:t>
    </dgm:pt>
    <dgm:pt modelId="{308D81FA-2B64-437B-B53D-92455EFB4528}" type="sibTrans" cxnId="{0D31C5F2-B3A2-4B20-951C-D31E1503C66B}">
      <dgm:prSet/>
      <dgm:spPr/>
      <dgm:t>
        <a:bodyPr/>
        <a:lstStyle/>
        <a:p>
          <a:endParaRPr lang="ru-RU"/>
        </a:p>
      </dgm:t>
    </dgm:pt>
    <dgm:pt modelId="{1F010DE7-31C8-4C8C-AA0C-37939985C8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Школа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профилактики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репродуктивных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нарушений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EE866986-6D32-4CC8-839F-4DFBF4F2D9D2}" type="parTrans" cxnId="{D2126494-8263-4442-83E2-339FA79DE7F8}">
      <dgm:prSet/>
      <dgm:spPr/>
      <dgm:t>
        <a:bodyPr/>
        <a:lstStyle/>
        <a:p>
          <a:endParaRPr lang="ru-RU"/>
        </a:p>
      </dgm:t>
    </dgm:pt>
    <dgm:pt modelId="{47189637-4018-4AEA-8C68-85DEFB8CA5F1}" type="sibTrans" cxnId="{D2126494-8263-4442-83E2-339FA79DE7F8}">
      <dgm:prSet/>
      <dgm:spPr/>
      <dgm:t>
        <a:bodyPr/>
        <a:lstStyle/>
        <a:p>
          <a:endParaRPr lang="ru-RU"/>
        </a:p>
      </dgm:t>
    </dgm:pt>
    <dgm:pt modelId="{FA5EC14F-89FC-4CA3-B038-3ACF6B6AB0D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Школа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сахарного диабета</a:t>
          </a:r>
        </a:p>
      </dgm:t>
    </dgm:pt>
    <dgm:pt modelId="{A282B665-1A63-49DB-8261-630F4242B6D6}" type="parTrans" cxnId="{A988803F-FA63-4E57-9F72-34C0A5CD1BBB}">
      <dgm:prSet/>
      <dgm:spPr/>
      <dgm:t>
        <a:bodyPr/>
        <a:lstStyle/>
        <a:p>
          <a:endParaRPr lang="ru-RU"/>
        </a:p>
      </dgm:t>
    </dgm:pt>
    <dgm:pt modelId="{381D12A2-4646-45A0-B39E-C24F1A09745D}" type="sibTrans" cxnId="{A988803F-FA63-4E57-9F72-34C0A5CD1BBB}">
      <dgm:prSet/>
      <dgm:spPr/>
      <dgm:t>
        <a:bodyPr/>
        <a:lstStyle/>
        <a:p>
          <a:endParaRPr lang="ru-RU"/>
        </a:p>
      </dgm:t>
    </dgm:pt>
    <dgm:pt modelId="{F5669C4C-37C3-41BF-9D5E-44B20112E430}">
      <dgm:prSet/>
      <dgm:spPr/>
      <dgm:t>
        <a:bodyPr/>
        <a:lstStyle/>
        <a:p>
          <a:endParaRPr lang="ru-RU"/>
        </a:p>
      </dgm:t>
    </dgm:pt>
    <dgm:pt modelId="{AFCAD805-A668-4CE9-BC8F-68EF2BFF616A}" type="parTrans" cxnId="{3C1F127F-065C-4234-8204-0C565D3800A5}">
      <dgm:prSet/>
      <dgm:spPr/>
      <dgm:t>
        <a:bodyPr/>
        <a:lstStyle/>
        <a:p>
          <a:endParaRPr lang="ru-RU"/>
        </a:p>
      </dgm:t>
    </dgm:pt>
    <dgm:pt modelId="{4EC745E9-F8A3-405F-B478-7EAB3427C6CD}" type="sibTrans" cxnId="{3C1F127F-065C-4234-8204-0C565D3800A5}">
      <dgm:prSet/>
      <dgm:spPr/>
      <dgm:t>
        <a:bodyPr/>
        <a:lstStyle/>
        <a:p>
          <a:endParaRPr lang="ru-RU"/>
        </a:p>
      </dgm:t>
    </dgm:pt>
    <dgm:pt modelId="{AECE747D-E8A2-4F08-8BEE-AF7A7F27FA97}" type="pres">
      <dgm:prSet presAssocID="{BF68C32F-3C8F-45C0-8CEC-24E1D8613A23}" presName="compositeShape" presStyleCnt="0">
        <dgm:presLayoutVars>
          <dgm:chMax val="7"/>
          <dgm:dir/>
          <dgm:resizeHandles val="exact"/>
        </dgm:presLayoutVars>
      </dgm:prSet>
      <dgm:spPr/>
    </dgm:pt>
    <dgm:pt modelId="{A2662795-1653-482A-BF86-DE2DF2E21A52}" type="pres">
      <dgm:prSet presAssocID="{9B9B9A98-29AD-4CB5-A1FE-D64070C00D1A}" presName="circ1" presStyleLbl="vennNode1" presStyleIdx="0" presStyleCnt="7"/>
      <dgm:spPr/>
    </dgm:pt>
    <dgm:pt modelId="{0B54751E-AAA0-4317-B9D6-AAB463EC4A8D}" type="pres">
      <dgm:prSet presAssocID="{9B9B9A98-29AD-4CB5-A1FE-D64070C00D1A}" presName="circ1Tx" presStyleLbl="revTx" presStyleIdx="0" presStyleCnt="0" custScaleX="12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2936A-9F72-4C51-8AD7-94E40DEDAB66}" type="pres">
      <dgm:prSet presAssocID="{2BC6CAD3-FA82-4401-98D0-2AE3C7524812}" presName="circ2" presStyleLbl="vennNode1" presStyleIdx="1" presStyleCnt="7"/>
      <dgm:spPr/>
    </dgm:pt>
    <dgm:pt modelId="{05DBFF75-2977-4802-A20E-F2902A84AFA5}" type="pres">
      <dgm:prSet presAssocID="{2BC6CAD3-FA82-4401-98D0-2AE3C7524812}" presName="circ2Tx" presStyleLbl="revTx" presStyleIdx="0" presStyleCnt="0" custLinFactNeighborX="-13744" custLinFactNeighborY="-18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444C3-D03C-4B2C-8F35-F10A537B3247}" type="pres">
      <dgm:prSet presAssocID="{846932A2-8673-4FA5-BD12-8DCE05DB0839}" presName="circ3" presStyleLbl="vennNode1" presStyleIdx="2" presStyleCnt="7"/>
      <dgm:spPr/>
    </dgm:pt>
    <dgm:pt modelId="{83087054-9D22-4831-A920-02B41B5882A1}" type="pres">
      <dgm:prSet presAssocID="{846932A2-8673-4FA5-BD12-8DCE05DB0839}" presName="circ3Tx" presStyleLbl="revTx" presStyleIdx="0" presStyleCnt="0" custLinFactNeighborX="-8994" custLinFactNeighborY="-11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1FE9E-E093-4FE3-AE08-0E8AE12A07AC}" type="pres">
      <dgm:prSet presAssocID="{E1B37DE9-0A22-4CFF-8E46-62164A3A8A06}" presName="circ4" presStyleLbl="vennNode1" presStyleIdx="3" presStyleCnt="7"/>
      <dgm:spPr/>
    </dgm:pt>
    <dgm:pt modelId="{D0906A01-DD43-48E4-A05B-CEE8E09D0A18}" type="pres">
      <dgm:prSet presAssocID="{E1B37DE9-0A22-4CFF-8E46-62164A3A8A06}" presName="circ4Tx" presStyleLbl="revTx" presStyleIdx="0" presStyleCnt="0" custLinFactNeighborX="14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8E90-12C2-41DD-A97F-7AB9888C7216}" type="pres">
      <dgm:prSet presAssocID="{33CF1768-818F-4E29-88DA-4700D4F90D94}" presName="circ5" presStyleLbl="vennNode1" presStyleIdx="4" presStyleCnt="7"/>
      <dgm:spPr/>
    </dgm:pt>
    <dgm:pt modelId="{EEF1B9BA-9702-4559-82BC-4EBB75078FA9}" type="pres">
      <dgm:prSet presAssocID="{33CF1768-818F-4E29-88DA-4700D4F90D94}" presName="circ5Tx" presStyleLbl="revTx" presStyleIdx="0" presStyleCnt="0" custLinFactNeighborX="-22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DFC6A-6AB1-4ACE-9D8D-D38613148B0F}" type="pres">
      <dgm:prSet presAssocID="{1F010DE7-31C8-4C8C-AA0C-37939985C839}" presName="circ6" presStyleLbl="vennNode1" presStyleIdx="5" presStyleCnt="7"/>
      <dgm:spPr/>
    </dgm:pt>
    <dgm:pt modelId="{AD9EBB11-876A-4242-AC87-D83D5EA26860}" type="pres">
      <dgm:prSet presAssocID="{1F010DE7-31C8-4C8C-AA0C-37939985C839}" presName="circ6Tx" presStyleLbl="revTx" presStyleIdx="0" presStyleCnt="0" custScaleX="160658" custLinFactNeighborY="-23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C2165-8C5C-4A8E-ACB3-512EBBAF2B55}" type="pres">
      <dgm:prSet presAssocID="{FA5EC14F-89FC-4CA3-B038-3ACF6B6AB0D6}" presName="circ7" presStyleLbl="vennNode1" presStyleIdx="6" presStyleCnt="7"/>
      <dgm:spPr/>
    </dgm:pt>
    <dgm:pt modelId="{2ED5C10E-F987-4F7D-BE2E-654F3509364D}" type="pres">
      <dgm:prSet presAssocID="{FA5EC14F-89FC-4CA3-B038-3ACF6B6AB0D6}" presName="circ7Tx" presStyleLbl="revTx" presStyleIdx="0" presStyleCnt="0" custLinFactNeighborX="19796" custLinFactNeighborY="-48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819FF-577A-465A-B007-145C51AE7CBF}" type="presOf" srcId="{9B9B9A98-29AD-4CB5-A1FE-D64070C00D1A}" destId="{0B54751E-AAA0-4317-B9D6-AAB463EC4A8D}" srcOrd="0" destOrd="0" presId="urn:microsoft.com/office/officeart/2005/8/layout/venn1"/>
    <dgm:cxn modelId="{6AB259EF-E419-4143-856C-2C0C94F206FC}" srcId="{BF68C32F-3C8F-45C0-8CEC-24E1D8613A23}" destId="{846932A2-8673-4FA5-BD12-8DCE05DB0839}" srcOrd="2" destOrd="0" parTransId="{C4203D31-A5B8-421E-BAC5-84B71F740E0B}" sibTransId="{28690586-3410-4533-BF9C-5A4BB9D8D257}"/>
    <dgm:cxn modelId="{577F398D-C6BE-4C11-B5B6-2FC209318945}" type="presOf" srcId="{FA5EC14F-89FC-4CA3-B038-3ACF6B6AB0D6}" destId="{2ED5C10E-F987-4F7D-BE2E-654F3509364D}" srcOrd="0" destOrd="0" presId="urn:microsoft.com/office/officeart/2005/8/layout/venn1"/>
    <dgm:cxn modelId="{ECA7A692-6306-4537-9FD6-FBA17063E0D3}" type="presOf" srcId="{33CF1768-818F-4E29-88DA-4700D4F90D94}" destId="{EEF1B9BA-9702-4559-82BC-4EBB75078FA9}" srcOrd="0" destOrd="0" presId="urn:microsoft.com/office/officeart/2005/8/layout/venn1"/>
    <dgm:cxn modelId="{67F672A7-5339-4983-AFE6-865A845D1D6F}" type="presOf" srcId="{BF68C32F-3C8F-45C0-8CEC-24E1D8613A23}" destId="{AECE747D-E8A2-4F08-8BEE-AF7A7F27FA97}" srcOrd="0" destOrd="0" presId="urn:microsoft.com/office/officeart/2005/8/layout/venn1"/>
    <dgm:cxn modelId="{1D9B1B9B-8549-4451-A1FC-AFA0BBBAEB7C}" type="presOf" srcId="{1F010DE7-31C8-4C8C-AA0C-37939985C839}" destId="{AD9EBB11-876A-4242-AC87-D83D5EA26860}" srcOrd="0" destOrd="0" presId="urn:microsoft.com/office/officeart/2005/8/layout/venn1"/>
    <dgm:cxn modelId="{D2126494-8263-4442-83E2-339FA79DE7F8}" srcId="{BF68C32F-3C8F-45C0-8CEC-24E1D8613A23}" destId="{1F010DE7-31C8-4C8C-AA0C-37939985C839}" srcOrd="5" destOrd="0" parTransId="{EE866986-6D32-4CC8-839F-4DFBF4F2D9D2}" sibTransId="{47189637-4018-4AEA-8C68-85DEFB8CA5F1}"/>
    <dgm:cxn modelId="{B033A381-B5B6-43AF-8B8F-FAADF0030C75}" srcId="{BF68C32F-3C8F-45C0-8CEC-24E1D8613A23}" destId="{E1B37DE9-0A22-4CFF-8E46-62164A3A8A06}" srcOrd="3" destOrd="0" parTransId="{EEB15D3E-63F7-4326-9365-E0F18704FD13}" sibTransId="{AFBBAE6E-D26F-49C8-A2DA-E8F4F844997C}"/>
    <dgm:cxn modelId="{09C70450-B578-4EB6-9A00-7550DC52A111}" srcId="{BF68C32F-3C8F-45C0-8CEC-24E1D8613A23}" destId="{2BC6CAD3-FA82-4401-98D0-2AE3C7524812}" srcOrd="1" destOrd="0" parTransId="{7C6FB422-DA22-4CCA-9584-DC0AFB10A886}" sibTransId="{F28070A9-6AE2-4543-B3DB-76EAE3835E22}"/>
    <dgm:cxn modelId="{692B254F-D757-431A-9CFE-9374811980E2}" type="presOf" srcId="{846932A2-8673-4FA5-BD12-8DCE05DB0839}" destId="{83087054-9D22-4831-A920-02B41B5882A1}" srcOrd="0" destOrd="0" presId="urn:microsoft.com/office/officeart/2005/8/layout/venn1"/>
    <dgm:cxn modelId="{0D31C5F2-B3A2-4B20-951C-D31E1503C66B}" srcId="{BF68C32F-3C8F-45C0-8CEC-24E1D8613A23}" destId="{33CF1768-818F-4E29-88DA-4700D4F90D94}" srcOrd="4" destOrd="0" parTransId="{0FC500F5-CB3F-485E-8909-46455E0C5C58}" sibTransId="{308D81FA-2B64-437B-B53D-92455EFB4528}"/>
    <dgm:cxn modelId="{0CE7C81C-D8BD-4E73-9343-EC12C04A544E}" srcId="{BF68C32F-3C8F-45C0-8CEC-24E1D8613A23}" destId="{9B9B9A98-29AD-4CB5-A1FE-D64070C00D1A}" srcOrd="0" destOrd="0" parTransId="{EAD56669-218D-42C7-B7EB-AC4C94A596A0}" sibTransId="{9994FC13-860E-4361-9FF7-4F57D977A5C2}"/>
    <dgm:cxn modelId="{CF378002-314B-4636-A795-D1F63D661F8C}" type="presOf" srcId="{E1B37DE9-0A22-4CFF-8E46-62164A3A8A06}" destId="{D0906A01-DD43-48E4-A05B-CEE8E09D0A18}" srcOrd="0" destOrd="0" presId="urn:microsoft.com/office/officeart/2005/8/layout/venn1"/>
    <dgm:cxn modelId="{E30779D4-DBB2-4490-9E79-9F7EA97EF4F6}" type="presOf" srcId="{2BC6CAD3-FA82-4401-98D0-2AE3C7524812}" destId="{05DBFF75-2977-4802-A20E-F2902A84AFA5}" srcOrd="0" destOrd="0" presId="urn:microsoft.com/office/officeart/2005/8/layout/venn1"/>
    <dgm:cxn modelId="{A988803F-FA63-4E57-9F72-34C0A5CD1BBB}" srcId="{BF68C32F-3C8F-45C0-8CEC-24E1D8613A23}" destId="{FA5EC14F-89FC-4CA3-B038-3ACF6B6AB0D6}" srcOrd="6" destOrd="0" parTransId="{A282B665-1A63-49DB-8261-630F4242B6D6}" sibTransId="{381D12A2-4646-45A0-B39E-C24F1A09745D}"/>
    <dgm:cxn modelId="{3C1F127F-065C-4234-8204-0C565D3800A5}" srcId="{BF68C32F-3C8F-45C0-8CEC-24E1D8613A23}" destId="{F5669C4C-37C3-41BF-9D5E-44B20112E430}" srcOrd="7" destOrd="0" parTransId="{AFCAD805-A668-4CE9-BC8F-68EF2BFF616A}" sibTransId="{4EC745E9-F8A3-405F-B478-7EAB3427C6CD}"/>
    <dgm:cxn modelId="{13942CE4-F81E-4D7F-AB9B-66071CB74A06}" type="presParOf" srcId="{AECE747D-E8A2-4F08-8BEE-AF7A7F27FA97}" destId="{A2662795-1653-482A-BF86-DE2DF2E21A52}" srcOrd="0" destOrd="0" presId="urn:microsoft.com/office/officeart/2005/8/layout/venn1"/>
    <dgm:cxn modelId="{3DBEA9FD-3DB4-415C-816B-C812D4EAE733}" type="presParOf" srcId="{AECE747D-E8A2-4F08-8BEE-AF7A7F27FA97}" destId="{0B54751E-AAA0-4317-B9D6-AAB463EC4A8D}" srcOrd="1" destOrd="0" presId="urn:microsoft.com/office/officeart/2005/8/layout/venn1"/>
    <dgm:cxn modelId="{FFA9E734-6693-4729-AF69-2B24E7855DD3}" type="presParOf" srcId="{AECE747D-E8A2-4F08-8BEE-AF7A7F27FA97}" destId="{7232936A-9F72-4C51-8AD7-94E40DEDAB66}" srcOrd="2" destOrd="0" presId="urn:microsoft.com/office/officeart/2005/8/layout/venn1"/>
    <dgm:cxn modelId="{EAAB0CAE-0170-475A-9FD0-EB339CB52C97}" type="presParOf" srcId="{AECE747D-E8A2-4F08-8BEE-AF7A7F27FA97}" destId="{05DBFF75-2977-4802-A20E-F2902A84AFA5}" srcOrd="3" destOrd="0" presId="urn:microsoft.com/office/officeart/2005/8/layout/venn1"/>
    <dgm:cxn modelId="{ED875024-7317-4444-84A3-690CE54E7C1D}" type="presParOf" srcId="{AECE747D-E8A2-4F08-8BEE-AF7A7F27FA97}" destId="{ADA444C3-D03C-4B2C-8F35-F10A537B3247}" srcOrd="4" destOrd="0" presId="urn:microsoft.com/office/officeart/2005/8/layout/venn1"/>
    <dgm:cxn modelId="{C1D2310C-69E3-4F1B-ACA2-FBE8E00EF854}" type="presParOf" srcId="{AECE747D-E8A2-4F08-8BEE-AF7A7F27FA97}" destId="{83087054-9D22-4831-A920-02B41B5882A1}" srcOrd="5" destOrd="0" presId="urn:microsoft.com/office/officeart/2005/8/layout/venn1"/>
    <dgm:cxn modelId="{711AA898-4039-48CA-8FDC-C1FB63BE4379}" type="presParOf" srcId="{AECE747D-E8A2-4F08-8BEE-AF7A7F27FA97}" destId="{B9D1FE9E-E093-4FE3-AE08-0E8AE12A07AC}" srcOrd="6" destOrd="0" presId="urn:microsoft.com/office/officeart/2005/8/layout/venn1"/>
    <dgm:cxn modelId="{EC422238-D50F-4A2A-AB3D-0158B1AEDE32}" type="presParOf" srcId="{AECE747D-E8A2-4F08-8BEE-AF7A7F27FA97}" destId="{D0906A01-DD43-48E4-A05B-CEE8E09D0A18}" srcOrd="7" destOrd="0" presId="urn:microsoft.com/office/officeart/2005/8/layout/venn1"/>
    <dgm:cxn modelId="{1F5734BB-3C7E-4E0F-806B-EA484DD1C820}" type="presParOf" srcId="{AECE747D-E8A2-4F08-8BEE-AF7A7F27FA97}" destId="{43DF8E90-12C2-41DD-A97F-7AB9888C7216}" srcOrd="8" destOrd="0" presId="urn:microsoft.com/office/officeart/2005/8/layout/venn1"/>
    <dgm:cxn modelId="{C6378B26-DF29-4401-901E-BEB78F42900C}" type="presParOf" srcId="{AECE747D-E8A2-4F08-8BEE-AF7A7F27FA97}" destId="{EEF1B9BA-9702-4559-82BC-4EBB75078FA9}" srcOrd="9" destOrd="0" presId="urn:microsoft.com/office/officeart/2005/8/layout/venn1"/>
    <dgm:cxn modelId="{53D871A0-00DD-4087-9E8F-C43C98D999EB}" type="presParOf" srcId="{AECE747D-E8A2-4F08-8BEE-AF7A7F27FA97}" destId="{090DFC6A-6AB1-4ACE-9D8D-D38613148B0F}" srcOrd="10" destOrd="0" presId="urn:microsoft.com/office/officeart/2005/8/layout/venn1"/>
    <dgm:cxn modelId="{D752B354-5170-4B40-B191-1051E106AC4E}" type="presParOf" srcId="{AECE747D-E8A2-4F08-8BEE-AF7A7F27FA97}" destId="{AD9EBB11-876A-4242-AC87-D83D5EA26860}" srcOrd="11" destOrd="0" presId="urn:microsoft.com/office/officeart/2005/8/layout/venn1"/>
    <dgm:cxn modelId="{184C1D95-A5B5-43C8-8C10-FF6D8C58EA9E}" type="presParOf" srcId="{AECE747D-E8A2-4F08-8BEE-AF7A7F27FA97}" destId="{442C2165-8C5C-4A8E-ACB3-512EBBAF2B55}" srcOrd="12" destOrd="0" presId="urn:microsoft.com/office/officeart/2005/8/layout/venn1"/>
    <dgm:cxn modelId="{DEBAB781-45B7-4F2B-9BD7-FF6A028541B8}" type="presParOf" srcId="{AECE747D-E8A2-4F08-8BEE-AF7A7F27FA97}" destId="{2ED5C10E-F987-4F7D-BE2E-654F3509364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DAC35-ACFC-4E29-B5F6-D79D149C8CC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DBBED-FE89-43C8-B9A6-83005A45D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4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BBED-FE89-43C8-B9A6-83005A45D4D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4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5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9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4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4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0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9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3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4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9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19BD-857B-4271-BD00-E12F05F803C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B8C1-46C5-4A83-BE84-C0C1EE5F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8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pexmed.ru/primenenie-v-klinicheskoy-praktike-fonendoskopov-i-stetofonendoskopov-apeksmed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viennaos.net/articles/1528-informaciya-ob-internet-explorer-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nastol.com.ua/children/30187-rebenok-deti-devochka-priroda-ryzhaya-nastroeniya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hakhty-edu.ru/taxonomy/term/7?page=7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holytaco.com/wp-content/uploads/images/2010/Diversity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 rot="16200000">
            <a:off x="2834850" y="560503"/>
            <a:ext cx="3427685" cy="9180512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692696"/>
            <a:ext cx="87203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ПОДХОДЫ </a:t>
            </a:r>
          </a:p>
          <a:p>
            <a:r>
              <a:rPr lang="ru-RU" sz="4000" b="1" dirty="0" smtClean="0"/>
              <a:t>К  ФОРМИРОВАНИЮ  ОСНОВ</a:t>
            </a:r>
          </a:p>
          <a:p>
            <a:r>
              <a:rPr lang="ru-RU" sz="4000" b="1" dirty="0" smtClean="0"/>
              <a:t>ИНФОРМАЦИОННОЙ БЕЗОПАСНОСТИ </a:t>
            </a:r>
          </a:p>
          <a:p>
            <a:r>
              <a:rPr lang="ru-RU" sz="4000" b="1" dirty="0" smtClean="0"/>
              <a:t>И ЗДОРОВЬЯ  ШКОЛЬНИКОВ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703639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Е.Н. Дзятковская,  </a:t>
            </a:r>
          </a:p>
          <a:p>
            <a:r>
              <a:rPr lang="ru-RU" sz="2400" b="1" i="1" dirty="0"/>
              <a:t>д</a:t>
            </a:r>
            <a:r>
              <a:rPr lang="ru-RU" sz="2400" b="1" i="1" dirty="0" smtClean="0"/>
              <a:t>октор биолог.наук, профессор</a:t>
            </a:r>
            <a:endParaRPr lang="ru-RU" sz="2400" b="1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3212976"/>
            <a:ext cx="9138949" cy="3456384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8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426368"/>
            <a:ext cx="8229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ПОКАЗАТЕЛИ   ПЕРЕКИСНОГО  ОКИСЛЕНИЯ  ЛИПИДОВ  И АНТИОКСИДАНТНОЙ  АКТИВНОСТИ  КРОВИ  У  ШКОЛЬНИКОВ </a:t>
            </a:r>
            <a:br>
              <a:rPr lang="ru-RU" sz="2000" b="1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 В  РАЗНЫХ  ПЕДАГОГИЧЕСКИХ  СИСТЕМАХ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81800" y="3092425"/>
            <a:ext cx="228600" cy="304800"/>
          </a:xfrm>
          <a:prstGeom prst="rect">
            <a:avLst/>
          </a:prstGeom>
          <a:solidFill>
            <a:srgbClr val="00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3121000"/>
            <a:ext cx="1053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</a:rPr>
              <a:t>Вариант  2</a:t>
            </a:r>
            <a:endParaRPr lang="ru-RU" b="0" dirty="0">
              <a:latin typeface="Times New Roman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781801" y="2254219"/>
            <a:ext cx="1388519" cy="301625"/>
            <a:chOff x="3061" y="3875"/>
            <a:chExt cx="1205" cy="19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61" y="3907"/>
              <a:ext cx="179" cy="15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352" y="3875"/>
              <a:ext cx="9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dirty="0" smtClean="0">
                  <a:latin typeface="Times New Roman" pitchFamily="18" charset="0"/>
                </a:rPr>
                <a:t>Вариант  1</a:t>
              </a:r>
              <a:endParaRPr lang="ru-RU" dirty="0">
                <a:latin typeface="Times New Roman" pitchFamily="18" charset="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09600" y="1949425"/>
            <a:ext cx="5943600" cy="2590800"/>
          </a:xfrm>
          <a:prstGeom prst="rect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accent1">
                  <a:gamma/>
                  <a:shade val="46275"/>
                  <a:invGamma/>
                  <a:alpha val="5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76400" y="3168625"/>
            <a:ext cx="609600" cy="13716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819400" y="3625825"/>
            <a:ext cx="533400" cy="9144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5E0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219200" y="1873225"/>
            <a:ext cx="3175" cy="2667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912813" y="4575870"/>
            <a:ext cx="476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141413" y="5515645"/>
            <a:ext cx="476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141413" y="4820320"/>
            <a:ext cx="476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141413" y="4065563"/>
            <a:ext cx="476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1143000" y="3600425"/>
            <a:ext cx="46038" cy="25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141413" y="3122588"/>
            <a:ext cx="476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1141413" y="2655863"/>
            <a:ext cx="476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1295400" y="4828257"/>
            <a:ext cx="5257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1143000" y="3778225"/>
            <a:ext cx="3175" cy="34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2362200" y="4828257"/>
            <a:ext cx="3175" cy="34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5715000" y="4828257"/>
            <a:ext cx="3175" cy="34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3505200" y="4828257"/>
            <a:ext cx="1588" cy="34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4572000" y="4828257"/>
            <a:ext cx="3175" cy="34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066800" y="4599657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066800" y="4006825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066800" y="37020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066800" y="33972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1066800" y="3092425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990600" y="278762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990600" y="248282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990600" y="217802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14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990600" y="187322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2057400" y="4799682"/>
            <a:ext cx="1046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600">
                <a:latin typeface="Times New Roman" pitchFamily="18" charset="0"/>
              </a:rPr>
              <a:t>Ретинол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</a:rPr>
              <a:t>мкмоль</a:t>
            </a:r>
            <a:r>
              <a:rPr lang="en-US" sz="1600">
                <a:latin typeface="Times New Roman" pitchFamily="18" charset="0"/>
              </a:rPr>
              <a:t>/</a:t>
            </a:r>
            <a:r>
              <a:rPr lang="ru-RU" sz="1600">
                <a:latin typeface="Times New Roman" pitchFamily="18" charset="0"/>
              </a:rPr>
              <a:t>л</a:t>
            </a: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3962400" y="2254225"/>
            <a:ext cx="533400" cy="2236788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114800" y="4752057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sz="1600" dirty="0">
                <a:latin typeface="Times New Roman" pitchFamily="18" charset="0"/>
              </a:rPr>
              <a:t>Токоферол</a:t>
            </a:r>
          </a:p>
          <a:p>
            <a:pPr algn="ctr" eaLnBrk="1" hangingPunct="1"/>
            <a:r>
              <a:rPr lang="ru-RU" sz="1600" dirty="0">
                <a:latin typeface="Times New Roman" pitchFamily="18" charset="0"/>
              </a:rPr>
              <a:t> мг/мл</a:t>
            </a: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5105400" y="3168625"/>
            <a:ext cx="533400" cy="13509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5E0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7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2"/>
          <p:cNvGrpSpPr>
            <a:grpSpLocks noGrp="1" noRot="1"/>
          </p:cNvGrpSpPr>
          <p:nvPr/>
        </p:nvGrpSpPr>
        <p:grpSpPr bwMode="auto">
          <a:xfrm>
            <a:off x="244475" y="188913"/>
            <a:ext cx="8802688" cy="1195387"/>
            <a:chOff x="154" y="119"/>
            <a:chExt cx="5545" cy="753"/>
          </a:xfrm>
        </p:grpSpPr>
        <p:pic>
          <p:nvPicPr>
            <p:cNvPr id="5" name="Rectangle 2"/>
            <p:cNvPicPr>
              <a:picLocks noRo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119"/>
              <a:ext cx="5545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92" y="144"/>
              <a:ext cx="54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ПСИХОСОМАТИЧЕСКИЕ РЕАКЦИИ</a:t>
              </a:r>
              <a:br>
                <a:rPr lang="ru-RU" sz="2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ru-RU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(ГОЛОВНАЯ БОЛЬ, ГОЛОВОКРУЖЕНИЯ, АЛЛЕРГИЧЕСКИЕ ПРОЯВЛЕНИЯ И Т.Д.)</a:t>
              </a:r>
            </a:p>
          </p:txBody>
        </p:sp>
      </p:grp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638800"/>
            <a:ext cx="8229600" cy="83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u-RU" sz="16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/>
              <a:t>     </a:t>
            </a:r>
            <a:endParaRPr lang="ru-RU" sz="16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/>
              <a:t>(</a:t>
            </a:r>
            <a:r>
              <a:rPr lang="en-US" sz="1600" b="1" smtClean="0"/>
              <a:t>H</a:t>
            </a:r>
            <a:r>
              <a:rPr lang="ru-RU" sz="1600" b="1" smtClean="0"/>
              <a:t>.</a:t>
            </a:r>
            <a:r>
              <a:rPr lang="en-US" sz="1600" b="1" smtClean="0"/>
              <a:t>Zimprich ,1984</a:t>
            </a:r>
            <a:r>
              <a:rPr lang="ru-RU" sz="1600" b="1" smtClean="0"/>
              <a:t>, </a:t>
            </a:r>
            <a:r>
              <a:rPr lang="en-US" sz="1600" b="1" smtClean="0"/>
              <a:t>G.M</a:t>
            </a:r>
            <a:r>
              <a:rPr lang="ru-RU" sz="1600" b="1" smtClean="0"/>
              <a:t>.</a:t>
            </a:r>
            <a:r>
              <a:rPr lang="en-US" sz="1600" b="1" smtClean="0"/>
              <a:t>S</a:t>
            </a:r>
            <a:r>
              <a:rPr lang="ru-RU" sz="1600" b="1" smtClean="0"/>
              <a:t>с</a:t>
            </a:r>
            <a:r>
              <a:rPr lang="en-US" sz="1600" b="1" smtClean="0"/>
              <a:t>hmitt,I.Jochmus,1986</a:t>
            </a:r>
            <a:r>
              <a:rPr lang="ru-RU" sz="1600" b="1" smtClean="0"/>
              <a:t>, Б.Любан-Плоцц, 1996)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b="1" smtClean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10000" y="1676400"/>
            <a:ext cx="11430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886200" y="3886200"/>
            <a:ext cx="11430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" name="Rectangle 2"/>
          <p:cNvGrpSpPr>
            <a:grpSpLocks noRot="1"/>
          </p:cNvGrpSpPr>
          <p:nvPr/>
        </p:nvGrpSpPr>
        <p:grpSpPr bwMode="auto">
          <a:xfrm>
            <a:off x="171450" y="2481263"/>
            <a:ext cx="8801100" cy="1189037"/>
            <a:chOff x="108" y="1563"/>
            <a:chExt cx="5544" cy="749"/>
          </a:xfrm>
        </p:grpSpPr>
        <p:pic>
          <p:nvPicPr>
            <p:cNvPr id="11" name="Rectangle 2"/>
            <p:cNvPicPr>
              <a:picLocks noRo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1563"/>
              <a:ext cx="554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" y="1584"/>
              <a:ext cx="54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ru-RU" sz="2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ПСИХОСОМАТИЧЕСКИЕ НАРУШЕНИЯ</a:t>
              </a: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ru-RU" sz="17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(ФУНКЦИОНАЛЬНЫЕ РАССТРОЙСТВА  ЖКТ, НАРУШЕНИЯ СНА, АРТЕРИАЛЬНЫЕ ДИСТОНИИ И Т.Д.)</a:t>
              </a:r>
              <a:endParaRPr lang="ru-RU" sz="1700" b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endParaRPr>
            </a:p>
          </p:txBody>
        </p:sp>
      </p:grpSp>
      <p:grpSp>
        <p:nvGrpSpPr>
          <p:cNvPr id="13" name="Rectangle 2"/>
          <p:cNvGrpSpPr>
            <a:grpSpLocks noRot="1"/>
          </p:cNvGrpSpPr>
          <p:nvPr/>
        </p:nvGrpSpPr>
        <p:grpSpPr bwMode="auto">
          <a:xfrm>
            <a:off x="171450" y="4535488"/>
            <a:ext cx="8801100" cy="1189037"/>
            <a:chOff x="108" y="2857"/>
            <a:chExt cx="5544" cy="749"/>
          </a:xfrm>
        </p:grpSpPr>
        <p:pic>
          <p:nvPicPr>
            <p:cNvPr id="14" name="Rectangle 2"/>
            <p:cNvPicPr>
              <a:picLocks noRo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857"/>
              <a:ext cx="554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4" y="2880"/>
              <a:ext cx="54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ru-RU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БОЛЕЗНИ  НЕРВНОЙ  РЕГУЛЯЦИИ</a:t>
              </a:r>
              <a:endPara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(ЭАГ, БРОНХИАЛЬНАЯ АСТМА, ЯЗВЕННЫЙ КОЛИТ, НЕЙРОДЕРМИТ И  Т.Д.)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ПАТОЛОГИИ РЕГУЛЯЦИИ </a:t>
            </a:r>
            <a:r>
              <a:rPr lang="ru-RU" sz="3200" cap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cap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ПЕДИАТРИЧЕСКАЯ ПРОБЛЕМА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8450" y="1733004"/>
            <a:ext cx="8547100" cy="4432300"/>
            <a:chOff x="298450" y="755650"/>
            <a:chExt cx="8547100" cy="4432300"/>
          </a:xfrm>
        </p:grpSpPr>
        <p:pic>
          <p:nvPicPr>
            <p:cNvPr id="6" name="Picture 17" descr="картинка врачей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057400"/>
              <a:ext cx="14478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Oval 8"/>
            <p:cNvGrpSpPr>
              <a:grpSpLocks/>
            </p:cNvGrpSpPr>
            <p:nvPr/>
          </p:nvGrpSpPr>
          <p:grpSpPr bwMode="auto">
            <a:xfrm>
              <a:off x="3273425" y="3651250"/>
              <a:ext cx="2828925" cy="1231900"/>
              <a:chOff x="2062" y="2300"/>
              <a:chExt cx="1782" cy="776"/>
            </a:xfrm>
          </p:grpSpPr>
          <p:pic>
            <p:nvPicPr>
              <p:cNvPr id="33" name="Oval 8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2" y="2300"/>
                <a:ext cx="1782" cy="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8"/>
              <p:cNvSpPr txBox="1">
                <a:spLocks noChangeArrowheads="1"/>
              </p:cNvSpPr>
              <p:nvPr/>
            </p:nvSpPr>
            <p:spPr bwMode="auto">
              <a:xfrm>
                <a:off x="2392" y="2484"/>
                <a:ext cx="1120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1" hangingPunct="1"/>
                <a:r>
                  <a:rPr lang="ru-RU" dirty="0" smtClean="0"/>
                  <a:t>ПСИХОЛОГ,</a:t>
                </a:r>
              </a:p>
              <a:p>
                <a:pPr algn="ctr" eaLnBrk="1" hangingPunct="1"/>
                <a:r>
                  <a:rPr lang="ru-RU" dirty="0" smtClean="0"/>
                  <a:t>ПЕДАГОГ</a:t>
                </a:r>
                <a:endParaRPr lang="ru-RU" dirty="0"/>
              </a:p>
            </p:txBody>
          </p:sp>
        </p:grpSp>
        <p:grpSp>
          <p:nvGrpSpPr>
            <p:cNvPr id="8" name="Oval 9"/>
            <p:cNvGrpSpPr>
              <a:grpSpLocks/>
            </p:cNvGrpSpPr>
            <p:nvPr/>
          </p:nvGrpSpPr>
          <p:grpSpPr bwMode="auto">
            <a:xfrm>
              <a:off x="298450" y="2511425"/>
              <a:ext cx="2755900" cy="1079500"/>
              <a:chOff x="188" y="1582"/>
              <a:chExt cx="1736" cy="680"/>
            </a:xfrm>
          </p:grpSpPr>
          <p:pic>
            <p:nvPicPr>
              <p:cNvPr id="31" name="Oval 9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" y="1582"/>
                <a:ext cx="1736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 Box 11"/>
              <p:cNvSpPr txBox="1">
                <a:spLocks noChangeArrowheads="1"/>
              </p:cNvSpPr>
              <p:nvPr/>
            </p:nvSpPr>
            <p:spPr bwMode="auto">
              <a:xfrm>
                <a:off x="445" y="1682"/>
                <a:ext cx="1222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1" hangingPunct="1"/>
                <a:r>
                  <a:rPr lang="ru-RU"/>
                  <a:t>ГАСТРОЭНТЕРОЛОГ</a:t>
                </a:r>
              </a:p>
            </p:txBody>
          </p:sp>
        </p:grpSp>
        <p:grpSp>
          <p:nvGrpSpPr>
            <p:cNvPr id="9" name="Oval 10"/>
            <p:cNvGrpSpPr>
              <a:grpSpLocks/>
            </p:cNvGrpSpPr>
            <p:nvPr/>
          </p:nvGrpSpPr>
          <p:grpSpPr bwMode="auto">
            <a:xfrm>
              <a:off x="6321425" y="2584450"/>
              <a:ext cx="2524125" cy="1158875"/>
              <a:chOff x="3982" y="1628"/>
              <a:chExt cx="1590" cy="730"/>
            </a:xfrm>
          </p:grpSpPr>
          <p:pic>
            <p:nvPicPr>
              <p:cNvPr id="29" name="Oval 10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2" y="1628"/>
                <a:ext cx="1590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4216" y="1737"/>
                <a:ext cx="1120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1" hangingPunct="1"/>
                <a:r>
                  <a:rPr lang="ru-RU"/>
                  <a:t>ЭНДОКРИНОЛОГ</a:t>
                </a:r>
              </a:p>
            </p:txBody>
          </p:sp>
        </p:grpSp>
        <p:grpSp>
          <p:nvGrpSpPr>
            <p:cNvPr id="10" name="Oval 11"/>
            <p:cNvGrpSpPr>
              <a:grpSpLocks/>
            </p:cNvGrpSpPr>
            <p:nvPr/>
          </p:nvGrpSpPr>
          <p:grpSpPr bwMode="auto">
            <a:xfrm>
              <a:off x="6473825" y="1139825"/>
              <a:ext cx="2298700" cy="1152525"/>
              <a:chOff x="4078" y="718"/>
              <a:chExt cx="1448" cy="726"/>
            </a:xfrm>
          </p:grpSpPr>
          <p:pic>
            <p:nvPicPr>
              <p:cNvPr id="27" name="Oval 11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8" y="718"/>
                <a:ext cx="1448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>
                <a:off x="4291" y="825"/>
                <a:ext cx="101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1" hangingPunct="1"/>
                <a:r>
                  <a:rPr lang="ru-RU"/>
                  <a:t>КАРДИОЛОГ</a:t>
                </a:r>
              </a:p>
            </p:txBody>
          </p:sp>
        </p:grpSp>
        <p:grpSp>
          <p:nvGrpSpPr>
            <p:cNvPr id="11" name="Oval 12"/>
            <p:cNvGrpSpPr>
              <a:grpSpLocks/>
            </p:cNvGrpSpPr>
            <p:nvPr/>
          </p:nvGrpSpPr>
          <p:grpSpPr bwMode="auto">
            <a:xfrm>
              <a:off x="3041650" y="755650"/>
              <a:ext cx="3060700" cy="1231900"/>
              <a:chOff x="1916" y="476"/>
              <a:chExt cx="1928" cy="776"/>
            </a:xfrm>
          </p:grpSpPr>
          <p:pic>
            <p:nvPicPr>
              <p:cNvPr id="25" name="Oval 12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6" y="476"/>
                <a:ext cx="1928" cy="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2269" y="660"/>
                <a:ext cx="1222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1" hangingPunct="1"/>
                <a:r>
                  <a:rPr lang="ru-RU"/>
                  <a:t>ПЕДИАТР</a:t>
                </a:r>
              </a:p>
            </p:txBody>
          </p:sp>
        </p:grp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3124200" y="1981200"/>
              <a:ext cx="381000" cy="2209800"/>
            </a:xfrm>
            <a:prstGeom prst="curvedRightArrow">
              <a:avLst>
                <a:gd name="adj1" fmla="val 116000"/>
                <a:gd name="adj2" fmla="val 232000"/>
                <a:gd name="adj3" fmla="val 33333"/>
              </a:avLst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99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 rot="10800000">
              <a:off x="5715000" y="1600200"/>
              <a:ext cx="381000" cy="2362200"/>
            </a:xfrm>
            <a:prstGeom prst="curvedRightArrow">
              <a:avLst>
                <a:gd name="adj1" fmla="val 124000"/>
                <a:gd name="adj2" fmla="val 248000"/>
                <a:gd name="adj3" fmla="val 51412"/>
              </a:avLst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99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Oval 26"/>
            <p:cNvGrpSpPr>
              <a:grpSpLocks/>
            </p:cNvGrpSpPr>
            <p:nvPr/>
          </p:nvGrpSpPr>
          <p:grpSpPr bwMode="auto">
            <a:xfrm>
              <a:off x="6394450" y="4035425"/>
              <a:ext cx="2451100" cy="1152525"/>
              <a:chOff x="4028" y="2542"/>
              <a:chExt cx="1544" cy="726"/>
            </a:xfrm>
          </p:grpSpPr>
          <p:pic>
            <p:nvPicPr>
              <p:cNvPr id="23" name="Oval 26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8" y="2542"/>
                <a:ext cx="1544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4257" y="2649"/>
                <a:ext cx="1086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1" hangingPunct="1"/>
                <a:r>
                  <a:rPr lang="ru-RU"/>
                  <a:t>ГИНЕКОЛОГ</a:t>
                </a:r>
              </a:p>
            </p:txBody>
          </p:sp>
        </p:grpSp>
        <p:grpSp>
          <p:nvGrpSpPr>
            <p:cNvPr id="15" name="Oval 27"/>
            <p:cNvGrpSpPr>
              <a:grpSpLocks/>
            </p:cNvGrpSpPr>
            <p:nvPr/>
          </p:nvGrpSpPr>
          <p:grpSpPr bwMode="auto">
            <a:xfrm>
              <a:off x="530225" y="1212850"/>
              <a:ext cx="2371725" cy="927100"/>
              <a:chOff x="334" y="764"/>
              <a:chExt cx="1494" cy="584"/>
            </a:xfrm>
          </p:grpSpPr>
          <p:pic>
            <p:nvPicPr>
              <p:cNvPr id="21" name="Oval 27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764"/>
                <a:ext cx="1494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auto">
              <a:xfrm>
                <a:off x="554" y="852"/>
                <a:ext cx="1052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1" hangingPunct="1"/>
                <a:r>
                  <a:rPr lang="ru-RU"/>
                  <a:t>НЕВРОЛОГ</a:t>
                </a:r>
              </a:p>
            </p:txBody>
          </p:sp>
        </p:grpSp>
        <p:grpSp>
          <p:nvGrpSpPr>
            <p:cNvPr id="16" name="Oval 28"/>
            <p:cNvGrpSpPr>
              <a:grpSpLocks/>
            </p:cNvGrpSpPr>
            <p:nvPr/>
          </p:nvGrpSpPr>
          <p:grpSpPr bwMode="auto">
            <a:xfrm>
              <a:off x="377825" y="3883025"/>
              <a:ext cx="2451100" cy="1079500"/>
              <a:chOff x="238" y="2446"/>
              <a:chExt cx="1544" cy="680"/>
            </a:xfrm>
          </p:grpSpPr>
          <p:pic>
            <p:nvPicPr>
              <p:cNvPr id="19" name="Oval 28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2446"/>
                <a:ext cx="1544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32"/>
              <p:cNvSpPr txBox="1">
                <a:spLocks noChangeArrowheads="1"/>
              </p:cNvSpPr>
              <p:nvPr/>
            </p:nvSpPr>
            <p:spPr bwMode="auto">
              <a:xfrm>
                <a:off x="465" y="2546"/>
                <a:ext cx="108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1" hangingPunct="1"/>
                <a:r>
                  <a:rPr lang="ru-RU"/>
                  <a:t>ПСИХИАТР</a:t>
                </a:r>
              </a:p>
            </p:txBody>
          </p:sp>
        </p:grpSp>
        <p:sp>
          <p:nvSpPr>
            <p:cNvPr id="17" name="AutoShape 42"/>
            <p:cNvSpPr>
              <a:spLocks noChangeArrowheads="1"/>
            </p:cNvSpPr>
            <p:nvPr/>
          </p:nvSpPr>
          <p:spPr bwMode="auto">
            <a:xfrm>
              <a:off x="5943600" y="4419600"/>
              <a:ext cx="381000" cy="381000"/>
            </a:xfrm>
            <a:prstGeom prst="curvedLef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AutoShape 43"/>
            <p:cNvSpPr>
              <a:spLocks noChangeArrowheads="1"/>
            </p:cNvSpPr>
            <p:nvPr/>
          </p:nvSpPr>
          <p:spPr bwMode="auto">
            <a:xfrm>
              <a:off x="3048000" y="4419600"/>
              <a:ext cx="381000" cy="381000"/>
            </a:xfrm>
            <a:prstGeom prst="curvedRigh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7531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669" y="1190357"/>
            <a:ext cx="875181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Независимые медико-физиологические </a:t>
            </a:r>
            <a:r>
              <a:rPr lang="ru-RU" sz="2800" dirty="0" smtClean="0"/>
              <a:t>исследования: </a:t>
            </a:r>
            <a:endParaRPr lang="ru-RU" sz="2800" dirty="0"/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СОДЕРЖАНИЕ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ОБРАЗОВАНИЯ, УЧЕБНЫЙ ПЛАН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ЯВЛЯЮТСЯ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ФАКТОРОМ  РАЗВИТИЯ 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х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ронического  ИНФОРМАЦИОННОГО  СТРЕССА.  </a:t>
            </a:r>
          </a:p>
          <a:p>
            <a:endParaRPr lang="ru-RU" sz="2800" dirty="0" smtClean="0"/>
          </a:p>
          <a:p>
            <a:r>
              <a:rPr lang="ru-RU" sz="2800" dirty="0" smtClean="0"/>
              <a:t>БОЛЕЕ ТОГО, В  ТРЕБОВАНИЯХ ФГОС К ПРЕДМЕТНЫМ </a:t>
            </a:r>
          </a:p>
          <a:p>
            <a:r>
              <a:rPr lang="ru-RU" sz="2800" dirty="0" smtClean="0"/>
              <a:t>РЕЗУЛЬТАТАМ  ОТРАЖЕНЫ  </a:t>
            </a:r>
            <a:r>
              <a:rPr lang="ru-RU" sz="2800" b="1" dirty="0" smtClean="0"/>
              <a:t>ВОЗМОЖНОСТИ</a:t>
            </a:r>
            <a:r>
              <a:rPr lang="ru-RU" sz="2800" dirty="0" smtClean="0"/>
              <a:t> </a:t>
            </a:r>
          </a:p>
          <a:p>
            <a:r>
              <a:rPr lang="ru-RU" sz="2800" dirty="0"/>
              <a:t>р</a:t>
            </a:r>
            <a:r>
              <a:rPr lang="ru-RU" sz="2800" dirty="0" smtClean="0"/>
              <a:t>азных предметных </a:t>
            </a:r>
            <a:r>
              <a:rPr lang="ru-RU" sz="2800" dirty="0"/>
              <a:t>областей и учебных </a:t>
            </a:r>
            <a:r>
              <a:rPr lang="ru-RU" sz="2800" dirty="0" smtClean="0"/>
              <a:t>предметов </a:t>
            </a:r>
            <a:endParaRPr lang="ru-RU" sz="2800" dirty="0"/>
          </a:p>
          <a:p>
            <a:r>
              <a:rPr lang="ru-RU" sz="2800" dirty="0" smtClean="0"/>
              <a:t>по  формированию  </a:t>
            </a:r>
            <a:r>
              <a:rPr lang="ru-RU" sz="2800" b="1" dirty="0" smtClean="0"/>
              <a:t>информационной  безопасности </a:t>
            </a:r>
          </a:p>
          <a:p>
            <a:r>
              <a:rPr lang="ru-RU" sz="2800" b="1" dirty="0" smtClean="0"/>
              <a:t>разных видов деятельности учащихся </a:t>
            </a:r>
          </a:p>
          <a:p>
            <a:r>
              <a:rPr lang="ru-RU" sz="2800" dirty="0" smtClean="0"/>
              <a:t>(ИНФОРМАТИКА, ОБЖ,  БИОЛОГИЯ, ЛИТЕРАТУРА, </a:t>
            </a:r>
          </a:p>
          <a:p>
            <a:r>
              <a:rPr lang="ru-RU" sz="2800" dirty="0" smtClean="0"/>
              <a:t>ОКРУЖАЮЩИЙ МИР…).  </a:t>
            </a:r>
            <a:endParaRPr lang="ru-RU" sz="2800" dirty="0"/>
          </a:p>
          <a:p>
            <a:endParaRPr lang="ru-R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5536" y="332656"/>
            <a:ext cx="3029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СОДЕРЖАНИЕ</a:t>
            </a:r>
            <a:r>
              <a:rPr lang="ru-RU" sz="3200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20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476" y="188640"/>
            <a:ext cx="10799367" cy="754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-60" dirty="0" smtClean="0">
                <a:solidFill>
                  <a:srgbClr val="C00000"/>
                </a:solidFill>
              </a:rPr>
              <a:t>ПРЕДМЕТНОЕ  содержание  </a:t>
            </a:r>
          </a:p>
          <a:p>
            <a:r>
              <a:rPr lang="ru-RU" sz="3200" b="1" spc="-60" dirty="0">
                <a:solidFill>
                  <a:srgbClr val="C00000"/>
                </a:solidFill>
              </a:rPr>
              <a:t>и</a:t>
            </a:r>
            <a:r>
              <a:rPr lang="ru-RU" sz="3200" b="1" spc="-60" dirty="0" smtClean="0">
                <a:solidFill>
                  <a:srgbClr val="C00000"/>
                </a:solidFill>
              </a:rPr>
              <a:t>  АСПЕКТНОЕ  –</a:t>
            </a:r>
          </a:p>
          <a:p>
            <a:r>
              <a:rPr lang="ru-RU" sz="3200" b="1" spc="-60" dirty="0" smtClean="0">
                <a:solidFill>
                  <a:srgbClr val="C00000"/>
                </a:solidFill>
              </a:rPr>
              <a:t>ценностно-смысловой акцент </a:t>
            </a:r>
          </a:p>
          <a:p>
            <a:r>
              <a:rPr lang="ru-RU" sz="3200" dirty="0"/>
              <a:t>с</a:t>
            </a:r>
            <a:r>
              <a:rPr lang="ru-RU" sz="3200" dirty="0" smtClean="0"/>
              <a:t>одержания  разных  </a:t>
            </a:r>
            <a:r>
              <a:rPr lang="ru-RU" sz="3200" dirty="0"/>
              <a:t>предметных  </a:t>
            </a:r>
            <a:r>
              <a:rPr lang="ru-RU" sz="3200" dirty="0" smtClean="0"/>
              <a:t>областей  </a:t>
            </a:r>
            <a:r>
              <a:rPr lang="ru-RU" sz="3200" dirty="0"/>
              <a:t>и </a:t>
            </a:r>
            <a:endParaRPr lang="ru-RU" sz="3200" dirty="0" smtClean="0"/>
          </a:p>
          <a:p>
            <a:r>
              <a:rPr lang="ru-RU" sz="3200" dirty="0" smtClean="0"/>
              <a:t>учебных предметов.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ВОСПИТАТЕЛЬНАЯ,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МЕЖДИСЦИПЛИНАРНАЯ, МЕТАПРЕДМЕТНАЯ  ЗАДАЧА:</a:t>
            </a:r>
          </a:p>
          <a:p>
            <a:r>
              <a:rPr lang="ru-RU" sz="2800" i="1" dirty="0" smtClean="0"/>
              <a:t>самоидентификации и социализации</a:t>
            </a:r>
          </a:p>
          <a:p>
            <a:r>
              <a:rPr lang="ru-RU" sz="2800" i="1" dirty="0" smtClean="0"/>
              <a:t>в новом </a:t>
            </a:r>
            <a:r>
              <a:rPr lang="ru-RU" sz="3600" b="1" i="1" dirty="0" smtClean="0"/>
              <a:t>«обществе рисков» </a:t>
            </a:r>
            <a:r>
              <a:rPr lang="ru-RU" sz="4000" i="1" dirty="0" smtClean="0"/>
              <a:t>и неопределенностей, </a:t>
            </a:r>
          </a:p>
          <a:p>
            <a:r>
              <a:rPr lang="ru-RU" sz="3600" b="1" i="1" dirty="0" smtClean="0"/>
              <a:t>«сетевом столетии», </a:t>
            </a:r>
            <a:r>
              <a:rPr lang="ru-RU" sz="2800" i="1" dirty="0" smtClean="0"/>
              <a:t>«</a:t>
            </a:r>
            <a:r>
              <a:rPr lang="ru-RU" sz="2800" i="1" dirty="0"/>
              <a:t>т</a:t>
            </a:r>
            <a:r>
              <a:rPr lang="ru-RU" sz="2800" i="1" dirty="0" smtClean="0"/>
              <a:t>екущей действительности», </a:t>
            </a:r>
          </a:p>
          <a:p>
            <a:r>
              <a:rPr lang="ru-RU" sz="2800" spc="-70" dirty="0" smtClean="0"/>
              <a:t>ОСОБЕННОСТИ</a:t>
            </a:r>
            <a:r>
              <a:rPr lang="en-US" sz="2800" spc="-70" dirty="0" smtClean="0"/>
              <a:t> </a:t>
            </a:r>
            <a:r>
              <a:rPr lang="ru-RU" sz="2800" i="1" dirty="0"/>
              <a:t>здорового и безопасного образа </a:t>
            </a:r>
            <a:r>
              <a:rPr lang="ru-RU" sz="2800" i="1" dirty="0" smtClean="0"/>
              <a:t>жизни</a:t>
            </a:r>
            <a:r>
              <a:rPr lang="en-US" sz="2800" i="1" dirty="0" smtClean="0"/>
              <a:t> </a:t>
            </a:r>
            <a:r>
              <a:rPr lang="ru-RU" sz="2800" i="1" dirty="0" smtClean="0"/>
              <a:t>–</a:t>
            </a:r>
          </a:p>
          <a:p>
            <a:r>
              <a:rPr lang="ru-RU" sz="2800" i="1" dirty="0" smtClean="0"/>
              <a:t>в новом информационном обществе «</a:t>
            </a:r>
            <a:r>
              <a:rPr lang="en-US" sz="2800" i="1" dirty="0" err="1" smtClean="0"/>
              <a:t>mobilis</a:t>
            </a:r>
            <a:r>
              <a:rPr lang="en-US" sz="2800" i="1" dirty="0" smtClean="0"/>
              <a:t> </a:t>
            </a:r>
            <a:r>
              <a:rPr lang="en-US" sz="2800" i="1" dirty="0"/>
              <a:t>in mobile</a:t>
            </a:r>
            <a:r>
              <a:rPr lang="ru-RU" sz="2800" i="1" dirty="0" smtClean="0"/>
              <a:t>», </a:t>
            </a:r>
          </a:p>
          <a:p>
            <a:r>
              <a:rPr lang="ru-RU" sz="2800" i="1" spc="-70" dirty="0" smtClean="0"/>
              <a:t>ФОРМИРОВАНИЕ РЕСУРСОВ БЕЗОПАСНОСТИ </a:t>
            </a:r>
            <a:r>
              <a:rPr lang="ru-RU" sz="2800" spc="-70" dirty="0" smtClean="0"/>
              <a:t> </a:t>
            </a:r>
            <a:endParaRPr lang="en-US" sz="2800" spc="-70" dirty="0" smtClean="0"/>
          </a:p>
          <a:p>
            <a:endParaRPr lang="ru-RU" sz="2800" spc="-7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491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28925"/>
            <a:ext cx="9121471" cy="541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/>
          </a:p>
          <a:p>
            <a:r>
              <a:rPr lang="ru-RU" sz="3000" b="1" dirty="0" smtClean="0">
                <a:solidFill>
                  <a:srgbClr val="C00000"/>
                </a:solidFill>
              </a:rPr>
              <a:t>      УСТОЙЧИВОСТЬ (СТРЕСС-ЛИМИТИРОВАНИЕ)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  ДЕТСКИЕ  НАРОДНЫЕ ИГРЫ,  ХОРОВОЕ ПЕНИЕ,  КУЛЬТУРА  ОБЩЕНИЯ  </a:t>
            </a:r>
            <a:r>
              <a:rPr lang="ru-RU" sz="2000" dirty="0"/>
              <a:t>С  </a:t>
            </a: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                    ПРИРОДОЙ</a:t>
            </a:r>
            <a:r>
              <a:rPr lang="ru-RU" sz="2000" dirty="0"/>
              <a:t>, </a:t>
            </a:r>
            <a:r>
              <a:rPr lang="ru-RU" sz="2000" dirty="0" smtClean="0"/>
              <a:t>спец. ФИЗКУЛЬТУРНЫЕ  УПРАЖНЕНИЯ,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  СОХРАННОСТЬ  БИОРИТМОВ, УМЕНИЯ ПЕРЕКОДИРОВАНИЯ </a:t>
            </a:r>
            <a:r>
              <a:rPr lang="ru-RU" sz="2000" dirty="0"/>
              <a:t> </a:t>
            </a:r>
            <a:r>
              <a:rPr lang="ru-RU" sz="2000" spc="-40" dirty="0" smtClean="0"/>
              <a:t>ИНФОРМАЦИИ</a:t>
            </a:r>
            <a:r>
              <a:rPr lang="ru-RU" sz="2000" dirty="0" smtClean="0"/>
              <a:t>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  САМОРЕГУЛЯЦИИ психических состояний, ЗАЩИТЫ  от  опасной  информации,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     БЕЗКОНФЛИКТНОГО  </a:t>
            </a:r>
            <a:r>
              <a:rPr lang="ru-RU" dirty="0" smtClean="0"/>
              <a:t>ОБЩЕНИЯ</a:t>
            </a:r>
            <a:r>
              <a:rPr lang="ru-RU" sz="2000" dirty="0"/>
              <a:t>, </a:t>
            </a:r>
            <a:r>
              <a:rPr lang="ru-RU" sz="2000" dirty="0" smtClean="0"/>
              <a:t>   КРИТИЧЕСКОЕ  МЫШЛЕНИЕ</a:t>
            </a:r>
            <a:r>
              <a:rPr lang="ru-RU" sz="2000" dirty="0"/>
              <a:t>, </a:t>
            </a:r>
            <a:endParaRPr lang="ru-RU" sz="20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  ЭКОЛОГИЧЕСКАЯ ГРАМОТНОСТЬ,  принципы  «МЯГКОГО»  </a:t>
            </a:r>
            <a:r>
              <a:rPr lang="ru-RU" sz="2200" dirty="0" smtClean="0"/>
              <a:t>управления  </a:t>
            </a: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C00000"/>
                </a:solidFill>
              </a:rPr>
              <a:t>    ДИАПАЗОН  АДАПТАЦИИ  К НОВЫМ  УСЛОВИЯМ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УМЕНИЕ УЧИТЬСЯ, ОБЩАТЬСЯ, УПРАВЛЯТЬ  СОБОЙ; 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     САМОИДЕНТИФИКАЦИЯ – КТО «Я»?;  ЭТНОФУНКЦИОНАЛЬНАЯ 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     АДАПТАЦИЯ, </a:t>
            </a:r>
            <a:r>
              <a:rPr lang="ru-RU" sz="2000" dirty="0"/>
              <a:t>ЭКОЛОГИЧЕСКАЯ </a:t>
            </a:r>
            <a:r>
              <a:rPr lang="ru-RU" sz="2000" dirty="0" smtClean="0"/>
              <a:t> КУЛЬТУРА;          </a:t>
            </a:r>
            <a:r>
              <a:rPr lang="ru-RU" sz="2000" dirty="0"/>
              <a:t>опыт ЭС ЗОЖ; </a:t>
            </a:r>
            <a:endParaRPr lang="ru-RU" sz="2000" dirty="0" smtClean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     Проектирование безопасной </a:t>
            </a:r>
            <a:r>
              <a:rPr lang="ru-RU" sz="2000" dirty="0"/>
              <a:t>ПЕРСОНАЛЬНОЙ </a:t>
            </a:r>
            <a:r>
              <a:rPr lang="ru-RU" sz="2000" dirty="0" smtClean="0"/>
              <a:t>ОБРАЗОВАТЕЛЬНОЙ  СРЕДЫ, </a:t>
            </a:r>
            <a:endParaRPr lang="ru-RU" sz="2000" dirty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     НАПРАВЛЕННОСТЬ  ЛИЧНОСТИ, ВНУТРЕННИЙ  ЛОКУС КОНТРОЛЯ, 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     ОРИЕНТАЦИЯ НА ДЕЙСТВИЕ;         ТИПОЛОГИЯ ЖИЗНЕННЫХ МИРОВ; 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     КРЕАТИВНОСТЬ; отрефлексированный опыт СУБЪЕКТНОСТИ</a:t>
            </a:r>
            <a:r>
              <a:rPr lang="ru-RU" sz="2000" spc="-4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6770"/>
            <a:ext cx="8999836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i="1" spc="-70" dirty="0" smtClean="0"/>
              <a:t>РЕСУРСЫ БЕЗОПАСНОСТИ </a:t>
            </a:r>
            <a:r>
              <a:rPr lang="ru-RU" sz="2800" b="1" i="1" spc="-70" dirty="0"/>
              <a:t>- </a:t>
            </a:r>
            <a:r>
              <a:rPr lang="ru-RU" sz="2400" b="1" i="1" spc="-70" dirty="0" smtClean="0">
                <a:solidFill>
                  <a:srgbClr val="FF0000"/>
                </a:solidFill>
              </a:rPr>
              <a:t>предметный  и  аспектный</a:t>
            </a:r>
            <a:r>
              <a:rPr lang="ru-RU" sz="2400" b="1" i="1" spc="-70" dirty="0" smtClean="0"/>
              <a:t> </a:t>
            </a:r>
          </a:p>
          <a:p>
            <a:pPr algn="ctr">
              <a:lnSpc>
                <a:spcPct val="80000"/>
              </a:lnSpc>
            </a:pPr>
            <a:r>
              <a:rPr lang="ru-RU" sz="2400" b="1" i="1" spc="-70" dirty="0" smtClean="0"/>
              <a:t>характер,  </a:t>
            </a:r>
            <a:r>
              <a:rPr lang="ru-RU" sz="2400" b="1" i="1" spc="-7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биологические, эмоциональные, когнитивные, </a:t>
            </a:r>
          </a:p>
          <a:p>
            <a:pPr algn="ctr">
              <a:lnSpc>
                <a:spcPct val="80000"/>
              </a:lnSpc>
            </a:pPr>
            <a:r>
              <a:rPr lang="ru-RU" sz="2400" b="1" i="1" spc="-7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личностные,  социокультурные, </a:t>
            </a:r>
            <a:r>
              <a:rPr lang="ru-RU" sz="2400" b="1" i="1" spc="-70" dirty="0" smtClean="0"/>
              <a:t>неспецифическая профилактика  </a:t>
            </a:r>
            <a:r>
              <a:rPr lang="ru-RU" sz="2400" b="1" i="1" spc="-7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2400" b="1" i="1" spc="-7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4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776" y="106169"/>
            <a:ext cx="999085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3000" b="1" dirty="0" smtClean="0">
                <a:solidFill>
                  <a:srgbClr val="C00000"/>
                </a:solidFill>
              </a:rPr>
              <a:t>        ТОЛЬКО  СОДЕРЖАНИЯ  ОБРАЗОВАНИЯ </a:t>
            </a:r>
          </a:p>
          <a:p>
            <a:pPr hangingPunct="0">
              <a:lnSpc>
                <a:spcPct val="90000"/>
              </a:lnSpc>
            </a:pPr>
            <a:r>
              <a:rPr lang="ru-RU" sz="3000" b="1" dirty="0" smtClean="0">
                <a:solidFill>
                  <a:srgbClr val="C00000"/>
                </a:solidFill>
              </a:rPr>
              <a:t>                              НЕ ДОСТАТОЧНО </a:t>
            </a:r>
          </a:p>
          <a:p>
            <a:pPr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ru-RU" sz="3000" b="1" dirty="0" smtClean="0"/>
              <a:t>   УЧЕБНО-ВОСПИТАТЕЛЬНЫЙ ПРОЦЕСС  </a:t>
            </a:r>
          </a:p>
          <a:p>
            <a:pPr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ru-RU" sz="3000" b="1" dirty="0" smtClean="0"/>
              <a:t>   ОБРАЗОВАТЕЛЬНАЯ СРЕДА,</a:t>
            </a:r>
          </a:p>
          <a:p>
            <a:pPr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ru-RU" sz="3000" b="1" dirty="0" smtClean="0"/>
              <a:t>   ОБРАЗОВАТЕЛЬНОЕ ПРОСТРАНСТВО</a:t>
            </a:r>
          </a:p>
          <a:p>
            <a:pPr hangingPunct="0">
              <a:lnSpc>
                <a:spcPct val="9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ИСТОЧНИК  </a:t>
            </a:r>
            <a:r>
              <a:rPr lang="ru-RU" sz="3200" b="1" dirty="0" smtClean="0">
                <a:solidFill>
                  <a:srgbClr val="C00000"/>
                </a:solidFill>
              </a:rPr>
              <a:t>ИНФОРМАЦИОННЫХ СТРЕССОВ</a:t>
            </a:r>
            <a:r>
              <a:rPr lang="ru-RU" sz="2800" b="1" dirty="0" smtClean="0"/>
              <a:t> </a:t>
            </a:r>
            <a:r>
              <a:rPr lang="ru-RU" sz="2800" b="1" dirty="0"/>
              <a:t>?</a:t>
            </a:r>
          </a:p>
          <a:p>
            <a:pPr hangingPunct="0">
              <a:lnSpc>
                <a:spcPct val="90000"/>
              </a:lnSpc>
            </a:pPr>
            <a:endParaRPr lang="ru-RU" sz="3200" b="1" dirty="0" smtClean="0"/>
          </a:p>
          <a:p>
            <a:pPr hangingPunct="0">
              <a:lnSpc>
                <a:spcPct val="90000"/>
              </a:lnSpc>
            </a:pPr>
            <a:r>
              <a:rPr lang="ru-RU" sz="3600" b="1" spc="-40" dirty="0" smtClean="0"/>
              <a:t>ФГОС: УСЛОВИЯ РЕАЛИЗАЦИИ</a:t>
            </a:r>
            <a:r>
              <a:rPr lang="ru-RU" sz="2800" b="1" spc="-40" dirty="0" smtClean="0"/>
              <a:t> </a:t>
            </a:r>
            <a:r>
              <a:rPr lang="ru-RU" sz="2800" spc="-40" dirty="0" smtClean="0"/>
              <a:t>основной образовательной программы, </a:t>
            </a:r>
            <a:r>
              <a:rPr lang="ru-RU" sz="2800" dirty="0" smtClean="0"/>
              <a:t>в </a:t>
            </a:r>
            <a:r>
              <a:rPr lang="ru-RU" sz="2800" dirty="0"/>
              <a:t>рамках ответственности образовательного </a:t>
            </a:r>
            <a:r>
              <a:rPr lang="ru-RU" sz="2800" dirty="0" smtClean="0"/>
              <a:t>учреждения:</a:t>
            </a:r>
          </a:p>
          <a:p>
            <a:pPr marL="457200" indent="-457200" hangingPunct="0">
              <a:lnSpc>
                <a:spcPct val="90000"/>
              </a:lnSpc>
              <a:buFontTx/>
              <a:buChar char="-"/>
            </a:pPr>
            <a:r>
              <a:rPr lang="ru-RU" sz="2800" dirty="0" smtClean="0"/>
              <a:t>выбор методик и технологий, форм организации,</a:t>
            </a:r>
          </a:p>
          <a:p>
            <a:pPr marL="457200" indent="-457200" hangingPunct="0">
              <a:lnSpc>
                <a:spcPct val="90000"/>
              </a:lnSpc>
              <a:buFontTx/>
              <a:buChar char="-"/>
            </a:pPr>
            <a:r>
              <a:rPr lang="ru-RU" sz="2800" dirty="0"/>
              <a:t>с</a:t>
            </a:r>
            <a:r>
              <a:rPr lang="ru-RU" sz="2800" dirty="0" smtClean="0"/>
              <a:t>облюдение санитарных правил;</a:t>
            </a:r>
          </a:p>
          <a:p>
            <a:pPr marL="457200" indent="-457200" hangingPunct="0">
              <a:lnSpc>
                <a:spcPct val="90000"/>
              </a:lnSpc>
              <a:buFontTx/>
              <a:buChar char="-"/>
            </a:pPr>
            <a:r>
              <a:rPr lang="ru-RU" sz="2800" dirty="0" smtClean="0"/>
              <a:t>проектирование совместно с  родителями </a:t>
            </a:r>
          </a:p>
          <a:p>
            <a:pPr hangingPunct="0">
              <a:lnSpc>
                <a:spcPct val="90000"/>
              </a:lnSpc>
            </a:pPr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2800" dirty="0" err="1" smtClean="0"/>
              <a:t>внутришкольной</a:t>
            </a:r>
            <a:r>
              <a:rPr lang="ru-RU" sz="2800" dirty="0" smtClean="0"/>
              <a:t> </a:t>
            </a:r>
            <a:r>
              <a:rPr lang="ru-RU" sz="2800" dirty="0"/>
              <a:t>социальной </a:t>
            </a:r>
            <a:r>
              <a:rPr lang="ru-RU" sz="2800" dirty="0" smtClean="0"/>
              <a:t>среды;</a:t>
            </a:r>
          </a:p>
          <a:p>
            <a:pPr marL="457200" indent="-457200" hangingPunct="0">
              <a:lnSpc>
                <a:spcPct val="90000"/>
              </a:lnSpc>
              <a:buFontTx/>
              <a:buChar char="-"/>
            </a:pPr>
            <a:r>
              <a:rPr lang="ru-RU" sz="2800" dirty="0" smtClean="0"/>
              <a:t>выявление </a:t>
            </a:r>
            <a:r>
              <a:rPr lang="ru-RU" sz="2800" dirty="0"/>
              <a:t>и </a:t>
            </a:r>
            <a:r>
              <a:rPr lang="ru-RU" sz="2800" dirty="0" smtClean="0"/>
              <a:t>развитие </a:t>
            </a:r>
            <a:r>
              <a:rPr lang="ru-RU" sz="2800" dirty="0"/>
              <a:t>способностей обучающихся </a:t>
            </a:r>
            <a:endParaRPr lang="ru-RU" sz="2800" dirty="0" smtClean="0"/>
          </a:p>
          <a:p>
            <a:pPr hangingPunct="0">
              <a:lnSpc>
                <a:spcPct val="90000"/>
              </a:lnSpc>
            </a:pPr>
            <a:r>
              <a:rPr lang="ru-RU" sz="2800" dirty="0"/>
              <a:t> </a:t>
            </a:r>
            <a:r>
              <a:rPr lang="ru-RU" sz="2800" dirty="0" smtClean="0"/>
              <a:t>     через </a:t>
            </a:r>
            <a:r>
              <a:rPr lang="ru-RU" sz="2800" dirty="0"/>
              <a:t>систему </a:t>
            </a:r>
            <a:r>
              <a:rPr lang="ru-RU" sz="2800" dirty="0" smtClean="0"/>
              <a:t>секций</a:t>
            </a:r>
            <a:r>
              <a:rPr lang="ru-RU" sz="2800" dirty="0"/>
              <a:t>, </a:t>
            </a:r>
            <a:r>
              <a:rPr lang="ru-RU" sz="2800" dirty="0" smtClean="0"/>
              <a:t>студий …</a:t>
            </a:r>
          </a:p>
          <a:p>
            <a:pPr marL="457200" indent="-457200" hangingPunct="0">
              <a:lnSpc>
                <a:spcPct val="90000"/>
              </a:lnSpc>
              <a:buFontTx/>
              <a:buChar char="-"/>
            </a:pPr>
            <a:endParaRPr lang="ru-RU" sz="2800" dirty="0"/>
          </a:p>
          <a:p>
            <a:pPr hangingPunct="0">
              <a:lnSpc>
                <a:spcPct val="90000"/>
              </a:lnSpc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77093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-27384"/>
            <a:ext cx="80283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ГРУППА  РИСКА </a:t>
            </a:r>
          </a:p>
          <a:p>
            <a:r>
              <a:rPr lang="ru-RU" sz="2400" b="1" dirty="0" smtClean="0"/>
              <a:t>1. СВЯЗАНЫ НЕ  С ИНДИВИДУАЛЬНЫМИ ОСОБЕННОСТЯМИ</a:t>
            </a:r>
          </a:p>
          <a:p>
            <a:r>
              <a:rPr lang="ru-RU" sz="2400" b="1" dirty="0" smtClean="0"/>
              <a:t>ПОЛУЧЕНИЯ, ОБРАБОТКИ ИНФОРМАЦИИ, ОРГАНИЗАЦИИ</a:t>
            </a:r>
          </a:p>
          <a:p>
            <a:r>
              <a:rPr lang="ru-RU" sz="2400" b="1" dirty="0" smtClean="0"/>
              <a:t>ДЕЯТЕЛЬНОСТИ И Т.Д.,     А  С  НЕЗРЕЛЫМИ,  СЛАБЫМИ  ЗВЕНЬЯМИ  </a:t>
            </a:r>
            <a:r>
              <a:rPr lang="ru-RU" sz="2400" b="1" dirty="0"/>
              <a:t>РЕГУЛЯЦИИ </a:t>
            </a:r>
            <a:r>
              <a:rPr lang="ru-RU" sz="2400" b="1" dirty="0" smtClean="0"/>
              <a:t>УЧЕБНО-ПОЗНАВАТЕЛЬНОЙ       ДЕЯТЕЛЬНОСТИ, </a:t>
            </a:r>
          </a:p>
          <a:p>
            <a:r>
              <a:rPr lang="ru-RU" sz="2400" b="1" dirty="0" smtClean="0"/>
              <a:t>2. </a:t>
            </a:r>
            <a:r>
              <a:rPr lang="ru-RU" sz="2400" b="1" dirty="0" smtClean="0">
                <a:solidFill>
                  <a:srgbClr val="C00000"/>
                </a:solidFill>
              </a:rPr>
              <a:t>ЕСЛИ ХАРАКТЕР СОЦИАЛЬНОЙ РЕГУЛЯЦИИ ДЕЯТЕЛЬНОСТИ НЕ  СООТВЕТСТВУЕТ  ОСОБЕННОСТЯМ  ЕЕ САМОРЕГУЛЯЦИИ. </a:t>
            </a:r>
            <a:r>
              <a:rPr lang="ru-RU" sz="2800" b="1" dirty="0" smtClean="0"/>
              <a:t>КОНФЛИКТ УПРАВЛЕНИЯ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643314"/>
            <a:ext cx="7215238" cy="278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5846" y="5805264"/>
            <a:ext cx="4525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СЕНЗИТИВНЫЕ  ПЕРИОДЫ</a:t>
            </a:r>
          </a:p>
          <a:p>
            <a:r>
              <a:rPr lang="ru-RU" sz="2800" dirty="0" smtClean="0"/>
              <a:t>ОПТИМИЗАЦИИ РЕГУЛЯЦИЙ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1966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934562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-90" dirty="0" smtClean="0"/>
              <a:t>ОБЩЕСИСТЕМНЫЕ  ПРИНЦИПЫ  УПРАВЛЕНИЯ  </a:t>
            </a:r>
          </a:p>
          <a:p>
            <a:r>
              <a:rPr lang="ru-RU" sz="2800" b="1" spc="-90" dirty="0" smtClean="0"/>
              <a:t>САМОРЕГУЛИРУЮЩИМИСЯ  СИСТЕМАМИ  </a:t>
            </a:r>
          </a:p>
          <a:p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ОБРАТНОЙ СВЯЗИ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ПРИНЦИП РЕГУЛЯЦИИ </a:t>
            </a:r>
            <a:r>
              <a:rPr lang="ru-RU" sz="2800" dirty="0" smtClean="0"/>
              <a:t>ПРОТИВОРЕЧИЯ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ПРИНЦИПОМ РАСШИРЕНИЯ ПОЛЯ </a:t>
            </a:r>
            <a:r>
              <a:rPr lang="ru-RU" sz="2800" dirty="0" smtClean="0"/>
              <a:t>РАЗНООБРАЗИЯ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ПРИНЦИП КОМПЕНСАЦИИ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СОЧЕТАНИЕ ЖЕСТКИХ и  ГИБКИХ  ЗВЕНЬЕВ РЕГУЛЯЦИИ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ПОИСКОВЫЙ РЕЖИМ ФУНКЦИОНИРОВАНИЯ </a:t>
            </a:r>
            <a:r>
              <a:rPr lang="ru-RU" sz="2800" dirty="0"/>
              <a:t>(зона </a:t>
            </a:r>
            <a:endParaRPr lang="ru-RU" sz="2800" dirty="0" smtClean="0"/>
          </a:p>
          <a:p>
            <a:r>
              <a:rPr lang="ru-RU" sz="2800" dirty="0" smtClean="0"/>
              <a:t>      неопределенности)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ФЛУКТУАЦИИ КАК ЗАПАС ДВИЖЕНИЯ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СИСТЕМНЫЙ РЕСУРСНЫЙ ПОДХОД</a:t>
            </a:r>
          </a:p>
          <a:p>
            <a:endParaRPr lang="ru-RU" sz="2800" dirty="0" smtClean="0"/>
          </a:p>
          <a:p>
            <a:r>
              <a:rPr lang="ru-RU" sz="2800" b="1" dirty="0"/>
              <a:t>стабильное функционирование и развитие объекта</a:t>
            </a:r>
            <a:endParaRPr lang="ru-RU" sz="2800" b="1" dirty="0" smtClean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183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поведенческий гомеостат на базе естественного интеллекта /Горский Ю.М.,1990/.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222829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контуры </a:t>
            </a:r>
            <a:r>
              <a:rPr lang="ru-RU" dirty="0"/>
              <a:t>управления: основного, дополнительного и защитного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-24340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  <a:p>
            <a:r>
              <a:rPr lang="ru-RU" sz="2800" b="1" dirty="0"/>
              <a:t>СТРУКТУРА  </a:t>
            </a:r>
            <a:r>
              <a:rPr lang="ru-RU" sz="2800" b="1" dirty="0" smtClean="0"/>
              <a:t>УПРАВЛЕНИЯ В САМОРЕГУЛИРУЮЩЕЙСЯ СИСТЕМЕ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590981"/>
            <a:ext cx="7217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НА СОЗДАНИЕ ТЕПЛИЧНОЙ  СРЕДЫ, А НА РАЗВИТИЕ СОВЕРШЕННОЙ </a:t>
            </a:r>
          </a:p>
          <a:p>
            <a:r>
              <a:rPr lang="ru-RU" dirty="0" smtClean="0"/>
              <a:t>СИСТЕМЫ РЕГУЛЯЦИЙЧ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16624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предупреждение </a:t>
            </a:r>
          </a:p>
          <a:p>
            <a:pPr algn="ctr"/>
            <a:r>
              <a:rPr lang="ru-RU" dirty="0"/>
              <a:t>конфликта между  социальным </a:t>
            </a:r>
          </a:p>
          <a:p>
            <a:pPr algn="ctr"/>
            <a:r>
              <a:rPr lang="ru-RU" dirty="0"/>
              <a:t>характером обучения и природно-социальным характером учебно-познавательной деятельности.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1651496"/>
            <a:ext cx="4563465" cy="292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756592" y="4869160"/>
            <a:ext cx="9002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ФУНКЦИОНАЛ  СЛУЖБ, ФОРМ ОРГАНИЗАЦИИ, ПРЕДМЕТНО-ПРОСТРАНСТВЕННОЙ СРЕДЫ  </a:t>
            </a:r>
          </a:p>
          <a:p>
            <a:r>
              <a:rPr lang="ru-RU" dirty="0" smtClean="0"/>
              <a:t>ХАРАКТЕР ИХ ВЗАИМОДЕЙСТВИЯ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52020" y="6215082"/>
            <a:ext cx="283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МЕТОДИКА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72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8208912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БЕЗОПАСНОСТЬ ЧЕЛОВЕКА  В  ИНФОРМАЦИОННОЙ  СРЕДЕ </a:t>
            </a:r>
          </a:p>
          <a:p>
            <a:endParaRPr lang="ru-RU" sz="2400" dirty="0" smtClean="0"/>
          </a:p>
          <a:p>
            <a:r>
              <a:rPr lang="ru-RU" sz="2400" dirty="0" smtClean="0"/>
              <a:t>ИНФОРМАТИЗАЦИЯ. КОММУНИКАЦИИ.</a:t>
            </a:r>
          </a:p>
          <a:p>
            <a:r>
              <a:rPr lang="ru-RU" sz="2400" dirty="0" smtClean="0"/>
              <a:t>ОБЩЕНИЕ. ПОЗНАНИЕ</a:t>
            </a:r>
            <a:r>
              <a:rPr lang="ru-RU" sz="2400" dirty="0"/>
              <a:t>. </a:t>
            </a:r>
            <a:r>
              <a:rPr lang="ru-RU" sz="2400" dirty="0" smtClean="0"/>
              <a:t>УЧЕБА. СЕМЕЙНОЕ ВОСПИТАНИЕ</a:t>
            </a:r>
          </a:p>
          <a:p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7544" y="2420888"/>
            <a:ext cx="5833200" cy="790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ИНФОРМАЦИОННЫЕ  ПАТОЛОГИИ –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болезни нервной  регуляции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6571" y="6309320"/>
            <a:ext cx="679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ПРИЧИНА 80%  ЗАБОЛЕВАНИЙ  ВЗРОСЛЫХ</a:t>
            </a:r>
            <a:endParaRPr lang="ru-RU" sz="28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690587" y="3356992"/>
            <a:ext cx="6113661" cy="1872208"/>
            <a:chOff x="546571" y="3212976"/>
            <a:chExt cx="6113661" cy="1872208"/>
          </a:xfrm>
        </p:grpSpPr>
        <p:sp>
          <p:nvSpPr>
            <p:cNvPr id="8" name="TextBox 7"/>
            <p:cNvSpPr txBox="1"/>
            <p:nvPr/>
          </p:nvSpPr>
          <p:spPr>
            <a:xfrm>
              <a:off x="546571" y="4685074"/>
              <a:ext cx="6113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1 КЛАСС                         4 КЛАСС                       10-11 КЛАСС</a:t>
              </a:r>
              <a:endParaRPr lang="ru-RU" sz="2000" dirty="0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546571" y="4509120"/>
              <a:ext cx="6113661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546571" y="3284984"/>
              <a:ext cx="0" cy="12241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899592" y="4293096"/>
              <a:ext cx="57606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59832" y="3897052"/>
              <a:ext cx="576064" cy="6120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508104" y="3645024"/>
              <a:ext cx="57606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9592" y="386104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20%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59832" y="350100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45%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64088" y="3212976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50-80%</a:t>
              </a:r>
              <a:endParaRPr lang="ru-RU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51520" y="5301208"/>
            <a:ext cx="9294660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ИНТЕГРАЛЬНЫЙ  ИНДИКАТОР 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ХРОНИЧЕСКОГО  ИНФОРМАЦИОННОГО  СТРЕССА,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ПРИЧИНА НИЗКОГО УРОВНЯ  УСТОЙЧИВОСТИ К ИНФОРМ. РИСКАМ 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980728"/>
            <a:ext cx="339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Многоаспектность ПРОБЛЕМЫ.  </a:t>
            </a:r>
          </a:p>
        </p:txBody>
      </p:sp>
    </p:spTree>
    <p:extLst>
      <p:ext uri="{BB962C8B-B14F-4D97-AF65-F5344CB8AC3E}">
        <p14:creationId xmlns:p14="http://schemas.microsoft.com/office/powerpoint/2010/main" val="17256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9259" y="1484784"/>
            <a:ext cx="2637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ДЛЯ ГРУПП РИСКА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743479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Серия УМК и сопровождения к ним   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«ЭКОЛОГИЯ  УЧЕБНОЙ  ДЕЯТЕЛЬНОСТИ»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</a:t>
            </a:r>
            <a:r>
              <a:rPr lang="ru-RU" sz="2400" b="1" dirty="0" smtClean="0"/>
              <a:t>«Учусь  учиться», 1-5 класс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«Учусь общаться», 6-8 класс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«Учусь  быть  взрослым»,  9-11 класс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80" y="1013827"/>
            <a:ext cx="6516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Ресурс </a:t>
            </a:r>
            <a:r>
              <a:rPr lang="ru-RU" sz="2400" b="1" dirty="0"/>
              <a:t>внеурочной деятельности? </a:t>
            </a:r>
          </a:p>
          <a:p>
            <a:r>
              <a:rPr lang="ru-RU" sz="2400" b="1" dirty="0"/>
              <a:t>Р</a:t>
            </a:r>
            <a:r>
              <a:rPr lang="ru-RU" sz="2400" b="1" dirty="0" smtClean="0"/>
              <a:t>абота </a:t>
            </a:r>
            <a:r>
              <a:rPr lang="ru-RU" sz="2400" b="1" dirty="0"/>
              <a:t>психолога с группой риска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5716" y="4149080"/>
            <a:ext cx="845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ВОСПИТАТЕЛЬНЫЕ  СИТУАЦИИ  С  ВКЛЮЧЕНИЕМ  тренингов,  упражнений, диагностических заданий, игр …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4624"/>
            <a:ext cx="824661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ПРОГРАММА ФОРМИРОВАНИЯ  ЭКОЛОГИЧЕСКОЙ  КУЛЬТУРЫ,</a:t>
            </a:r>
          </a:p>
          <a:p>
            <a:pPr algn="ctr"/>
            <a:r>
              <a:rPr lang="ru-RU" sz="2400" dirty="0" smtClean="0"/>
              <a:t>ЗДОРОВОГО И БЕЗОПАСНОГО ОБРАЗА ЖИЗНИ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013176"/>
            <a:ext cx="83710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У</a:t>
            </a:r>
            <a:r>
              <a:rPr lang="ru-RU" sz="2800" dirty="0" smtClean="0"/>
              <a:t>чебные  материалы  для  учащихся, методические </a:t>
            </a:r>
          </a:p>
          <a:p>
            <a:r>
              <a:rPr lang="ru-RU" sz="2800" dirty="0" smtClean="0"/>
              <a:t>материалы для </a:t>
            </a:r>
            <a:r>
              <a:rPr lang="ru-RU" sz="2800" dirty="0"/>
              <a:t>администрации</a:t>
            </a:r>
            <a:r>
              <a:rPr lang="ru-RU" sz="2800" dirty="0" smtClean="0"/>
              <a:t>, учителя, школьного  </a:t>
            </a:r>
          </a:p>
          <a:p>
            <a:r>
              <a:rPr lang="ru-RU" sz="2800" dirty="0" smtClean="0"/>
              <a:t>психолога и  школьного медика;  брошюры для </a:t>
            </a:r>
          </a:p>
          <a:p>
            <a:r>
              <a:rPr lang="ru-RU" sz="2800" dirty="0" smtClean="0"/>
              <a:t>родителей,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87" y="2036152"/>
            <a:ext cx="2083313" cy="294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13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90" y="188640"/>
            <a:ext cx="9054338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ФОРМЫ</a:t>
            </a:r>
            <a:r>
              <a:rPr lang="ru-RU" b="1" dirty="0" smtClean="0"/>
              <a:t>: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внеурочная деятельность (ведет школьный психолог</a:t>
            </a:r>
            <a:r>
              <a:rPr lang="ru-RU" sz="2800" dirty="0" smtClean="0"/>
              <a:t>);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школьный компонент</a:t>
            </a:r>
            <a:r>
              <a:rPr lang="ru-RU" sz="2800" dirty="0"/>
              <a:t> </a:t>
            </a:r>
          </a:p>
          <a:p>
            <a:r>
              <a:rPr lang="ru-RU" sz="2800" i="1" dirty="0"/>
              <a:t>в</a:t>
            </a:r>
            <a:r>
              <a:rPr lang="ru-RU" sz="2800" i="1" dirty="0" smtClean="0"/>
              <a:t> сочетании с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spc="-60" dirty="0" smtClean="0"/>
              <a:t>учебными  модулями, интегрированными </a:t>
            </a:r>
            <a:r>
              <a:rPr lang="ru-RU" sz="2800" spc="-60" dirty="0"/>
              <a:t>с </a:t>
            </a:r>
            <a:r>
              <a:rPr lang="ru-RU" sz="2800" spc="-60" dirty="0" smtClean="0"/>
              <a:t> </a:t>
            </a:r>
          </a:p>
          <a:p>
            <a:r>
              <a:rPr lang="ru-RU" sz="2800" spc="-60" dirty="0"/>
              <a:t> </a:t>
            </a:r>
            <a:r>
              <a:rPr lang="ru-RU" sz="2800" spc="-60" dirty="0" smtClean="0"/>
              <a:t>     информатикой</a:t>
            </a:r>
            <a:r>
              <a:rPr lang="ru-RU" sz="2800" spc="-60" dirty="0"/>
              <a:t>, </a:t>
            </a:r>
            <a:r>
              <a:rPr lang="ru-RU" sz="2800" spc="-60" dirty="0" smtClean="0"/>
              <a:t>ОБЖ , литературой и др.;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организацией физкультминуток и перемен;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учебно-проектной деятельностью по со-организации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информационно безопасной образовательной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среды (класса, персональной), составлению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индивидуальных  учебных планов, программ; </a:t>
            </a:r>
            <a:endParaRPr lang="ru-RU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кружками </a:t>
            </a:r>
            <a:r>
              <a:rPr lang="ru-RU" sz="2800" dirty="0"/>
              <a:t>учреждений дополнительного образования </a:t>
            </a:r>
          </a:p>
          <a:p>
            <a:r>
              <a:rPr lang="ru-RU" sz="2800" dirty="0"/>
              <a:t>      (ведет психолог</a:t>
            </a:r>
            <a:r>
              <a:rPr lang="ru-RU" sz="28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 сопровождение  психолога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5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72072"/>
            <a:ext cx="3352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Rot="1" noChangeArrowheads="1"/>
          </p:cNvSpPr>
          <p:nvPr/>
        </p:nvSpPr>
        <p:spPr bwMode="auto">
          <a:xfrm>
            <a:off x="0" y="216247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800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 НЕРЕАЛИЗАЦИИ ПРОФИЛАКТИЧЕСКОЙ </a:t>
            </a:r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НАПРАВЛЕННОСТИ РАБОТЫ ШКОЛЫ.</a:t>
            </a:r>
            <a:endParaRPr lang="ru-RU" sz="28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ОБРАЗОВАТЕЛЬНЫЙ </a:t>
            </a:r>
            <a:r>
              <a:rPr lang="ru-RU" sz="28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ЦЕНТР ПО КОРРЕКЦИИ </a:t>
            </a:r>
          </a:p>
          <a:p>
            <a:pPr algn="ctr" eaLnBrk="0" hangingPunct="0">
              <a:defRPr/>
            </a:pPr>
            <a:r>
              <a:rPr lang="ru-RU" sz="2800" spc="-9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ПРОФИЛАКТИКЕ  </a:t>
            </a:r>
            <a:r>
              <a:rPr lang="ru-RU" sz="2800" spc="-9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ИНФОРМАЦИОННЫХ ПАТОЛОГИЙ</a:t>
            </a:r>
            <a:endParaRPr lang="ru-RU" sz="2800" spc="-9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0713" y="1457325"/>
            <a:ext cx="40338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3200" b="0"/>
          </a:p>
        </p:txBody>
      </p:sp>
      <p:sp>
        <p:nvSpPr>
          <p:cNvPr id="8" name="Rectangle 3"/>
          <p:cNvSpPr>
            <a:spLocks noRot="1" noChangeArrowheads="1"/>
          </p:cNvSpPr>
          <p:nvPr/>
        </p:nvSpPr>
        <p:spPr bwMode="auto">
          <a:xfrm>
            <a:off x="304800" y="152400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43059902"/>
              </p:ext>
            </p:extLst>
          </p:nvPr>
        </p:nvGraphicFramePr>
        <p:xfrm>
          <a:off x="152400" y="1556792"/>
          <a:ext cx="5715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2483768" y="5528171"/>
            <a:ext cx="1485900" cy="925165"/>
            <a:chOff x="629444" y="765444"/>
            <a:chExt cx="1485900" cy="92516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29444" y="765444"/>
              <a:ext cx="1485900" cy="92516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629444" y="765444"/>
              <a:ext cx="1485900" cy="9251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Школа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</a:rPr>
                <a:t>бронхиальной</a:t>
              </a:r>
              <a:r>
                <a:rPr kumimoji="0" lang="ru-RU" sz="18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</a:rPr>
                <a:t>а</a:t>
              </a:r>
              <a:r>
                <a:rPr kumimoji="0" lang="ru-RU" sz="18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стмы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527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44624"/>
            <a:ext cx="7920880" cy="644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КРИТЕРИИ  ПРОВЕРКИ  </a:t>
            </a:r>
          </a:p>
          <a:p>
            <a:r>
              <a:rPr lang="ru-RU" sz="3200" b="1" dirty="0" smtClean="0"/>
              <a:t>ЭКСПЕРИМЕНТАЛЬНОЙ  МОДЕЛИ</a:t>
            </a:r>
          </a:p>
          <a:p>
            <a:endParaRPr lang="ru-RU" sz="2000" dirty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МЕДИЦИНСКИЕ, ФИЗИОЛОГИЧЕСКИЕ, </a:t>
            </a:r>
          </a:p>
          <a:p>
            <a:r>
              <a:rPr lang="ru-RU" sz="2800" b="1" dirty="0" smtClean="0"/>
              <a:t>ПСИХОЛОГИЧЕСКИЕ, ПЕДАГОГИЧЕСКИЕ</a:t>
            </a:r>
          </a:p>
          <a:p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УСТОЙЧИВОСТЬ К ИНФОРМАЦИОННОМУ СТРЕССУ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(</a:t>
            </a:r>
            <a:r>
              <a:rPr lang="ru-RU" sz="2800" dirty="0" smtClean="0"/>
              <a:t>физиологическая и психологическая устойчивость к стандартному и ситуативному стрессу</a:t>
            </a:r>
            <a:r>
              <a:rPr lang="ru-RU" sz="2400" dirty="0" smtClean="0"/>
              <a:t>;   </a:t>
            </a:r>
            <a:r>
              <a:rPr lang="ru-RU" sz="2800" dirty="0" smtClean="0"/>
              <a:t>КГР, психомоторика, динамика умственной  работоспособности – в течение недели, учебного года)</a:t>
            </a:r>
          </a:p>
          <a:p>
            <a:pPr>
              <a:lnSpc>
                <a:spcPct val="90000"/>
              </a:lnSpc>
            </a:pP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800" dirty="0" smtClean="0"/>
              <a:t>СОСТОЯНИЕ  РЕГУЛЯТОРНЫХ  СИСТЕМ 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(функциональные, клинико-лабораторные, ИВТ,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профили регуляции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pic>
        <p:nvPicPr>
          <p:cNvPr id="6" name="Picture 2" descr="http://www.apexmed.ru/uploads/news/product/as2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944216" cy="16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7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496" y="244844"/>
            <a:ext cx="9073008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РЕЗУЛЬТАТЫ и ЭФФЕКТЫ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ru-RU" sz="3200" b="1" dirty="0" smtClean="0"/>
              <a:t>личностные</a:t>
            </a:r>
            <a:r>
              <a:rPr lang="ru-RU" sz="3200" dirty="0" smtClean="0"/>
              <a:t>,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ru-RU" sz="3200" b="1" dirty="0" err="1" smtClean="0"/>
              <a:t>метапредметные</a:t>
            </a:r>
            <a:r>
              <a:rPr lang="ru-RU" sz="3200" b="1" dirty="0" smtClean="0"/>
              <a:t>,</a:t>
            </a:r>
            <a:endParaRPr lang="ru-RU" sz="3200" dirty="0" smtClean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ru-RU" sz="3200" b="1" dirty="0"/>
              <a:t>л</a:t>
            </a:r>
            <a:r>
              <a:rPr lang="ru-RU" sz="3200" b="1" dirty="0" smtClean="0"/>
              <a:t>ичный опыт</a:t>
            </a:r>
            <a:r>
              <a:rPr lang="ru-RU" sz="3200" dirty="0" smtClean="0"/>
              <a:t> </a:t>
            </a:r>
            <a:r>
              <a:rPr lang="ru-RU" sz="3200" dirty="0"/>
              <a:t>проектирования </a:t>
            </a:r>
            <a:r>
              <a:rPr lang="ru-RU" sz="3200" dirty="0" smtClean="0"/>
              <a:t>безопасной персональной </a:t>
            </a:r>
            <a:r>
              <a:rPr lang="ru-RU" sz="3200" dirty="0"/>
              <a:t>образовательной </a:t>
            </a:r>
            <a:r>
              <a:rPr lang="ru-RU" sz="3200" dirty="0" smtClean="0"/>
              <a:t>среды;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-    </a:t>
            </a:r>
            <a:r>
              <a:rPr lang="ru-RU" sz="3200" b="1" dirty="0"/>
              <a:t>к</a:t>
            </a:r>
            <a:r>
              <a:rPr lang="ru-RU" sz="3200" b="1" dirty="0" smtClean="0"/>
              <a:t>омпенсирующий эффект</a:t>
            </a:r>
            <a:r>
              <a:rPr lang="ru-RU" sz="3200" dirty="0" smtClean="0"/>
              <a:t>; 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ru-RU" sz="3200" b="1" dirty="0" smtClean="0"/>
              <a:t>профилактика</a:t>
            </a:r>
            <a:r>
              <a:rPr lang="ru-RU" sz="3200" dirty="0" smtClean="0"/>
              <a:t>  болезней  нервной  регуляции  (клинически значимый эффект) – </a:t>
            </a:r>
            <a:r>
              <a:rPr lang="ru-RU" sz="3200" dirty="0" err="1"/>
              <a:t>н</a:t>
            </a:r>
            <a:r>
              <a:rPr lang="ru-RU" sz="3200" dirty="0" err="1" smtClean="0"/>
              <a:t>емедикаментозно</a:t>
            </a:r>
            <a:r>
              <a:rPr lang="ru-RU" sz="3200" dirty="0" smtClean="0"/>
              <a:t>, без отрыва от учебы, с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     устойчивым ПРОЛОНГИРОВАННЫМ эффектом в 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 </a:t>
            </a:r>
            <a:r>
              <a:rPr lang="ru-RU" sz="3200" dirty="0" smtClean="0"/>
              <a:t>    течение нескольких лет. ЛАТЕНТНЫЙ ПЕРИОД.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     Рекомендации </a:t>
            </a:r>
            <a:r>
              <a:rPr lang="ru-RU" sz="3200" dirty="0" err="1" smtClean="0"/>
              <a:t>Минобрнауки</a:t>
            </a:r>
            <a:r>
              <a:rPr lang="ru-RU" sz="3200" dirty="0" smtClean="0"/>
              <a:t> 03-470 от 09.06.12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366748" y="-27384"/>
            <a:ext cx="3741756" cy="2210397"/>
            <a:chOff x="1940395" y="2209976"/>
            <a:chExt cx="4867290" cy="292869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940395" y="2209976"/>
              <a:ext cx="4867290" cy="2852583"/>
              <a:chOff x="521" y="436"/>
              <a:chExt cx="2359" cy="1724"/>
            </a:xfrm>
          </p:grpSpPr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521" y="436"/>
                <a:ext cx="2359" cy="172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>
                <a:off x="521" y="781"/>
                <a:ext cx="23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521" y="1816"/>
                <a:ext cx="23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521" y="1480"/>
                <a:ext cx="23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521" y="1117"/>
                <a:ext cx="23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2291269" y="3171317"/>
              <a:ext cx="263881" cy="1950809"/>
            </a:xfrm>
            <a:prstGeom prst="cube">
              <a:avLst>
                <a:gd name="adj" fmla="val 25000"/>
              </a:avLst>
            </a:prstGeom>
            <a:solidFill>
              <a:srgbClr val="9ACB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2645043" y="2494573"/>
              <a:ext cx="262430" cy="2627553"/>
            </a:xfrm>
            <a:prstGeom prst="cube">
              <a:avLst>
                <a:gd name="adj" fmla="val 25273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2991567" y="4071436"/>
              <a:ext cx="263881" cy="1050690"/>
            </a:xfrm>
            <a:prstGeom prst="cube">
              <a:avLst>
                <a:gd name="adj" fmla="val 250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5362142" y="4182296"/>
              <a:ext cx="250831" cy="956376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5737664" y="2209976"/>
              <a:ext cx="249382" cy="2928696"/>
            </a:xfrm>
            <a:prstGeom prst="cube">
              <a:avLst>
                <a:gd name="adj" fmla="val 25273"/>
              </a:avLst>
            </a:prstGeom>
            <a:solidFill>
              <a:srgbClr val="9ACB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>
              <a:off x="6101588" y="3124987"/>
              <a:ext cx="245031" cy="2013685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3781759" y="4819329"/>
              <a:ext cx="263881" cy="317689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4110884" y="3062112"/>
              <a:ext cx="249382" cy="2051742"/>
            </a:xfrm>
            <a:prstGeom prst="cube">
              <a:avLst>
                <a:gd name="adj" fmla="val 25273"/>
              </a:avLst>
            </a:prstGeom>
            <a:solidFill>
              <a:srgbClr val="9ACB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18"/>
            <p:cNvSpPr>
              <a:spLocks noChangeArrowheads="1"/>
            </p:cNvSpPr>
            <p:nvPr/>
          </p:nvSpPr>
          <p:spPr bwMode="auto">
            <a:xfrm>
              <a:off x="4444360" y="3042256"/>
              <a:ext cx="263881" cy="2094762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68144" y="2195572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1                     4                  11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407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1081" y="5169966"/>
            <a:ext cx="7221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 за 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44816" y="404664"/>
            <a:ext cx="4454380" cy="4608512"/>
            <a:chOff x="-3492896" y="-603448"/>
            <a:chExt cx="6542612" cy="6542614"/>
          </a:xfrm>
        </p:grpSpPr>
        <p:pic>
          <p:nvPicPr>
            <p:cNvPr id="6" name="Picture 4" descr="http://viennaos.net/uploads/posts/2010-02/1266581985_internet_explorer_logo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92896" y="-603448"/>
              <a:ext cx="6542612" cy="6542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nastol.com.ua/large/201208/30187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4059" y="3023511"/>
              <a:ext cx="4295384" cy="2915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7718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109757"/>
              </p:ext>
            </p:extLst>
          </p:nvPr>
        </p:nvGraphicFramePr>
        <p:xfrm>
          <a:off x="539552" y="980728"/>
          <a:ext cx="8405003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icture" r:id="rId3" imgW="5266944" imgH="2749296" progId="Word.Picture.8">
                  <p:embed/>
                </p:oleObj>
              </mc:Choice>
              <mc:Fallback>
                <p:oleObj name="Picture" r:id="rId3" imgW="5266944" imgH="2749296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80728"/>
                        <a:ext cx="8405003" cy="5040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04664"/>
            <a:ext cx="635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НОВАЯ ИНФОРМАЦИОННО-ОБРАЗОВАТЕЛЬНАЯ СРЕДА</a:t>
            </a:r>
          </a:p>
          <a:p>
            <a:r>
              <a:rPr lang="ru-RU" dirty="0" smtClean="0"/>
              <a:t>НО ОБЩЕСИСТЕМНЫЕ  ПРИНЦИПЫ РЕГУЛЯЦИИ СОХРАНЯЮТСЯ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267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836" y="764704"/>
            <a:ext cx="81376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ИНФОРМАЦИОННАЯ БЕЗОПАСНОСТЬ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ЖИЗНЕДЕЯТЕЛЬНОСТИ – КАК ПРОБЛЕМА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СОЦИАЛЬНОЙ ЭКОЛОГИИ И ЭКОЛОГИИ ЧЕЛОВЕКА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34359"/>
            <a:ext cx="10278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dirty="0" smtClean="0"/>
              <a:t>как способность вести   </a:t>
            </a:r>
            <a:r>
              <a:rPr lang="ru-RU" sz="2800" b="1" dirty="0"/>
              <a:t>экологически  </a:t>
            </a:r>
            <a:r>
              <a:rPr lang="ru-RU" sz="2800" b="1" dirty="0" smtClean="0"/>
              <a:t>сообразный </a:t>
            </a:r>
            <a:endParaRPr lang="ru-RU" sz="2800" b="1" dirty="0"/>
          </a:p>
          <a:p>
            <a:pPr lvl="0"/>
            <a:r>
              <a:rPr lang="ru-RU" sz="2800" b="1" dirty="0"/>
              <a:t>здоровый   образ  жизни  в  информационно-</a:t>
            </a:r>
          </a:p>
          <a:p>
            <a:pPr lvl="0"/>
            <a:r>
              <a:rPr lang="ru-RU" sz="2800" b="1" dirty="0"/>
              <a:t>коммуникативном   пространстве,</a:t>
            </a:r>
            <a:r>
              <a:rPr lang="ru-RU" sz="2800" dirty="0"/>
              <a:t>  обеспечивая </a:t>
            </a:r>
          </a:p>
          <a:p>
            <a:pPr lvl="0"/>
            <a:r>
              <a:rPr lang="ru-RU" sz="2800" dirty="0"/>
              <a:t>контроль за информационными  рисками для себя и </a:t>
            </a:r>
          </a:p>
          <a:p>
            <a:pPr lvl="0"/>
            <a:r>
              <a:rPr lang="ru-RU" sz="2800" dirty="0"/>
              <a:t>своего окружения и их предупреждение. </a:t>
            </a:r>
          </a:p>
        </p:txBody>
      </p:sp>
    </p:spTree>
    <p:extLst>
      <p:ext uri="{BB962C8B-B14F-4D97-AF65-F5344CB8AC3E}">
        <p14:creationId xmlns:p14="http://schemas.microsoft.com/office/powerpoint/2010/main" val="2599403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38914"/>
            <a:ext cx="9144000" cy="16561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52536" y="980728"/>
            <a:ext cx="9577064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4513">
              <a:lnSpc>
                <a:spcPct val="80000"/>
              </a:lnSpc>
            </a:pPr>
            <a:endParaRPr lang="ru-RU" dirty="0"/>
          </a:p>
          <a:p>
            <a:pPr marL="544513">
              <a:lnSpc>
                <a:spcPct val="80000"/>
              </a:lnSpc>
            </a:pPr>
            <a:endParaRPr lang="ru-RU" dirty="0"/>
          </a:p>
          <a:p>
            <a:pPr marL="544513" algn="ctr">
              <a:lnSpc>
                <a:spcPct val="80000"/>
              </a:lnSpc>
            </a:pPr>
            <a:r>
              <a:rPr lang="ru-RU" sz="2800" b="1" dirty="0" smtClean="0"/>
              <a:t>основа  </a:t>
            </a:r>
            <a:r>
              <a:rPr lang="ru-RU" sz="2800" b="1" dirty="0"/>
              <a:t>ЗДОРОВЬЕСБЕРЕГАЮЩЕЙ </a:t>
            </a:r>
            <a:r>
              <a:rPr lang="ru-RU" sz="2800" b="1" dirty="0" smtClean="0"/>
              <a:t>УЧЕБНОЙ КУЛЬТУРЫ – как одного </a:t>
            </a:r>
          </a:p>
          <a:p>
            <a:pPr marL="544513" algn="ctr">
              <a:lnSpc>
                <a:spcPct val="80000"/>
              </a:lnSpc>
            </a:pPr>
            <a:r>
              <a:rPr lang="ru-RU" sz="2800" b="1" dirty="0" smtClean="0"/>
              <a:t>из необходимых условий</a:t>
            </a:r>
          </a:p>
          <a:p>
            <a:pPr marL="544513" algn="ctr">
              <a:lnSpc>
                <a:spcPct val="80000"/>
              </a:lnSpc>
            </a:pPr>
            <a:r>
              <a:rPr lang="ru-RU" sz="2800" b="1" dirty="0" smtClean="0"/>
              <a:t>ЗДОРОВОГО  ОБРАЗА  ЖИЗНИ  ШКОЛЬНИКА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27384"/>
            <a:ext cx="9144000" cy="123110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 ИНФОРМАЦИОННАЯ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spc="-80" dirty="0" smtClean="0">
                <a:solidFill>
                  <a:srgbClr val="FFFF00"/>
                </a:solidFill>
              </a:rPr>
              <a:t>БЕЗОПАСНОСТЬ УЧЕБНО-ПОЗНАВАТЕЛЬНОЙ ДЕЯТЕЛЬНОСТИ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111122"/>
            <a:ext cx="90476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Культура учебного  труда  -   </a:t>
            </a:r>
            <a:r>
              <a:rPr lang="ru-RU" sz="2400" dirty="0" smtClean="0">
                <a:solidFill>
                  <a:srgbClr val="7030A0"/>
                </a:solidFill>
              </a:rPr>
              <a:t>воспроизводство </a:t>
            </a:r>
            <a:r>
              <a:rPr lang="ru-RU" sz="2400" dirty="0">
                <a:solidFill>
                  <a:srgbClr val="7030A0"/>
                </a:solidFill>
              </a:rPr>
              <a:t>культурной ценности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образования </a:t>
            </a:r>
            <a:r>
              <a:rPr lang="ru-RU" sz="2400" dirty="0">
                <a:solidFill>
                  <a:srgbClr val="7030A0"/>
                </a:solidFill>
              </a:rPr>
              <a:t>в обществе, </a:t>
            </a:r>
            <a:r>
              <a:rPr lang="ru-RU" sz="2400" dirty="0" smtClean="0">
                <a:solidFill>
                  <a:srgbClr val="7030A0"/>
                </a:solidFill>
              </a:rPr>
              <a:t>сформировавшихся  </a:t>
            </a:r>
            <a:r>
              <a:rPr lang="ru-RU" sz="2400" dirty="0">
                <a:solidFill>
                  <a:srgbClr val="7030A0"/>
                </a:solidFill>
              </a:rPr>
              <a:t>на данной стадии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развития </a:t>
            </a:r>
            <a:r>
              <a:rPr lang="ru-RU" sz="2400" dirty="0">
                <a:solidFill>
                  <a:srgbClr val="7030A0"/>
                </a:solidFill>
              </a:rPr>
              <a:t>общества социального опыта учебно-познавательной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>
                <a:solidFill>
                  <a:srgbClr val="7030A0"/>
                </a:solidFill>
              </a:rPr>
              <a:t>д</a:t>
            </a:r>
            <a:r>
              <a:rPr lang="ru-RU" sz="2400" dirty="0" smtClean="0">
                <a:solidFill>
                  <a:srgbClr val="7030A0"/>
                </a:solidFill>
              </a:rPr>
              <a:t>еятельности</a:t>
            </a:r>
            <a:r>
              <a:rPr lang="ru-RU" sz="2400" dirty="0">
                <a:solidFill>
                  <a:srgbClr val="7030A0"/>
                </a:solidFill>
              </a:rPr>
              <a:t>,</a:t>
            </a:r>
            <a:r>
              <a:rPr lang="ru-RU" sz="2400" dirty="0" smtClean="0">
                <a:solidFill>
                  <a:srgbClr val="7030A0"/>
                </a:solidFill>
              </a:rPr>
              <a:t> обеспечивающего основу  успешного  обучения, 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и</a:t>
            </a:r>
            <a:r>
              <a:rPr lang="ru-RU" sz="2400" dirty="0" smtClean="0">
                <a:solidFill>
                  <a:srgbClr val="7030A0"/>
                </a:solidFill>
              </a:rPr>
              <a:t>нтеллектуальное, личностное  и  общекультурное развитие,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удовлетворение познавательных интересов учащихся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5428381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ОБЯЗАТЕЛЬНЫЙ  КОМПОНЕНТ  ЭКОЛОГИЧЕСКОЙ  КУЛЬТУРЫ  ЧЕЛОВЕКА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ИНФОРМАЦИОННОГО ОБЩЕСТВА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21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0"/>
            <a:ext cx="9180512" cy="10527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342328"/>
            <a:ext cx="8934625" cy="5543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/>
              <a:t>САНИТАРНЫЕ </a:t>
            </a:r>
            <a:r>
              <a:rPr lang="ru-RU" sz="2800" b="1" dirty="0" smtClean="0"/>
              <a:t>ПРАВИЛА и НОРМЫ </a:t>
            </a:r>
            <a:endParaRPr lang="ru-RU" sz="2800" b="1" dirty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Законы </a:t>
            </a:r>
            <a:r>
              <a:rPr lang="ru-RU" sz="2800" b="1" dirty="0">
                <a:solidFill>
                  <a:srgbClr val="C00000"/>
                </a:solidFill>
              </a:rPr>
              <a:t>Российской Федерации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«Об </a:t>
            </a:r>
            <a:r>
              <a:rPr lang="ru-RU" sz="3200" b="1" dirty="0"/>
              <a:t>информации, информатизации и защите </a:t>
            </a:r>
            <a:endParaRPr lang="ru-RU" sz="3200" b="1" dirty="0" smtClean="0"/>
          </a:p>
          <a:p>
            <a:r>
              <a:rPr lang="ru-RU" sz="3200" b="1" dirty="0" smtClean="0"/>
              <a:t>информации</a:t>
            </a:r>
            <a:r>
              <a:rPr lang="ru-RU" sz="3200" b="1" dirty="0"/>
              <a:t>" </a:t>
            </a:r>
            <a:r>
              <a:rPr lang="ru-RU" sz="2400" b="1" dirty="0" smtClean="0"/>
              <a:t>(</a:t>
            </a:r>
            <a:r>
              <a:rPr lang="ru-RU" sz="2400" b="1" dirty="0"/>
              <a:t>от </a:t>
            </a:r>
            <a:r>
              <a:rPr lang="ru-RU" sz="2400" b="1" dirty="0" smtClean="0"/>
              <a:t>20.02.1995 </a:t>
            </a:r>
            <a:r>
              <a:rPr lang="ru-RU" sz="2400" b="1" dirty="0"/>
              <a:t>г. N 24-ФЗ);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3200" b="1" dirty="0"/>
              <a:t>«Об основных гарантиях прав ребенка в </a:t>
            </a:r>
            <a:r>
              <a:rPr lang="ru-RU" sz="3200" b="1" dirty="0" smtClean="0"/>
              <a:t>РФ» </a:t>
            </a:r>
          </a:p>
          <a:p>
            <a:r>
              <a:rPr lang="ru-RU" sz="2400" b="1" dirty="0" smtClean="0"/>
              <a:t>(</a:t>
            </a:r>
            <a:r>
              <a:rPr lang="ru-RU" sz="2400" b="1" dirty="0"/>
              <a:t>от 24.07.98 N 124-ФЗ) </a:t>
            </a:r>
            <a:endParaRPr lang="ru-RU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dirty="0"/>
              <a:t>«О защите детей от информации, причиняю-</a:t>
            </a:r>
          </a:p>
          <a:p>
            <a:r>
              <a:rPr lang="ru-RU" sz="3200" b="1" dirty="0"/>
              <a:t>щей  вред их  здоровью и развитию»  </a:t>
            </a:r>
          </a:p>
          <a:p>
            <a:r>
              <a:rPr lang="ru-RU" sz="2400" b="1" dirty="0"/>
              <a:t>(от 28.07.2012 г. N 139-ФЗ )</a:t>
            </a:r>
          </a:p>
          <a:p>
            <a:r>
              <a:rPr lang="ru-RU" sz="3200" b="1" dirty="0"/>
              <a:t> </a:t>
            </a:r>
            <a:r>
              <a:rPr lang="ru-RU" sz="3200" dirty="0" smtClean="0"/>
              <a:t>«</a:t>
            </a:r>
            <a:r>
              <a:rPr lang="ru-RU" sz="3200" b="1" dirty="0" smtClean="0">
                <a:solidFill>
                  <a:srgbClr val="C00000"/>
                </a:solidFill>
              </a:rPr>
              <a:t>Доктрина</a:t>
            </a:r>
            <a:r>
              <a:rPr lang="ru-RU" sz="3200" dirty="0" smtClean="0"/>
              <a:t> информационной безопасности РФ»</a:t>
            </a:r>
          </a:p>
          <a:p>
            <a:r>
              <a:rPr lang="ru-RU" sz="2400" dirty="0" smtClean="0"/>
              <a:t>(09.09.2000) 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4154" y="260648"/>
            <a:ext cx="3971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НОРМАТИВНАЯ БАЗА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1619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700808"/>
            <a:ext cx="887659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ф</a:t>
            </a:r>
            <a:r>
              <a:rPr lang="ru-RU" sz="2400" b="1" dirty="0" smtClean="0"/>
              <a:t>ундамент. представления о роли интегральных  систем </a:t>
            </a:r>
          </a:p>
          <a:p>
            <a:r>
              <a:rPr lang="ru-RU" sz="2400" b="1" dirty="0" smtClean="0"/>
              <a:t>регуляции  </a:t>
            </a:r>
            <a:r>
              <a:rPr lang="ru-RU" sz="2400" dirty="0" smtClean="0"/>
              <a:t>(непроизвольных и произвольных) в предупреждении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азвития хронических стрессовых состояний (компенсация,</a:t>
            </a:r>
          </a:p>
          <a:p>
            <a:r>
              <a:rPr lang="ru-RU" sz="2400" dirty="0"/>
              <a:t>а</a:t>
            </a:r>
            <a:r>
              <a:rPr lang="ru-RU" sz="2400" dirty="0" smtClean="0"/>
              <a:t>даптация), формирующихся </a:t>
            </a:r>
            <a:r>
              <a:rPr lang="ru-RU" sz="2400" b="1" dirty="0" smtClean="0"/>
              <a:t>в ведущей деятельности; </a:t>
            </a:r>
          </a:p>
          <a:p>
            <a:r>
              <a:rPr lang="ru-RU" sz="2400" b="1" dirty="0" smtClean="0"/>
              <a:t>результат безопасности и ее фактор;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теория патогенеза «информационных болезней»</a:t>
            </a:r>
            <a:r>
              <a:rPr lang="ru-RU" sz="2400" dirty="0" smtClean="0"/>
              <a:t> </a:t>
            </a:r>
            <a:r>
              <a:rPr lang="ru-RU" sz="2000" dirty="0"/>
              <a:t>(П.К. Анохин, </a:t>
            </a:r>
            <a:endParaRPr lang="ru-RU" sz="2000" dirty="0" smtClean="0"/>
          </a:p>
          <a:p>
            <a:r>
              <a:rPr lang="ru-RU" sz="2000" dirty="0" smtClean="0"/>
              <a:t>К.Д</a:t>
            </a:r>
            <a:r>
              <a:rPr lang="ru-RU" sz="2000" dirty="0"/>
              <a:t>. Судаков, </a:t>
            </a:r>
            <a:r>
              <a:rPr lang="ru-RU" sz="2000" dirty="0" smtClean="0"/>
              <a:t>Г.Н</a:t>
            </a:r>
            <a:r>
              <a:rPr lang="ru-RU" sz="2000" dirty="0"/>
              <a:t>. </a:t>
            </a:r>
            <a:r>
              <a:rPr lang="ru-RU" sz="2000" dirty="0" err="1" smtClean="0"/>
              <a:t>Крыжановский</a:t>
            </a:r>
            <a:r>
              <a:rPr lang="ru-RU" sz="2000" dirty="0"/>
              <a:t>; М.М. </a:t>
            </a:r>
            <a:r>
              <a:rPr lang="ru-RU" sz="2000" dirty="0" err="1"/>
              <a:t>Хананшвили</a:t>
            </a:r>
            <a:r>
              <a:rPr lang="ru-RU" sz="2000" dirty="0"/>
              <a:t>);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особенности информационного </a:t>
            </a:r>
            <a:r>
              <a:rPr lang="ru-RU" sz="2400" b="1" dirty="0"/>
              <a:t>стресса в </a:t>
            </a:r>
            <a:r>
              <a:rPr lang="ru-RU" sz="2400" b="1" dirty="0" smtClean="0"/>
              <a:t> детском </a:t>
            </a:r>
            <a:r>
              <a:rPr lang="ru-RU" sz="2400" b="1" dirty="0"/>
              <a:t>возрасте </a:t>
            </a:r>
            <a:endParaRPr lang="ru-RU" sz="2400" b="1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Ю.А. Александровский, Д.И. </a:t>
            </a:r>
            <a:r>
              <a:rPr lang="ru-RU" sz="2000" dirty="0" smtClean="0"/>
              <a:t>Исаев; Л.С. Выготский);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о</a:t>
            </a:r>
            <a:r>
              <a:rPr lang="ru-RU" sz="2400" b="1" dirty="0"/>
              <a:t>бщая теория деятельности, принципы единства </a:t>
            </a:r>
            <a:endParaRPr lang="ru-RU" sz="2400" b="1" dirty="0" smtClean="0"/>
          </a:p>
          <a:p>
            <a:r>
              <a:rPr lang="ru-RU" sz="2400" b="1" dirty="0" smtClean="0"/>
              <a:t>содержательной </a:t>
            </a:r>
            <a:r>
              <a:rPr lang="ru-RU" sz="2400" b="1" dirty="0"/>
              <a:t>и процессуальной сторон в </a:t>
            </a:r>
            <a:r>
              <a:rPr lang="ru-RU" sz="2400" b="1" dirty="0" smtClean="0"/>
              <a:t>обучении;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системно-синергетический, гомеостатический подход</a:t>
            </a:r>
          </a:p>
          <a:p>
            <a:r>
              <a:rPr lang="ru-RU" sz="2000" dirty="0" smtClean="0"/>
              <a:t>(</a:t>
            </a:r>
            <a:r>
              <a:rPr lang="ru-RU" sz="2000" dirty="0" err="1" smtClean="0"/>
              <a:t>Ю.М.Горский</a:t>
            </a:r>
            <a:r>
              <a:rPr lang="ru-RU" sz="2000" dirty="0" smtClean="0"/>
              <a:t>, А.М. Степанов)</a:t>
            </a:r>
            <a:r>
              <a:rPr lang="ru-RU" sz="2400" b="1" dirty="0" smtClean="0"/>
              <a:t> </a:t>
            </a:r>
            <a:endParaRPr lang="ru-RU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75510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ИССЛЕДОВАНИЯ  с 1991 г., РАМН, </a:t>
            </a:r>
            <a:r>
              <a:rPr lang="ru-RU" sz="2800" b="1" dirty="0" smtClean="0"/>
              <a:t>РАО</a:t>
            </a:r>
            <a:r>
              <a:rPr lang="ru-RU" sz="2800" b="1" dirty="0"/>
              <a:t>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МЕДИКО-ПСИХОЛОГО-ПЕДАГОГИЧЕСКИЙ ПОДХОД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воздействие информации</a:t>
            </a:r>
            <a:r>
              <a:rPr lang="ru-RU" sz="2400" dirty="0" smtClean="0"/>
              <a:t>  -  не  технических средств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информационный стресс -  </a:t>
            </a:r>
            <a:r>
              <a:rPr lang="ru-RU" sz="2400" dirty="0" smtClean="0"/>
              <a:t>не</a:t>
            </a:r>
            <a:r>
              <a:rPr lang="ru-RU" sz="2400" b="1" dirty="0" smtClean="0"/>
              <a:t>  </a:t>
            </a:r>
            <a:r>
              <a:rPr lang="ru-RU" sz="2400" dirty="0" smtClean="0"/>
              <a:t>эмоциональный 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94210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34941"/>
            <a:ext cx="917225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обеспечение состояния защищенности человека, </a:t>
            </a:r>
            <a:endParaRPr lang="ru-RU" sz="2800" dirty="0" smtClean="0"/>
          </a:p>
          <a:p>
            <a:pPr lvl="0"/>
            <a:r>
              <a:rPr lang="ru-RU" sz="2800" dirty="0" smtClean="0"/>
              <a:t>как  </a:t>
            </a:r>
            <a:r>
              <a:rPr lang="ru-RU" sz="2800" b="1" dirty="0" smtClean="0"/>
              <a:t>биологического  и  социального </a:t>
            </a:r>
            <a:r>
              <a:rPr lang="ru-RU" sz="2800" b="1" dirty="0"/>
              <a:t>существа</a:t>
            </a:r>
            <a:r>
              <a:rPr lang="ru-RU" sz="2800" dirty="0"/>
              <a:t>, </a:t>
            </a:r>
            <a:r>
              <a:rPr lang="ru-RU" sz="2800" dirty="0" smtClean="0"/>
              <a:t> от </a:t>
            </a:r>
          </a:p>
          <a:p>
            <a:pPr lvl="0"/>
            <a:r>
              <a:rPr lang="ru-RU" sz="2800" dirty="0"/>
              <a:t>н</a:t>
            </a:r>
            <a:r>
              <a:rPr lang="ru-RU" sz="2800" dirty="0" smtClean="0"/>
              <a:t>еблагоприятных  </a:t>
            </a:r>
            <a:r>
              <a:rPr lang="ru-RU" sz="2800" dirty="0"/>
              <a:t>информационных </a:t>
            </a:r>
            <a:r>
              <a:rPr lang="ru-RU" sz="2800" dirty="0" smtClean="0"/>
              <a:t>  воздействий </a:t>
            </a:r>
          </a:p>
          <a:p>
            <a:pPr lvl="0"/>
            <a:r>
              <a:rPr lang="ru-RU" sz="2800" dirty="0" smtClean="0"/>
              <a:t>со  стороны  </a:t>
            </a:r>
            <a:r>
              <a:rPr lang="ru-RU" sz="2800" b="1" dirty="0" smtClean="0"/>
              <a:t>окружающей  </a:t>
            </a:r>
            <a:r>
              <a:rPr lang="ru-RU" sz="2800" b="1" dirty="0" err="1" smtClean="0"/>
              <a:t>социоприродной</a:t>
            </a:r>
            <a:r>
              <a:rPr lang="ru-RU" sz="2800" b="1" dirty="0" smtClean="0"/>
              <a:t>  среды</a:t>
            </a:r>
            <a:r>
              <a:rPr lang="ru-RU" sz="2800" dirty="0" smtClean="0"/>
              <a:t>, а</a:t>
            </a:r>
          </a:p>
          <a:p>
            <a:pPr lvl="0"/>
            <a:r>
              <a:rPr lang="ru-RU" sz="2800" spc="-40" dirty="0" smtClean="0"/>
              <a:t>также самой среды от</a:t>
            </a:r>
            <a:r>
              <a:rPr lang="ru-RU" sz="2800" b="1" spc="-40" dirty="0" smtClean="0"/>
              <a:t> деятельности</a:t>
            </a:r>
            <a:r>
              <a:rPr lang="ru-RU" sz="2800" spc="-40" dirty="0" smtClean="0"/>
              <a:t> человека по созданию</a:t>
            </a:r>
            <a:r>
              <a:rPr lang="ru-RU" sz="2800" spc="-40" dirty="0"/>
              <a:t>, </a:t>
            </a:r>
            <a:endParaRPr lang="ru-RU" sz="2800" spc="-40" dirty="0" smtClean="0"/>
          </a:p>
          <a:p>
            <a:pPr lvl="0"/>
            <a:r>
              <a:rPr lang="ru-RU" sz="2800" dirty="0" smtClean="0"/>
              <a:t>использованию, изменению, распространению </a:t>
            </a:r>
            <a:r>
              <a:rPr lang="ru-RU" sz="2800" dirty="0" err="1" smtClean="0"/>
              <a:t>информ</a:t>
            </a:r>
            <a:r>
              <a:rPr lang="ru-RU" sz="2800" dirty="0" smtClean="0"/>
              <a:t>. </a:t>
            </a:r>
          </a:p>
          <a:p>
            <a:pPr lvl="0"/>
            <a:endParaRPr lang="ru-RU" sz="2800" dirty="0"/>
          </a:p>
        </p:txBody>
      </p:sp>
      <p:pic>
        <p:nvPicPr>
          <p:cNvPr id="6" name="Picture 2" descr="http://shakhty-edu.ru/system/files/u3/connectiv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32" y="116632"/>
            <a:ext cx="2102740" cy="16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74693"/>
            <a:ext cx="4059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БЕЗОПАСНОСТЬ 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ЖИЗНЕДЕЯТЕЛЬНОСТИ </a:t>
            </a:r>
            <a:r>
              <a:rPr lang="ru-RU" sz="2400" b="1" dirty="0" smtClean="0"/>
              <a:t>–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88640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ИНФОРМАЦИОННАЯ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653136"/>
            <a:ext cx="803168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БЕЗОПАСНОСТЬ В ИНФОРМАЦИОННОЙ СРЕДЕ –</a:t>
            </a:r>
          </a:p>
          <a:p>
            <a:r>
              <a:rPr lang="ru-RU" sz="2400" dirty="0" smtClean="0"/>
              <a:t>НЕ ТОЛЬКО ПСИХОЛОГИЧЕСКИЙ И ПСИХИЧЕСКИЙ АСПЕКТЫ,</a:t>
            </a:r>
          </a:p>
          <a:p>
            <a:r>
              <a:rPr lang="ru-RU" sz="2400" dirty="0" smtClean="0"/>
              <a:t>НО И ГЕНЕТИЧЕСКИЙ, ВРОЖДЕННЫЙ, АРХЕТИПИЧЕСКИЙ,</a:t>
            </a:r>
          </a:p>
          <a:p>
            <a:r>
              <a:rPr lang="ru-RU" sz="2400" dirty="0" smtClean="0"/>
              <a:t>КУЛЬТУРНЫЙ, ЭТНОФУНКЦИОНАЛЬНЫЙ, </a:t>
            </a:r>
          </a:p>
          <a:p>
            <a:r>
              <a:rPr lang="ru-RU" sz="2400" dirty="0" smtClean="0"/>
              <a:t>ПРИРОДНО-ИНФОРМАЦИОННЫЙ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4067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-40978"/>
            <a:ext cx="9126760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, экологический аспект безопас-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ного взаимодействия с информ. и ее носителями)</a:t>
            </a:r>
          </a:p>
          <a:p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формирование </a:t>
            </a:r>
            <a:r>
              <a:rPr lang="ru-RU" sz="2800" dirty="0" err="1" smtClean="0"/>
              <a:t>этнофункциональных</a:t>
            </a:r>
            <a:r>
              <a:rPr lang="ru-RU" sz="2800" dirty="0" smtClean="0"/>
              <a:t> экологических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связей, экологический вектор проектной деятельности,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личный опыт проектирования </a:t>
            </a:r>
            <a:r>
              <a:rPr lang="ru-RU" sz="2800" dirty="0"/>
              <a:t>«экологических ниш» </a:t>
            </a:r>
          </a:p>
          <a:p>
            <a:r>
              <a:rPr lang="ru-RU" sz="2800" dirty="0" smtClean="0"/>
              <a:t>      в  образовательной среде. </a:t>
            </a:r>
          </a:p>
          <a:p>
            <a:pPr>
              <a:lnSpc>
                <a:spcPct val="70000"/>
              </a:lnSpc>
            </a:pPr>
            <a:r>
              <a:rPr lang="ru-RU" sz="3200" dirty="0" smtClean="0"/>
              <a:t>     </a:t>
            </a:r>
            <a:endParaRPr lang="ru-RU" sz="3200" dirty="0"/>
          </a:p>
        </p:txBody>
      </p:sp>
      <p:pic>
        <p:nvPicPr>
          <p:cNvPr id="6" name="i-main-pic" descr="Картинка 7 из 26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7426" y="4720959"/>
            <a:ext cx="2857022" cy="213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18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7887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СТРУКТУРА  ИНФОРМАЦИОННОЙ БЕЗОПАСНОСТИ </a:t>
            </a:r>
          </a:p>
          <a:p>
            <a:r>
              <a:rPr lang="ru-RU" sz="2800" dirty="0" smtClean="0"/>
              <a:t>ЖИЗНЕДЕЯТЕЛЬНОСТИ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5085184"/>
            <a:ext cx="2196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ИНФОРМАЦИОННО-</a:t>
            </a:r>
          </a:p>
          <a:p>
            <a:pPr algn="ctr"/>
            <a:r>
              <a:rPr lang="ru-RU" dirty="0" smtClean="0"/>
              <a:t>ПСИХОЛОГИЧЕСКАЯ</a:t>
            </a:r>
          </a:p>
          <a:p>
            <a:pPr algn="ctr"/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940639"/>
            <a:ext cx="1841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БЕЗОПАСНОСТЬ </a:t>
            </a:r>
          </a:p>
          <a:p>
            <a:r>
              <a:rPr lang="ru-RU" dirty="0" smtClean="0"/>
              <a:t>ПОЛЬЗОВАНИЯ</a:t>
            </a:r>
          </a:p>
          <a:p>
            <a:pPr algn="ctr"/>
            <a:r>
              <a:rPr lang="ru-RU" dirty="0" smtClean="0"/>
              <a:t>ТЕХНИЧЕСКИМИ</a:t>
            </a:r>
          </a:p>
          <a:p>
            <a:pPr algn="ctr"/>
            <a:r>
              <a:rPr lang="ru-RU" dirty="0" smtClean="0"/>
              <a:t>СРЕДСТВАМИ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99446" y="5013176"/>
            <a:ext cx="22452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ИНФОРМАЦИОННАЯ</a:t>
            </a:r>
          </a:p>
          <a:p>
            <a:pPr algn="ctr"/>
            <a:r>
              <a:rPr lang="ru-RU" dirty="0" smtClean="0"/>
              <a:t>БЕЗОПАСНОСТЬ</a:t>
            </a:r>
          </a:p>
          <a:p>
            <a:pPr algn="ctr"/>
            <a:r>
              <a:rPr lang="ru-RU" dirty="0" smtClean="0"/>
              <a:t>ПСИХО-</a:t>
            </a:r>
          </a:p>
          <a:p>
            <a:r>
              <a:rPr lang="ru-RU" dirty="0" smtClean="0"/>
              <a:t>ФИЗИОЛОГИЧЕСКИХ</a:t>
            </a:r>
          </a:p>
          <a:p>
            <a:pPr algn="ctr"/>
            <a:r>
              <a:rPr lang="ru-RU" dirty="0" smtClean="0"/>
              <a:t>ПРОЦЕССОВ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4077072"/>
            <a:ext cx="2234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ИНФОРМАЦИОННАЯ</a:t>
            </a:r>
          </a:p>
          <a:p>
            <a:pPr algn="ctr"/>
            <a:r>
              <a:rPr lang="ru-RU" dirty="0" smtClean="0"/>
              <a:t>БЕЗОПАСНОСТЬ</a:t>
            </a:r>
          </a:p>
          <a:p>
            <a:pPr algn="ctr"/>
            <a:r>
              <a:rPr lang="ru-RU" dirty="0" smtClean="0"/>
              <a:t>РАЗВИТИЯ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1556792"/>
            <a:ext cx="1964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БЕЗОПАСНОСТЬ</a:t>
            </a:r>
          </a:p>
          <a:p>
            <a:pPr algn="ctr"/>
            <a:r>
              <a:rPr lang="ru-RU" dirty="0" smtClean="0"/>
              <a:t>РАЗНЫХ ВИДОВ</a:t>
            </a:r>
          </a:p>
          <a:p>
            <a:r>
              <a:rPr lang="ru-RU" dirty="0" smtClean="0"/>
              <a:t>КОММУНИКАЦИЙ</a:t>
            </a:r>
          </a:p>
          <a:p>
            <a:pPr algn="ctr"/>
            <a:r>
              <a:rPr lang="ru-RU" dirty="0" smtClean="0"/>
              <a:t>В СОЦИУМЕ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1558533"/>
            <a:ext cx="17870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БЕЗОПАСНОСТЬ</a:t>
            </a:r>
          </a:p>
          <a:p>
            <a:pPr algn="ctr"/>
            <a:r>
              <a:rPr lang="ru-RU" dirty="0" smtClean="0"/>
              <a:t>ОБЩЕНИЯ</a:t>
            </a:r>
          </a:p>
          <a:p>
            <a:pPr algn="ctr"/>
            <a:r>
              <a:rPr lang="ru-RU" dirty="0" smtClean="0"/>
              <a:t>В СОЦИАЛЬНОЙ</a:t>
            </a:r>
          </a:p>
          <a:p>
            <a:pPr algn="ctr"/>
            <a:r>
              <a:rPr lang="ru-RU" dirty="0" smtClean="0"/>
              <a:t>И ПРИРОДНОЙ</a:t>
            </a:r>
          </a:p>
          <a:p>
            <a:pPr algn="ctr"/>
            <a:r>
              <a:rPr lang="ru-RU" dirty="0" smtClean="0"/>
              <a:t>СРЕДЕ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0909" y="4676943"/>
            <a:ext cx="2234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ИНФОРМАЦИОННАЯ</a:t>
            </a:r>
          </a:p>
          <a:p>
            <a:pPr algn="ctr"/>
            <a:r>
              <a:rPr lang="ru-RU" dirty="0" smtClean="0"/>
              <a:t>БЕЗОПАСНОСТЬ</a:t>
            </a:r>
          </a:p>
          <a:p>
            <a:pPr algn="ctr"/>
            <a:r>
              <a:rPr lang="ru-RU" dirty="0" smtClean="0"/>
              <a:t>ТРУДОВОЙ</a:t>
            </a:r>
          </a:p>
          <a:p>
            <a:pPr algn="ctr"/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32179" y="2804735"/>
            <a:ext cx="2507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ЭКОЛОГИЧЕСКАЯ</a:t>
            </a:r>
          </a:p>
          <a:p>
            <a:pPr algn="ctr"/>
            <a:r>
              <a:rPr lang="ru-RU" b="1" dirty="0" smtClean="0"/>
              <a:t>БЕЗОПАСНОСТЬ</a:t>
            </a:r>
          </a:p>
          <a:p>
            <a:pPr algn="ctr"/>
            <a:r>
              <a:rPr lang="ru-RU" b="1" dirty="0" smtClean="0"/>
              <a:t>В ИНФОРМАЦИОННОЙ</a:t>
            </a:r>
          </a:p>
          <a:p>
            <a:pPr algn="ctr"/>
            <a:r>
              <a:rPr lang="ru-RU" b="1" dirty="0" smtClean="0"/>
              <a:t>СРЕДЕ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853" y="3308791"/>
            <a:ext cx="2234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ИНФОРМАЦИОННАЯ</a:t>
            </a:r>
          </a:p>
          <a:p>
            <a:pPr algn="ctr"/>
            <a:r>
              <a:rPr lang="ru-RU" dirty="0" smtClean="0"/>
              <a:t>БЕЗОПАСНОСТЬ</a:t>
            </a:r>
          </a:p>
          <a:p>
            <a:pPr algn="ctr"/>
            <a:r>
              <a:rPr lang="ru-RU" dirty="0" smtClean="0"/>
              <a:t>ПОЗНАВАТЕЛЬНОЙ</a:t>
            </a:r>
          </a:p>
          <a:p>
            <a:pPr algn="ctr"/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616366" y="3284984"/>
            <a:ext cx="38998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когнитивный, ценностно-смысловой, </a:t>
            </a:r>
            <a:endParaRPr lang="ru-RU" dirty="0" smtClean="0"/>
          </a:p>
          <a:p>
            <a:pPr algn="ctr"/>
            <a:r>
              <a:rPr lang="ru-RU" dirty="0" err="1" smtClean="0"/>
              <a:t>деятельностный</a:t>
            </a:r>
            <a:r>
              <a:rPr lang="ru-RU" dirty="0" smtClean="0"/>
              <a:t> </a:t>
            </a:r>
            <a:r>
              <a:rPr lang="ru-RU" dirty="0"/>
              <a:t>компоненты и </a:t>
            </a:r>
            <a:endParaRPr lang="ru-RU" dirty="0" smtClean="0"/>
          </a:p>
          <a:p>
            <a:pPr algn="ctr"/>
            <a:r>
              <a:rPr lang="ru-RU" dirty="0" smtClean="0"/>
              <a:t>средства их развития  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975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-243408"/>
            <a:ext cx="6854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</a:t>
            </a:r>
          </a:p>
          <a:p>
            <a:pPr algn="ctr"/>
            <a:r>
              <a:rPr lang="ru-RU" sz="2400" dirty="0" smtClean="0"/>
              <a:t>ОСНОВЫ ИНФОРМАЦИОННОЙ БЕЗОПАСНОСТИ </a:t>
            </a:r>
          </a:p>
          <a:p>
            <a:pPr algn="ctr"/>
            <a:r>
              <a:rPr lang="ru-RU" sz="2400" dirty="0" smtClean="0"/>
              <a:t>УЧЕБНО-ПОЗНАВАТЕЛЬНОЙ ДЕЯТЕЛЬНОСТИ</a:t>
            </a:r>
            <a:endParaRPr lang="ru-RU" sz="2400" dirty="0"/>
          </a:p>
          <a:p>
            <a:pPr algn="ctr"/>
            <a:r>
              <a:rPr lang="ru-RU" sz="2400" dirty="0" smtClean="0"/>
              <a:t>В СОДЕРЖАНИИ ЭКОЛОГИЧЕСКОГО  ОБРАЗОВАНИЯ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8923597" cy="757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НАЧАЛЬНАЯ ШКОЛА</a:t>
            </a:r>
          </a:p>
          <a:p>
            <a:r>
              <a:rPr lang="ru-RU" dirty="0" smtClean="0"/>
              <a:t>ИБ учебно-</a:t>
            </a:r>
            <a:r>
              <a:rPr lang="ru-RU" dirty="0" err="1" smtClean="0"/>
              <a:t>познават</a:t>
            </a:r>
            <a:r>
              <a:rPr lang="ru-RU" dirty="0" smtClean="0"/>
              <a:t> деятельности.</a:t>
            </a:r>
          </a:p>
          <a:p>
            <a:r>
              <a:rPr lang="ru-RU" b="1" dirty="0" smtClean="0"/>
              <a:t>ОБЪЕКТЫ  ПОЗНАНИЯ.</a:t>
            </a:r>
          </a:p>
          <a:p>
            <a:r>
              <a:rPr lang="ru-RU" dirty="0" smtClean="0"/>
              <a:t>Формирование   ЭКОЛОГИЧЕСКИХ  ПРЕДСТАВЛЕНИЙ  О  РОЛИ  </a:t>
            </a:r>
          </a:p>
          <a:p>
            <a:r>
              <a:rPr lang="ru-RU" dirty="0" smtClean="0"/>
              <a:t>ПРИРОДНОЙ  И  ПОЛИЭТНОКУЛЬТУРНОЙ  ИНФОРМАЦИИ   в  жизни  </a:t>
            </a:r>
          </a:p>
          <a:p>
            <a:r>
              <a:rPr lang="ru-RU" dirty="0" smtClean="0"/>
              <a:t>Человека;  роли  звуков, цвета, форм, движений  и т.д. их  разнообразия</a:t>
            </a:r>
          </a:p>
          <a:p>
            <a:r>
              <a:rPr lang="ru-RU" dirty="0" smtClean="0"/>
              <a:t>в природе и  жизни человека;</a:t>
            </a:r>
          </a:p>
          <a:p>
            <a:r>
              <a:rPr lang="ru-RU" dirty="0" smtClean="0"/>
              <a:t>Разнообразия культур народов России, роль культурного опыта в сохранении</a:t>
            </a:r>
          </a:p>
          <a:p>
            <a:r>
              <a:rPr lang="ru-RU" dirty="0" smtClean="0"/>
              <a:t>Природы.</a:t>
            </a:r>
          </a:p>
          <a:p>
            <a:r>
              <a:rPr lang="ru-RU" dirty="0" smtClean="0"/>
              <a:t>РАЗНООБРАЗИИ В ПРИРОДЕ И КУЛЬТУРЕ КАК ПОКАЗАТЕЛИ ИХ ЗДОРОВЬЯ;</a:t>
            </a:r>
          </a:p>
          <a:p>
            <a:r>
              <a:rPr lang="ru-RU" dirty="0" smtClean="0"/>
              <a:t>МОТИВАЦИИ И  УМЕНИЙ ИСПОЛЬЗОВАТЬ ПРИРОДНУЮ И ЭТНОКУЛЬТУРНУЮ</a:t>
            </a:r>
          </a:p>
          <a:p>
            <a:r>
              <a:rPr lang="ru-RU" dirty="0" smtClean="0"/>
              <a:t>ИНФОРМАЦИЮ ПРИ  ОРГАНИЗАЦИИ ЛОКАЛЬНОЙ ОКРУЖАЮЩЕЙ СРЕДЫ;</a:t>
            </a:r>
          </a:p>
          <a:p>
            <a:r>
              <a:rPr lang="ru-RU" b="1" dirty="0" smtClean="0"/>
              <a:t>ЭКОЛОГИЧЕСКОЕ </a:t>
            </a:r>
            <a:r>
              <a:rPr lang="ru-RU" b="1" dirty="0"/>
              <a:t>МЫШЛЕНИЕ. </a:t>
            </a:r>
            <a:r>
              <a:rPr lang="ru-RU" b="1" dirty="0" smtClean="0"/>
              <a:t> ЭКОЛОГИЯ  школьника  – В ОБРАЗОВАТЕЛЬНОЙ СРЕДЕ. </a:t>
            </a:r>
            <a:endParaRPr lang="ru-RU" b="1" dirty="0"/>
          </a:p>
          <a:p>
            <a:r>
              <a:rPr lang="ru-RU" b="1" dirty="0" smtClean="0"/>
              <a:t>ПРОБЛЕМНЫЕ СИТУАЦИИ В УЧЕБЕ. </a:t>
            </a:r>
          </a:p>
          <a:p>
            <a:r>
              <a:rPr lang="ru-RU" b="1" dirty="0" smtClean="0"/>
              <a:t>КАК  ПОМОЧЬ  СЕБЕ  УЧИТЬСЯ  (связанные с индивидуальными особенности) –</a:t>
            </a:r>
          </a:p>
          <a:p>
            <a:r>
              <a:rPr lang="ru-RU" b="1" dirty="0" smtClean="0"/>
              <a:t>Ресурсы  работы с информацией.  Обсуждение способов организации работы </a:t>
            </a:r>
          </a:p>
          <a:p>
            <a:r>
              <a:rPr lang="ru-RU" b="1" dirty="0" smtClean="0"/>
              <a:t>в разных условиях, затруднений,  образцы вариантов решения, пробы  …   </a:t>
            </a:r>
          </a:p>
          <a:p>
            <a:r>
              <a:rPr lang="ru-RU" dirty="0" smtClean="0"/>
              <a:t>ВНИМАНИЕ. ПАМЯТЬ – КАК ЭКОЛОГИЧЕСКОЕ ЯВЛЕНИЕ …  </a:t>
            </a:r>
          </a:p>
          <a:p>
            <a:endParaRPr lang="ru-RU" dirty="0" smtClean="0"/>
          </a:p>
          <a:p>
            <a:r>
              <a:rPr lang="ru-RU" dirty="0" smtClean="0"/>
              <a:t>В СИТУАЦИИ – ПРИМЕНЕНИЕ УУД     </a:t>
            </a:r>
            <a:r>
              <a:rPr lang="ru-RU" b="1" dirty="0" smtClean="0"/>
              <a:t> 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 УМЕНИЙ ПЕРЕКОДИРОВАНИЯ  РАЦИОНАЛЬНОЙ  ИНФОРМАЦИИ  В </a:t>
            </a:r>
          </a:p>
          <a:p>
            <a:r>
              <a:rPr lang="ru-RU" dirty="0" smtClean="0"/>
              <a:t>ОБРАЗНУЮ,  с использованием  МЕТАФОР ;</a:t>
            </a:r>
          </a:p>
          <a:p>
            <a:r>
              <a:rPr lang="ru-RU" dirty="0" smtClean="0"/>
              <a:t>Рефлексия ЗАТРУДНЕНИЙ КОММУНИКАТИВНОГО, УЧЕБНОГО ХАРАКТЕРА</a:t>
            </a:r>
          </a:p>
          <a:p>
            <a:r>
              <a:rPr lang="ru-RU" dirty="0" smtClean="0"/>
              <a:t>Закрепление   ОБРАЗЦОВ  БЕЗОПАСНОГО  ПОЛЬЗОВАНИЯ  ИНФОРМАЦИОННО-</a:t>
            </a:r>
          </a:p>
          <a:p>
            <a:r>
              <a:rPr lang="ru-RU" dirty="0" smtClean="0"/>
              <a:t>ТЕХНИЧЕСКИМИ СРЕДСТВАМИ, УМЕНИЙ КУЛЬТУРНОГО ОБЩЕНИЯ С УЧЕТОМ </a:t>
            </a:r>
          </a:p>
          <a:p>
            <a:r>
              <a:rPr lang="ru-RU" dirty="0" smtClean="0"/>
              <a:t>ГЕНДЕРНЫХ ОСОБЕННОСТЕЙ,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14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7564571" cy="430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ОСНОВНАЯ ШКОЛА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/>
              <a:t>экологическое мышление,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индивидуальные </a:t>
            </a:r>
            <a:r>
              <a:rPr lang="ru-RU" dirty="0"/>
              <a:t>ресурсы адаптации </a:t>
            </a:r>
          </a:p>
          <a:p>
            <a:pPr>
              <a:lnSpc>
                <a:spcPct val="80000"/>
              </a:lnSpc>
            </a:pPr>
            <a:r>
              <a:rPr lang="ru-RU" dirty="0"/>
              <a:t>      и способы их  тренировки и развития;  поисковая </a:t>
            </a:r>
          </a:p>
          <a:p>
            <a:pPr>
              <a:lnSpc>
                <a:spcPct val="80000"/>
              </a:lnSpc>
            </a:pPr>
            <a:r>
              <a:rPr lang="ru-RU" dirty="0"/>
              <a:t>      активность, выбор адекватной стратегии реагиров.</a:t>
            </a:r>
            <a:endParaRPr lang="ru-RU" dirty="0" smtClean="0"/>
          </a:p>
          <a:p>
            <a:r>
              <a:rPr lang="ru-RU" dirty="0" smtClean="0"/>
              <a:t>ЭКОЛОГИЯ ЧЕЛОВЕКА – ОБЪЯСНЕНИЕ</a:t>
            </a:r>
          </a:p>
          <a:p>
            <a:r>
              <a:rPr lang="ru-RU" dirty="0" smtClean="0"/>
              <a:t>КОНТРОЛЬ ЗА РИСКАМИ КОММУНИКАЦИЙ И ОБЩЕНИЯ</a:t>
            </a:r>
          </a:p>
          <a:p>
            <a:r>
              <a:rPr lang="ru-RU" dirty="0" smtClean="0"/>
              <a:t>ОБЩЕНИЕ С ПРИРОДОЙ, КУЛЬТУРА ЛЮБОВАНИЯ</a:t>
            </a:r>
          </a:p>
          <a:p>
            <a:r>
              <a:rPr lang="ru-RU" dirty="0" smtClean="0"/>
              <a:t>НАРУШЕНИЕ ОБЩЕНИЯ С ЛЮДЬМИ КАК ЭКОЛОГИЧЕСКАЯ  ПРОБЛЕМА , Т.К.</a:t>
            </a:r>
          </a:p>
          <a:p>
            <a:r>
              <a:rPr lang="ru-RU" dirty="0" smtClean="0"/>
              <a:t>УМЕНИЕ ДОГОВАРИВАТЬСЯ – СОЦИАЛЬНОЕ ПАРТНЕРСТВО  ДЛЯ РЕШЕНИЯ</a:t>
            </a:r>
          </a:p>
          <a:p>
            <a:r>
              <a:rPr lang="ru-RU" dirty="0" smtClean="0"/>
              <a:t>ЭКОЛОГИЧЕСКИХ ПРОБЛЕМ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ПРОБЛЕМА СКВЕРНОСЛОВИЯ - </a:t>
            </a:r>
          </a:p>
          <a:p>
            <a:endParaRPr lang="ru-RU" dirty="0"/>
          </a:p>
          <a:p>
            <a:r>
              <a:rPr lang="ru-RU" dirty="0" smtClean="0"/>
              <a:t>СТАРШАЯ  ШКОЛА </a:t>
            </a:r>
          </a:p>
          <a:p>
            <a:r>
              <a:rPr lang="ru-RU" dirty="0"/>
              <a:t>экология  труда</a:t>
            </a:r>
            <a:r>
              <a:rPr lang="ru-RU" dirty="0" smtClean="0"/>
              <a:t>, МЯГКОЕ УПРАВЛЕНИЕ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47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241" y="4005064"/>
            <a:ext cx="835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1998 г.  - НОВОЕ НАПРАВЛЕНИЕ В ПСИХОСОМАТИЧЕСКОЙ  МЕДИЦИНЕ  ДЕТСКОГО </a:t>
            </a:r>
          </a:p>
          <a:p>
            <a:r>
              <a:rPr lang="ru-RU" b="1" dirty="0" smtClean="0"/>
              <a:t>ВОЗРАСТА, БОЛЕЕ 10 ДОКТОРСКИХ ДИССЕРТАЦИЙ, ВНЕДРЕНИЕ В КЛИНИЧЕСКУЮ </a:t>
            </a:r>
          </a:p>
          <a:p>
            <a:r>
              <a:rPr lang="ru-RU" b="1" dirty="0" smtClean="0"/>
              <a:t>ПРАКТИКУ,  ЭКОНОМИЧЕСКИЙ ЭФФЕКТ.  20 ЛЕТ НАУЧНОЙ ШКОЛЕ 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7941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152400"/>
            <a:ext cx="8686800" cy="841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cap="none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ГОРОДСКАЯ ПОПУЛЯЦИЯ ДЕТЕЙ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341563"/>
            <a:ext cx="4648200" cy="2951162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0" y="1143000"/>
            <a:ext cx="4495800" cy="5486400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Повышенный риск появления ПС  нарушений:</a:t>
            </a:r>
          </a:p>
          <a:p>
            <a:pPr>
              <a:buFontTx/>
              <a:buChar char="-"/>
              <a:defRPr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высокий уровень постоянных стрессовых воздействий на ребенка</a:t>
            </a:r>
          </a:p>
          <a:p>
            <a:pPr>
              <a:buFontTx/>
              <a:buChar char="-"/>
              <a:defRPr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перенапряжение адаптационных механизмов</a:t>
            </a:r>
          </a:p>
          <a:p>
            <a:pPr>
              <a:buFontTx/>
              <a:buChar char="-"/>
              <a:defRPr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снижение резервных возможностей организма.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67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5425"/>
            <a:ext cx="8686800" cy="841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cap="none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СЕЛЬСКАЯ ПОПУЛЯЦИЯ ДЕТЕЙ</a:t>
            </a:r>
            <a:br>
              <a:rPr lang="ru-RU" sz="3200" b="1" cap="none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1" cap="none" smtClean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4724400" cy="441960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8200" y="1066800"/>
            <a:ext cx="42672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2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- медленный темп  формирования психических процессов</a:t>
            </a:r>
          </a:p>
          <a:p>
            <a:pPr algn="ctr">
              <a:buFontTx/>
              <a:buChar char="-"/>
              <a:defRPr/>
            </a:pPr>
            <a:r>
              <a:rPr lang="ru-RU" sz="2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слабое  развитие речи</a:t>
            </a:r>
          </a:p>
          <a:p>
            <a:pPr algn="ctr">
              <a:buFontTx/>
              <a:buChar char="-"/>
              <a:defRPr/>
            </a:pPr>
            <a:r>
              <a:rPr lang="ru-RU" sz="2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эмоциональная и личностная незрелость</a:t>
            </a:r>
          </a:p>
          <a:p>
            <a:pPr algn="ctr">
              <a:buFontTx/>
              <a:buChar char="-"/>
              <a:defRPr/>
            </a:pPr>
            <a:r>
              <a:rPr lang="ru-RU" sz="2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неготовность к школьному обучению. </a:t>
            </a:r>
            <a:endParaRPr lang="ru-RU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155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-152400"/>
            <a:ext cx="8229600" cy="141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b="1" cap="none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ПСИХОСОМАТИЧЕСКИЕ НАРУШЕНИЯ </a:t>
            </a:r>
            <a:br>
              <a:rPr lang="ru-RU" sz="2800" b="1" cap="none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У  ШКОЛЬНИКОВ</a:t>
            </a:r>
          </a:p>
        </p:txBody>
      </p:sp>
      <p:pic>
        <p:nvPicPr>
          <p:cNvPr id="5" name="Text Box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295400"/>
            <a:ext cx="84550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xt Box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657600"/>
            <a:ext cx="5967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ext Box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380038"/>
            <a:ext cx="502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ext Box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572000"/>
            <a:ext cx="572928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ext Box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895600"/>
            <a:ext cx="6973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ext Box 1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097088"/>
            <a:ext cx="73390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438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6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301625"/>
            <a:ext cx="8686800" cy="1069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600" b="1" cap="none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ПСИХОЛОГИЧЕСКИЕ ОСОБЕННОСТИ ДЕВОЧЕК </a:t>
            </a:r>
            <a:br>
              <a:rPr lang="ru-RU" sz="2600" b="1" cap="none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b="1" cap="non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ДИСМЕНОРЕЕЙ И НИЗКОЙ МАССОЙ ТЕЛА</a:t>
            </a:r>
            <a:r>
              <a:rPr lang="ru-RU" sz="2600" b="1" cap="none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600" b="1" cap="none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(НЕРВНАЯ АНОРЕКСИЯ)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4953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Замкнуты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2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Предъявляют повышенные требования к себе и окружающим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2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Бескомпромиссны, отсутствует гибкость в отношениях с окружающими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2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Чрезмерное чувство долга, стремление к высоким показателям в учебе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2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Себя воспринимают как плохую, неидеальную, постоянно ощущают себя полной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22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Teen_eating_disorder_is_now_becoming_a_big_problem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025" y="2414588"/>
            <a:ext cx="3333750" cy="3095625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  <a:effectLst>
            <a:outerShdw dist="117088" dir="2963922" algn="ctr" rotWithShape="0">
              <a:schemeClr val="accent2"/>
            </a:outerShdw>
          </a:effectLst>
        </p:spPr>
      </p:pic>
    </p:spTree>
    <p:extLst>
      <p:ext uri="{BB962C8B-B14F-4D97-AF65-F5344CB8AC3E}">
        <p14:creationId xmlns:p14="http://schemas.microsoft.com/office/powerpoint/2010/main" val="387291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>
            <a:off x="4262373" y="1484784"/>
            <a:ext cx="741675" cy="51204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02287">
            <a:off x="4176172" y="1794165"/>
            <a:ext cx="520172" cy="3095167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425154" y="4600182"/>
            <a:ext cx="542163" cy="64807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72200" y="1916832"/>
            <a:ext cx="619978" cy="57984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3737305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ПРЕДПОСЫЛКИ И МЕХАНИЗМЫ</a:t>
            </a:r>
          </a:p>
          <a:p>
            <a:pPr algn="ctr"/>
            <a:r>
              <a:rPr lang="ru-RU" sz="2000" dirty="0" smtClean="0"/>
              <a:t>ХРОНИЧЕСКОГО</a:t>
            </a:r>
          </a:p>
          <a:p>
            <a:r>
              <a:rPr lang="ru-RU" sz="2000" dirty="0" smtClean="0"/>
              <a:t>ИНФОРМАЦИОННОГО  СТРЕССА,</a:t>
            </a:r>
          </a:p>
          <a:p>
            <a:r>
              <a:rPr lang="ru-RU" sz="2000" dirty="0" smtClean="0"/>
              <a:t>ПСИХОСОЦИАЛЬНЫХ УСЛОВИЙ</a:t>
            </a:r>
          </a:p>
          <a:p>
            <a:pPr algn="ctr"/>
            <a:r>
              <a:rPr lang="ru-RU" sz="2000" dirty="0" smtClean="0"/>
              <a:t>РАЗВИТИЯ  ШКОЛЬНИКОВ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18532" y="1340768"/>
            <a:ext cx="372993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ГРУППЫ РИСКА  ПО  РАЗВИТИЮ</a:t>
            </a:r>
          </a:p>
          <a:p>
            <a:r>
              <a:rPr lang="ru-RU" sz="2000" dirty="0" smtClean="0"/>
              <a:t>ИНФОРМАЦИОННОГО  СТРЕССА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52685" y="2564904"/>
            <a:ext cx="4195779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КЛЮЧЕВЫЕ ПОДХОДЫ К  ИНФОРМАЦИОННОЙ   БЕЗОПАС-НОСТИ ШКОЛЬНИКОВ  – ФОРМИРОВАНИЮ  УСТОЙЧИВОСТИ К СТРЕССАМ И  РАСШИРЕНИЕ ДИАПАЗОНА АДАПТИВНЫХ  ВОЗМОЖНОСТЕЙ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96199" y="5229200"/>
            <a:ext cx="4111831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МОДЕЛЬ  ПРОФИЛАКТИКИ</a:t>
            </a:r>
          </a:p>
          <a:p>
            <a:pPr algn="ctr"/>
            <a:r>
              <a:rPr lang="ru-RU" sz="2000" b="1" dirty="0" smtClean="0"/>
              <a:t>ХР. ИНФОРМАЦИОННЫХ СТРЕССОВ</a:t>
            </a:r>
          </a:p>
          <a:p>
            <a:pPr algn="ctr"/>
            <a:r>
              <a:rPr lang="ru-RU" sz="2000" b="1" dirty="0" smtClean="0"/>
              <a:t>ПЕДАГОГИЧЕСКИМИ СРЕДСТВАМИ</a:t>
            </a:r>
          </a:p>
          <a:p>
            <a:pPr algn="ctr"/>
            <a:r>
              <a:rPr lang="ru-RU" sz="2000" b="1" dirty="0" smtClean="0"/>
              <a:t>(содержание и управление </a:t>
            </a:r>
          </a:p>
          <a:p>
            <a:pPr algn="ctr"/>
            <a:r>
              <a:rPr lang="ru-RU" sz="2000" b="1" dirty="0" smtClean="0"/>
              <a:t>образовательным процессом )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907705" y="2827968"/>
            <a:ext cx="619978" cy="65126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3501008"/>
            <a:ext cx="279801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КОМПЛЕКСНАЯ  ТЕРАПИЯ </a:t>
            </a:r>
          </a:p>
          <a:p>
            <a:pPr algn="ctr"/>
            <a:r>
              <a:rPr lang="ru-RU" b="1" dirty="0" smtClean="0"/>
              <a:t>И РЕАЛИТАЦИЯ </a:t>
            </a:r>
          </a:p>
          <a:p>
            <a:pPr algn="ctr"/>
            <a:r>
              <a:rPr lang="ru-RU" b="1" dirty="0" smtClean="0"/>
              <a:t>ПСИХОСОМАТИЧЕСКИХ </a:t>
            </a:r>
          </a:p>
          <a:p>
            <a:pPr algn="ctr"/>
            <a:r>
              <a:rPr lang="ru-RU" b="1" dirty="0" smtClean="0"/>
              <a:t>РАССТРОЙСТВ, </a:t>
            </a:r>
          </a:p>
          <a:p>
            <a:pPr algn="ctr"/>
            <a:r>
              <a:rPr lang="ru-RU" b="1" dirty="0" smtClean="0"/>
              <a:t>ПСИХОСОМАТИЧЕСКОГО</a:t>
            </a:r>
          </a:p>
          <a:p>
            <a:pPr algn="ctr"/>
            <a:r>
              <a:rPr lang="ru-RU" b="1" dirty="0" smtClean="0"/>
              <a:t>КОМПОНЕНТА</a:t>
            </a:r>
          </a:p>
          <a:p>
            <a:pPr algn="ctr"/>
            <a:r>
              <a:rPr lang="ru-RU" b="1" dirty="0" smtClean="0"/>
              <a:t>ОРГАНИЧЕСКИХ </a:t>
            </a:r>
          </a:p>
          <a:p>
            <a:pPr algn="ctr"/>
            <a:r>
              <a:rPr lang="ru-RU" b="1" dirty="0" smtClean="0"/>
              <a:t>НЕВРОЛОГИЧЕСКИХ</a:t>
            </a:r>
          </a:p>
          <a:p>
            <a:pPr algn="ctr"/>
            <a:r>
              <a:rPr lang="ru-RU" b="1" dirty="0" smtClean="0"/>
              <a:t>ПАТОЛОГИЙ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332656"/>
            <a:ext cx="4593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СХЕМА  ИССЛЕДОВАНИЙ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2000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007" y="1340768"/>
            <a:ext cx="889248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Россия: количество  новорожденных с группой </a:t>
            </a:r>
            <a:r>
              <a:rPr lang="ru-RU" sz="2400" dirty="0"/>
              <a:t>риска по нарушениям нервно-психического </a:t>
            </a:r>
            <a:r>
              <a:rPr lang="ru-RU" sz="2400" dirty="0" smtClean="0"/>
              <a:t>развития: </a:t>
            </a:r>
            <a:r>
              <a:rPr lang="ru-RU" sz="3200" b="1" dirty="0" smtClean="0">
                <a:solidFill>
                  <a:srgbClr val="C00000"/>
                </a:solidFill>
              </a:rPr>
              <a:t>от </a:t>
            </a:r>
            <a:r>
              <a:rPr lang="ru-RU" sz="3200" b="1" dirty="0">
                <a:solidFill>
                  <a:srgbClr val="C00000"/>
                </a:solidFill>
              </a:rPr>
              <a:t>85 до 93 %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420888"/>
            <a:ext cx="520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C00000"/>
                </a:solidFill>
              </a:rPr>
              <a:t>МЕХАНИЗМЫ САМОКОМПЕНСАЦИИ  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646765"/>
            <a:ext cx="367906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ПРИРОДНЫЕ  И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СОЦИАЛЬНЫЕ  УСЛОВИЯ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9646" y="3645024"/>
            <a:ext cx="325082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ХАРАКТЕР  СЕМЕЙНОГО</a:t>
            </a:r>
          </a:p>
          <a:p>
            <a:pPr algn="ctr"/>
            <a:r>
              <a:rPr lang="ru-RU" sz="2400" dirty="0" smtClean="0"/>
              <a:t>ВОСПИТАНИЯ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9987" y="3687415"/>
            <a:ext cx="116410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ОБРАЗ </a:t>
            </a:r>
          </a:p>
          <a:p>
            <a:r>
              <a:rPr lang="ru-RU" sz="2400" dirty="0" smtClean="0"/>
              <a:t>ЖИЗНИ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6761" y="5733256"/>
            <a:ext cx="793198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Задача  не  медицинская, а педагогическая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2967335"/>
            <a:ext cx="6716903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ЗРЕЛОСТЬ  НЕРВНО-ПСИХИЧЕСКИХ  РЕГУЛЯЦИЙ ?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79712" y="4869160"/>
            <a:ext cx="5724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Социальная  обусловленность</a:t>
            </a:r>
            <a:endParaRPr lang="ru-RU" sz="3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83331" y="188640"/>
            <a:ext cx="706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ИЗМЕНЕНИЕ  ПОПУЛЯЦИОННОЙ  НОРМЫ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НЕРВНО-ПСИХИЧЕСКОГО  РАЗВИТИЯ И ЗДОРОВЬЯ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1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1143000" y="4221088"/>
            <a:ext cx="2286000" cy="11430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600" dirty="0">
                <a:latin typeface="Arial" charset="0"/>
              </a:rPr>
              <a:t>Сибирский </a:t>
            </a:r>
          </a:p>
          <a:p>
            <a:pPr algn="ctr"/>
            <a:r>
              <a:rPr lang="ru-RU" sz="1600" dirty="0">
                <a:latin typeface="Arial" charset="0"/>
              </a:rPr>
              <a:t>Федеральный округ </a:t>
            </a:r>
          </a:p>
          <a:p>
            <a:pPr algn="ctr"/>
            <a:r>
              <a:rPr lang="ru-RU" sz="1600" dirty="0">
                <a:latin typeface="Arial" charset="0"/>
              </a:rPr>
              <a:t>43,3-59,8%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1916832"/>
            <a:ext cx="1524000" cy="731838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sz="1600" dirty="0">
                <a:latin typeface="Arial" charset="0"/>
              </a:rPr>
              <a:t>Западная Европа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sz="1600" dirty="0">
                <a:latin typeface="Arial" charset="0"/>
              </a:rPr>
              <a:t>33,1% - 60,1%</a:t>
            </a:r>
          </a:p>
        </p:txBody>
      </p:sp>
      <p:sp>
        <p:nvSpPr>
          <p:cNvPr id="7" name="Rectangle 3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0" y="-152400"/>
            <a:ext cx="9144000" cy="1295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900" b="1" cap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РАСПРОСТРАНЕННОСТЬ  ИП  В ДЕТСКОЙ ПОПУЛЯЦИИ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3000" y="3087687"/>
            <a:ext cx="2209800" cy="646113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dist="508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b="0" dirty="0">
                <a:latin typeface="Arial" charset="0"/>
              </a:rPr>
              <a:t>  </a:t>
            </a:r>
            <a:r>
              <a:rPr lang="ru-RU" dirty="0">
                <a:latin typeface="Arial" charset="0"/>
              </a:rPr>
              <a:t>Россия</a:t>
            </a:r>
          </a:p>
          <a:p>
            <a:pPr algn="ctr" eaLnBrk="1" hangingPunct="1"/>
            <a:r>
              <a:rPr lang="ru-RU" dirty="0">
                <a:latin typeface="Arial" charset="0"/>
              </a:rPr>
              <a:t>      21,3% - 68,7%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5949280"/>
            <a:ext cx="107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2000 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05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4267200" y="5791200"/>
            <a:ext cx="4572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0"/>
            <a:ext cx="8915400" cy="990600"/>
          </a:xfrm>
          <a:effectLst>
            <a:outerShdw dist="35921" dir="2700000" algn="ctr" rotWithShape="0">
              <a:schemeClr val="bg1"/>
            </a:outerShdw>
          </a:effec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8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 РАСПРОСТРАНЕННОСТИ  ИП</a:t>
            </a:r>
            <a:br>
              <a:rPr lang="ru-RU" sz="28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ГОРОДЕ И СЕЛЕ В ЗАВИСИМОСТИ ОТ ВОЗРАСТА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6732588" y="6237288"/>
            <a:ext cx="1006475" cy="476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7107238" y="6076950"/>
            <a:ext cx="222250" cy="320675"/>
          </a:xfrm>
          <a:custGeom>
            <a:avLst/>
            <a:gdLst>
              <a:gd name="T0" fmla="*/ 2147483647 w 86"/>
              <a:gd name="T1" fmla="*/ 0 h 86"/>
              <a:gd name="T2" fmla="*/ 2147483647 w 86"/>
              <a:gd name="T3" fmla="*/ 2147483647 h 86"/>
              <a:gd name="T4" fmla="*/ 2147483647 w 86"/>
              <a:gd name="T5" fmla="*/ 2147483647 h 86"/>
              <a:gd name="T6" fmla="*/ 0 w 86"/>
              <a:gd name="T7" fmla="*/ 2147483647 h 86"/>
              <a:gd name="T8" fmla="*/ 2147483647 w 86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86"/>
              <a:gd name="T17" fmla="*/ 86 w 86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86">
                <a:moveTo>
                  <a:pt x="43" y="0"/>
                </a:moveTo>
                <a:lnTo>
                  <a:pt x="86" y="43"/>
                </a:lnTo>
                <a:lnTo>
                  <a:pt x="43" y="86"/>
                </a:lnTo>
                <a:lnTo>
                  <a:pt x="0" y="43"/>
                </a:lnTo>
                <a:lnTo>
                  <a:pt x="43" y="0"/>
                </a:lnTo>
                <a:close/>
              </a:path>
            </a:pathLst>
          </a:custGeom>
          <a:solidFill>
            <a:srgbClr val="990000"/>
          </a:solidFill>
          <a:ln w="222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850188" y="5861050"/>
            <a:ext cx="623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Город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616450" y="6264275"/>
            <a:ext cx="1008063" cy="4763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989513" y="6103938"/>
            <a:ext cx="185737" cy="269875"/>
          </a:xfrm>
          <a:prstGeom prst="rect">
            <a:avLst/>
          </a:prstGeom>
          <a:solidFill>
            <a:srgbClr val="FFFF66"/>
          </a:solidFill>
          <a:ln w="22225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735638" y="5888038"/>
            <a:ext cx="5527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Село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7950" y="2960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07950" y="3060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935038" y="1173163"/>
            <a:ext cx="7400925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066800" y="1176338"/>
            <a:ext cx="7829550" cy="4614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065213" y="5514057"/>
            <a:ext cx="698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065213" y="4517107"/>
            <a:ext cx="698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065213" y="3520157"/>
            <a:ext cx="698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065213" y="2524794"/>
            <a:ext cx="698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065213" y="1526257"/>
            <a:ext cx="698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935038" y="5159375"/>
            <a:ext cx="74009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647700" y="5312444"/>
            <a:ext cx="1588" cy="160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2797175" y="5159375"/>
            <a:ext cx="3175" cy="160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4633913" y="5159375"/>
            <a:ext cx="3175" cy="160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6497638" y="5159375"/>
            <a:ext cx="1587" cy="160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8335963" y="5159375"/>
            <a:ext cx="1587" cy="160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357188" y="5147344"/>
            <a:ext cx="528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20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0,0%</a:t>
            </a:r>
            <a:endParaRPr lang="ru-RU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15900" y="4151982"/>
            <a:ext cx="655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20,0%</a:t>
            </a:r>
            <a:endParaRPr lang="ru-RU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15900" y="3268216"/>
            <a:ext cx="655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40,0%</a:t>
            </a:r>
            <a:endParaRPr lang="ru-RU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215900" y="2332112"/>
            <a:ext cx="655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60,0%</a:t>
            </a:r>
            <a:endParaRPr lang="ru-RU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15900" y="1412776"/>
            <a:ext cx="655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80,0%</a:t>
            </a:r>
            <a:endParaRPr lang="ru-RU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241425" y="5237163"/>
            <a:ext cx="688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20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4-5лет</a:t>
            </a:r>
            <a:endParaRPr lang="ru-RU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3197225" y="5238750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20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6-7 лет</a:t>
            </a:r>
            <a:endParaRPr lang="ru-RU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5035550" y="5238750"/>
            <a:ext cx="922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20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8–11 лет</a:t>
            </a:r>
            <a:endParaRPr lang="ru-RU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6784975" y="5259388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20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12- 15</a:t>
            </a:r>
            <a:endParaRPr lang="ru-RU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 rot="270094">
            <a:off x="2074742" y="1651652"/>
            <a:ext cx="5589088" cy="2177200"/>
          </a:xfrm>
          <a:custGeom>
            <a:avLst/>
            <a:gdLst>
              <a:gd name="T0" fmla="*/ 0 w 236"/>
              <a:gd name="T1" fmla="*/ 2147483647 h 23"/>
              <a:gd name="T2" fmla="*/ 2147483647 w 236"/>
              <a:gd name="T3" fmla="*/ 2147483647 h 23"/>
              <a:gd name="T4" fmla="*/ 2147483647 w 236"/>
              <a:gd name="T5" fmla="*/ 2147483647 h 23"/>
              <a:gd name="T6" fmla="*/ 2147483647 w 236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36"/>
              <a:gd name="T13" fmla="*/ 0 h 23"/>
              <a:gd name="T14" fmla="*/ 236 w 236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" h="23">
                <a:moveTo>
                  <a:pt x="0" y="23"/>
                </a:moveTo>
                <a:lnTo>
                  <a:pt x="79" y="20"/>
                </a:lnTo>
                <a:lnTo>
                  <a:pt x="157" y="13"/>
                </a:lnTo>
                <a:lnTo>
                  <a:pt x="236" y="0"/>
                </a:ln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 rot="270094">
            <a:off x="1987343" y="3458838"/>
            <a:ext cx="109231" cy="317500"/>
          </a:xfrm>
          <a:custGeom>
            <a:avLst/>
            <a:gdLst>
              <a:gd name="T0" fmla="*/ 54 w 87"/>
              <a:gd name="T1" fmla="*/ 0 h 87"/>
              <a:gd name="T2" fmla="*/ 109 w 87"/>
              <a:gd name="T3" fmla="*/ 408841 h 87"/>
              <a:gd name="T4" fmla="*/ 54 w 87"/>
              <a:gd name="T5" fmla="*/ 824441 h 87"/>
              <a:gd name="T6" fmla="*/ 0 w 87"/>
              <a:gd name="T7" fmla="*/ 408841 h 87"/>
              <a:gd name="T8" fmla="*/ 54 w 87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7"/>
              <a:gd name="T17" fmla="*/ 87 w 87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7">
                <a:moveTo>
                  <a:pt x="43" y="0"/>
                </a:moveTo>
                <a:lnTo>
                  <a:pt x="87" y="43"/>
                </a:lnTo>
                <a:lnTo>
                  <a:pt x="43" y="87"/>
                </a:lnTo>
                <a:lnTo>
                  <a:pt x="0" y="43"/>
                </a:lnTo>
                <a:lnTo>
                  <a:pt x="43" y="0"/>
                </a:lnTo>
                <a:close/>
              </a:path>
            </a:pathLst>
          </a:custGeom>
          <a:solidFill>
            <a:srgbClr val="800000"/>
          </a:solidFill>
          <a:ln w="222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rot="270094">
            <a:off x="3439005" y="3350227"/>
            <a:ext cx="110458" cy="311150"/>
          </a:xfrm>
          <a:custGeom>
            <a:avLst/>
            <a:gdLst>
              <a:gd name="T0" fmla="*/ 66 w 87"/>
              <a:gd name="T1" fmla="*/ 0 h 86"/>
              <a:gd name="T2" fmla="*/ 126 w 87"/>
              <a:gd name="T3" fmla="*/ 369777 h 86"/>
              <a:gd name="T4" fmla="*/ 66 w 87"/>
              <a:gd name="T5" fmla="*/ 741607 h 86"/>
              <a:gd name="T6" fmla="*/ 0 w 87"/>
              <a:gd name="T7" fmla="*/ 369777 h 86"/>
              <a:gd name="T8" fmla="*/ 66 w 87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6"/>
              <a:gd name="T17" fmla="*/ 87 w 87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6">
                <a:moveTo>
                  <a:pt x="44" y="0"/>
                </a:moveTo>
                <a:lnTo>
                  <a:pt x="87" y="43"/>
                </a:lnTo>
                <a:lnTo>
                  <a:pt x="44" y="86"/>
                </a:lnTo>
                <a:lnTo>
                  <a:pt x="0" y="43"/>
                </a:lnTo>
                <a:lnTo>
                  <a:pt x="44" y="0"/>
                </a:lnTo>
                <a:close/>
              </a:path>
            </a:pathLst>
          </a:custGeom>
          <a:solidFill>
            <a:srgbClr val="000080"/>
          </a:solidFill>
          <a:ln w="222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rot="270094">
            <a:off x="4890423" y="3020220"/>
            <a:ext cx="110458" cy="315913"/>
          </a:xfrm>
          <a:custGeom>
            <a:avLst/>
            <a:gdLst>
              <a:gd name="T0" fmla="*/ 64 w 87"/>
              <a:gd name="T1" fmla="*/ 0 h 87"/>
              <a:gd name="T2" fmla="*/ 126 w 87"/>
              <a:gd name="T3" fmla="*/ 395717 h 87"/>
              <a:gd name="T4" fmla="*/ 64 w 87"/>
              <a:gd name="T5" fmla="*/ 779991 h 87"/>
              <a:gd name="T6" fmla="*/ 0 w 87"/>
              <a:gd name="T7" fmla="*/ 395717 h 87"/>
              <a:gd name="T8" fmla="*/ 64 w 87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7"/>
              <a:gd name="T17" fmla="*/ 87 w 87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7">
                <a:moveTo>
                  <a:pt x="43" y="0"/>
                </a:moveTo>
                <a:lnTo>
                  <a:pt x="87" y="44"/>
                </a:lnTo>
                <a:lnTo>
                  <a:pt x="43" y="87"/>
                </a:lnTo>
                <a:lnTo>
                  <a:pt x="0" y="44"/>
                </a:lnTo>
                <a:lnTo>
                  <a:pt x="43" y="0"/>
                </a:lnTo>
                <a:close/>
              </a:path>
            </a:pathLst>
          </a:custGeom>
          <a:solidFill>
            <a:srgbClr val="800000"/>
          </a:solidFill>
          <a:ln w="222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rot="270094">
            <a:off x="6338638" y="2406452"/>
            <a:ext cx="109231" cy="312738"/>
          </a:xfrm>
          <a:custGeom>
            <a:avLst/>
            <a:gdLst>
              <a:gd name="T0" fmla="*/ 55 w 87"/>
              <a:gd name="T1" fmla="*/ 0 h 86"/>
              <a:gd name="T2" fmla="*/ 109 w 87"/>
              <a:gd name="T3" fmla="*/ 394144 h 86"/>
              <a:gd name="T4" fmla="*/ 55 w 87"/>
              <a:gd name="T5" fmla="*/ 783100 h 86"/>
              <a:gd name="T6" fmla="*/ 0 w 87"/>
              <a:gd name="T7" fmla="*/ 394144 h 86"/>
              <a:gd name="T8" fmla="*/ 55 w 87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6"/>
              <a:gd name="T17" fmla="*/ 87 w 87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6">
                <a:moveTo>
                  <a:pt x="44" y="0"/>
                </a:moveTo>
                <a:lnTo>
                  <a:pt x="87" y="43"/>
                </a:lnTo>
                <a:lnTo>
                  <a:pt x="44" y="86"/>
                </a:lnTo>
                <a:lnTo>
                  <a:pt x="0" y="43"/>
                </a:lnTo>
                <a:lnTo>
                  <a:pt x="44" y="0"/>
                </a:lnTo>
                <a:close/>
              </a:path>
            </a:pathLst>
          </a:custGeom>
          <a:solidFill>
            <a:srgbClr val="800000"/>
          </a:solidFill>
          <a:ln w="222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rot="270094">
            <a:off x="7619078" y="1745891"/>
            <a:ext cx="109231" cy="311150"/>
          </a:xfrm>
          <a:custGeom>
            <a:avLst/>
            <a:gdLst>
              <a:gd name="T0" fmla="*/ 55 w 87"/>
              <a:gd name="T1" fmla="*/ 0 h 86"/>
              <a:gd name="T2" fmla="*/ 109 w 87"/>
              <a:gd name="T3" fmla="*/ 369777 h 86"/>
              <a:gd name="T4" fmla="*/ 55 w 87"/>
              <a:gd name="T5" fmla="*/ 741607 h 86"/>
              <a:gd name="T6" fmla="*/ 0 w 87"/>
              <a:gd name="T7" fmla="*/ 369777 h 86"/>
              <a:gd name="T8" fmla="*/ 55 w 87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6"/>
              <a:gd name="T17" fmla="*/ 87 w 87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6">
                <a:moveTo>
                  <a:pt x="44" y="0"/>
                </a:moveTo>
                <a:lnTo>
                  <a:pt x="87" y="43"/>
                </a:lnTo>
                <a:lnTo>
                  <a:pt x="44" y="86"/>
                </a:lnTo>
                <a:lnTo>
                  <a:pt x="0" y="43"/>
                </a:lnTo>
                <a:lnTo>
                  <a:pt x="44" y="0"/>
                </a:lnTo>
                <a:close/>
              </a:path>
            </a:pathLst>
          </a:custGeom>
          <a:solidFill>
            <a:srgbClr val="800000"/>
          </a:solidFill>
          <a:ln w="222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rot="301882">
            <a:off x="1905000" y="2819400"/>
            <a:ext cx="5715000" cy="882650"/>
          </a:xfrm>
          <a:custGeom>
            <a:avLst/>
            <a:gdLst>
              <a:gd name="T0" fmla="*/ 0 w 236"/>
              <a:gd name="T1" fmla="*/ 2147483647 h 6"/>
              <a:gd name="T2" fmla="*/ 2147483647 w 236"/>
              <a:gd name="T3" fmla="*/ 2147483647 h 6"/>
              <a:gd name="T4" fmla="*/ 2147483647 w 236"/>
              <a:gd name="T5" fmla="*/ 2147483647 h 6"/>
              <a:gd name="T6" fmla="*/ 2147483647 w 23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236"/>
              <a:gd name="T13" fmla="*/ 0 h 6"/>
              <a:gd name="T14" fmla="*/ 236 w 23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" h="6">
                <a:moveTo>
                  <a:pt x="0" y="4"/>
                </a:moveTo>
                <a:lnTo>
                  <a:pt x="79" y="6"/>
                </a:lnTo>
                <a:lnTo>
                  <a:pt x="157" y="1"/>
                </a:lnTo>
                <a:lnTo>
                  <a:pt x="236" y="0"/>
                </a:ln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 rot="301882">
            <a:off x="1981200" y="3124200"/>
            <a:ext cx="100013" cy="265113"/>
          </a:xfrm>
          <a:prstGeom prst="rect">
            <a:avLst/>
          </a:prstGeom>
          <a:solidFill>
            <a:srgbClr val="FFFF66"/>
          </a:solidFill>
          <a:ln w="22225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 rot="301882">
            <a:off x="3352800" y="3505200"/>
            <a:ext cx="96838" cy="269875"/>
          </a:xfrm>
          <a:prstGeom prst="rect">
            <a:avLst/>
          </a:prstGeom>
          <a:solidFill>
            <a:srgbClr val="FFFF66"/>
          </a:solidFill>
          <a:ln w="22225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 rot="301882">
            <a:off x="4800600" y="3200400"/>
            <a:ext cx="100013" cy="241300"/>
          </a:xfrm>
          <a:prstGeom prst="rect">
            <a:avLst/>
          </a:prstGeom>
          <a:solidFill>
            <a:srgbClr val="CC9900"/>
          </a:solidFill>
          <a:ln w="22225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301882">
            <a:off x="6324600" y="2971800"/>
            <a:ext cx="111125" cy="309563"/>
          </a:xfrm>
          <a:prstGeom prst="rect">
            <a:avLst/>
          </a:prstGeom>
          <a:solidFill>
            <a:srgbClr val="FFFF66"/>
          </a:solidFill>
          <a:ln w="22225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 rot="301882">
            <a:off x="7620000" y="2971800"/>
            <a:ext cx="100013" cy="288925"/>
          </a:xfrm>
          <a:prstGeom prst="rect">
            <a:avLst/>
          </a:prstGeom>
          <a:solidFill>
            <a:srgbClr val="FFFF66"/>
          </a:solidFill>
          <a:ln w="22225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740650" y="5235575"/>
            <a:ext cx="24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53" name="Picture 52" descr="j0343317"/>
          <p:cNvPicPr>
            <a:picLocks noChangeAspect="1" noChangeArrowheads="1"/>
          </p:cNvPicPr>
          <p:nvPr/>
        </p:nvPicPr>
        <p:blipFill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860800"/>
            <a:ext cx="1368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j0239657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860800"/>
            <a:ext cx="15875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7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152400" y="139700"/>
            <a:ext cx="8839200" cy="6502400"/>
            <a:chOff x="152400" y="139700"/>
            <a:chExt cx="8839200" cy="6502400"/>
          </a:xfrm>
        </p:grpSpPr>
        <p:pic>
          <p:nvPicPr>
            <p:cNvPr id="37" name="Picture 46" descr="ANd9GcS3-vVcyRf4kPFGAmKG3Qtm7x0aGujWnbmZFpR6eyFSe3zS0aob8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25" y="758825"/>
              <a:ext cx="2339975" cy="155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5" descr="i?id=21043918-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20750"/>
              <a:ext cx="24384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2032000" y="2298700"/>
              <a:ext cx="8842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kumimoji="1" lang="ru-RU" b="0">
                <a:latin typeface="Times New Roman" pitchFamily="18" charset="0"/>
              </a:endParaRPr>
            </a:p>
          </p:txBody>
        </p:sp>
        <p:grpSp>
          <p:nvGrpSpPr>
            <p:cNvPr id="40" name="Group 5"/>
            <p:cNvGrpSpPr>
              <a:grpSpLocks/>
            </p:cNvGrpSpPr>
            <p:nvPr/>
          </p:nvGrpSpPr>
          <p:grpSpPr bwMode="auto">
            <a:xfrm rot="1649267">
              <a:off x="5638800" y="2057400"/>
              <a:ext cx="2232025" cy="865188"/>
              <a:chOff x="4059" y="1207"/>
              <a:chExt cx="1270" cy="454"/>
            </a:xfrm>
            <a:solidFill>
              <a:srgbClr val="FF6699"/>
            </a:solidFill>
          </p:grpSpPr>
          <p:sp>
            <p:nvSpPr>
              <p:cNvPr id="75" name="AutoShape 6"/>
              <p:cNvSpPr>
                <a:spLocks noChangeArrowheads="1"/>
              </p:cNvSpPr>
              <p:nvPr/>
            </p:nvSpPr>
            <p:spPr bwMode="gray">
              <a:xfrm rot="10800000">
                <a:off x="4059" y="1207"/>
                <a:ext cx="1270" cy="454"/>
              </a:xfrm>
              <a:prstGeom prst="upArrow">
                <a:avLst>
                  <a:gd name="adj1" fmla="val 65676"/>
                  <a:gd name="adj2" fmla="val 64537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4420" y="1234"/>
                <a:ext cx="475" cy="1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1600">
                    <a:solidFill>
                      <a:srgbClr val="000000"/>
                    </a:solidFill>
                    <a:latin typeface="Times New Roman" pitchFamily="18" charset="0"/>
                  </a:rPr>
                  <a:t>ЭАГ</a:t>
                </a:r>
                <a:endParaRPr lang="ru-RU" sz="16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4859338" y="3667125"/>
              <a:ext cx="3175" cy="750888"/>
            </a:xfrm>
            <a:custGeom>
              <a:avLst/>
              <a:gdLst>
                <a:gd name="T0" fmla="*/ 0 w 3175"/>
                <a:gd name="T1" fmla="*/ 2147483647 h 169"/>
                <a:gd name="T2" fmla="*/ 0 w 3175"/>
                <a:gd name="T3" fmla="*/ 2147483647 h 169"/>
                <a:gd name="T4" fmla="*/ 0 w 3175"/>
                <a:gd name="T5" fmla="*/ 0 h 169"/>
                <a:gd name="T6" fmla="*/ 0 w 3175"/>
                <a:gd name="T7" fmla="*/ 0 h 169"/>
                <a:gd name="T8" fmla="*/ 0 w 3175"/>
                <a:gd name="T9" fmla="*/ 2147483647 h 169"/>
                <a:gd name="T10" fmla="*/ 0 w 3175"/>
                <a:gd name="T11" fmla="*/ 2147483647 h 169"/>
                <a:gd name="T12" fmla="*/ 0 w 3175"/>
                <a:gd name="T13" fmla="*/ 2147483647 h 169"/>
                <a:gd name="T14" fmla="*/ 0 w 3175"/>
                <a:gd name="T15" fmla="*/ 2147483647 h 169"/>
                <a:gd name="T16" fmla="*/ 0 w 3175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75"/>
                <a:gd name="T28" fmla="*/ 0 h 169"/>
                <a:gd name="T29" fmla="*/ 3175 w 3175"/>
                <a:gd name="T30" fmla="*/ 169 h 1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75" h="169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0" y="1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04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4859338" y="3667125"/>
              <a:ext cx="1970087" cy="720725"/>
            </a:xfrm>
            <a:prstGeom prst="rect">
              <a:avLst/>
            </a:prstGeom>
            <a:solidFill>
              <a:srgbClr val="00804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4859338" y="2995613"/>
              <a:ext cx="1970087" cy="696912"/>
            </a:xfrm>
            <a:custGeom>
              <a:avLst/>
              <a:gdLst>
                <a:gd name="T0" fmla="*/ 0 w 582"/>
                <a:gd name="T1" fmla="*/ 2147483647 h 157"/>
                <a:gd name="T2" fmla="*/ 0 w 582"/>
                <a:gd name="T3" fmla="*/ 2147483647 h 157"/>
                <a:gd name="T4" fmla="*/ 0 w 582"/>
                <a:gd name="T5" fmla="*/ 2147483647 h 157"/>
                <a:gd name="T6" fmla="*/ 0 w 582"/>
                <a:gd name="T7" fmla="*/ 2147483647 h 157"/>
                <a:gd name="T8" fmla="*/ 2147483647 w 582"/>
                <a:gd name="T9" fmla="*/ 2147483647 h 157"/>
                <a:gd name="T10" fmla="*/ 2147483647 w 582"/>
                <a:gd name="T11" fmla="*/ 2147483647 h 157"/>
                <a:gd name="T12" fmla="*/ 2147483647 w 582"/>
                <a:gd name="T13" fmla="*/ 2147483647 h 157"/>
                <a:gd name="T14" fmla="*/ 2147483647 w 582"/>
                <a:gd name="T15" fmla="*/ 2147483647 h 157"/>
                <a:gd name="T16" fmla="*/ 2147483647 w 582"/>
                <a:gd name="T17" fmla="*/ 2147483647 h 157"/>
                <a:gd name="T18" fmla="*/ 2147483647 w 582"/>
                <a:gd name="T19" fmla="*/ 2147483647 h 157"/>
                <a:gd name="T20" fmla="*/ 2147483647 w 582"/>
                <a:gd name="T21" fmla="*/ 2147483647 h 157"/>
                <a:gd name="T22" fmla="*/ 2147483647 w 582"/>
                <a:gd name="T23" fmla="*/ 2147483647 h 157"/>
                <a:gd name="T24" fmla="*/ 2147483647 w 582"/>
                <a:gd name="T25" fmla="*/ 2147483647 h 157"/>
                <a:gd name="T26" fmla="*/ 2147483647 w 582"/>
                <a:gd name="T27" fmla="*/ 2147483647 h 157"/>
                <a:gd name="T28" fmla="*/ 2147483647 w 582"/>
                <a:gd name="T29" fmla="*/ 2147483647 h 157"/>
                <a:gd name="T30" fmla="*/ 2147483647 w 582"/>
                <a:gd name="T31" fmla="*/ 2147483647 h 157"/>
                <a:gd name="T32" fmla="*/ 2147483647 w 582"/>
                <a:gd name="T33" fmla="*/ 2147483647 h 157"/>
                <a:gd name="T34" fmla="*/ 2147483647 w 582"/>
                <a:gd name="T35" fmla="*/ 2147483647 h 157"/>
                <a:gd name="T36" fmla="*/ 2147483647 w 582"/>
                <a:gd name="T37" fmla="*/ 2147483647 h 157"/>
                <a:gd name="T38" fmla="*/ 2147483647 w 582"/>
                <a:gd name="T39" fmla="*/ 2147483647 h 157"/>
                <a:gd name="T40" fmla="*/ 2147483647 w 582"/>
                <a:gd name="T41" fmla="*/ 2147483647 h 157"/>
                <a:gd name="T42" fmla="*/ 2147483647 w 582"/>
                <a:gd name="T43" fmla="*/ 2147483647 h 157"/>
                <a:gd name="T44" fmla="*/ 2147483647 w 582"/>
                <a:gd name="T45" fmla="*/ 2147483647 h 157"/>
                <a:gd name="T46" fmla="*/ 2147483647 w 582"/>
                <a:gd name="T47" fmla="*/ 2147483647 h 157"/>
                <a:gd name="T48" fmla="*/ 2147483647 w 582"/>
                <a:gd name="T49" fmla="*/ 2147483647 h 157"/>
                <a:gd name="T50" fmla="*/ 2147483647 w 582"/>
                <a:gd name="T51" fmla="*/ 2147483647 h 157"/>
                <a:gd name="T52" fmla="*/ 2147483647 w 582"/>
                <a:gd name="T53" fmla="*/ 2147483647 h 157"/>
                <a:gd name="T54" fmla="*/ 2147483647 w 582"/>
                <a:gd name="T55" fmla="*/ 2147483647 h 157"/>
                <a:gd name="T56" fmla="*/ 2147483647 w 582"/>
                <a:gd name="T57" fmla="*/ 2147483647 h 157"/>
                <a:gd name="T58" fmla="*/ 2147483647 w 582"/>
                <a:gd name="T59" fmla="*/ 2147483647 h 157"/>
                <a:gd name="T60" fmla="*/ 2147483647 w 582"/>
                <a:gd name="T61" fmla="*/ 2147483647 h 157"/>
                <a:gd name="T62" fmla="*/ 2147483647 w 582"/>
                <a:gd name="T63" fmla="*/ 0 h 157"/>
                <a:gd name="T64" fmla="*/ 2147483647 w 582"/>
                <a:gd name="T65" fmla="*/ 0 h 157"/>
                <a:gd name="T66" fmla="*/ 2147483647 w 582"/>
                <a:gd name="T67" fmla="*/ 0 h 157"/>
                <a:gd name="T68" fmla="*/ 2147483647 w 582"/>
                <a:gd name="T69" fmla="*/ 0 h 157"/>
                <a:gd name="T70" fmla="*/ 2147483647 w 582"/>
                <a:gd name="T71" fmla="*/ 0 h 157"/>
                <a:gd name="T72" fmla="*/ 2147483647 w 582"/>
                <a:gd name="T73" fmla="*/ 0 h 157"/>
                <a:gd name="T74" fmla="*/ 2147483647 w 582"/>
                <a:gd name="T75" fmla="*/ 2147483647 h 157"/>
                <a:gd name="T76" fmla="*/ 0 w 582"/>
                <a:gd name="T77" fmla="*/ 2147483647 h 1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2"/>
                <a:gd name="T118" fmla="*/ 0 h 157"/>
                <a:gd name="T119" fmla="*/ 582 w 582"/>
                <a:gd name="T120" fmla="*/ 157 h 1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2" h="157">
                  <a:moveTo>
                    <a:pt x="0" y="157"/>
                  </a:moveTo>
                  <a:lnTo>
                    <a:pt x="0" y="144"/>
                  </a:lnTo>
                  <a:lnTo>
                    <a:pt x="0" y="132"/>
                  </a:lnTo>
                  <a:lnTo>
                    <a:pt x="6" y="125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30" y="100"/>
                  </a:lnTo>
                  <a:lnTo>
                    <a:pt x="43" y="94"/>
                  </a:lnTo>
                  <a:lnTo>
                    <a:pt x="49" y="88"/>
                  </a:lnTo>
                  <a:lnTo>
                    <a:pt x="61" y="82"/>
                  </a:lnTo>
                  <a:lnTo>
                    <a:pt x="74" y="75"/>
                  </a:lnTo>
                  <a:lnTo>
                    <a:pt x="86" y="69"/>
                  </a:lnTo>
                  <a:lnTo>
                    <a:pt x="99" y="69"/>
                  </a:lnTo>
                  <a:lnTo>
                    <a:pt x="117" y="63"/>
                  </a:lnTo>
                  <a:lnTo>
                    <a:pt x="130" y="57"/>
                  </a:lnTo>
                  <a:lnTo>
                    <a:pt x="148" y="50"/>
                  </a:lnTo>
                  <a:lnTo>
                    <a:pt x="167" y="44"/>
                  </a:lnTo>
                  <a:lnTo>
                    <a:pt x="185" y="38"/>
                  </a:lnTo>
                  <a:lnTo>
                    <a:pt x="210" y="32"/>
                  </a:lnTo>
                  <a:lnTo>
                    <a:pt x="223" y="32"/>
                  </a:lnTo>
                  <a:lnTo>
                    <a:pt x="247" y="25"/>
                  </a:lnTo>
                  <a:lnTo>
                    <a:pt x="266" y="25"/>
                  </a:lnTo>
                  <a:lnTo>
                    <a:pt x="291" y="19"/>
                  </a:lnTo>
                  <a:lnTo>
                    <a:pt x="309" y="19"/>
                  </a:lnTo>
                  <a:lnTo>
                    <a:pt x="334" y="13"/>
                  </a:lnTo>
                  <a:lnTo>
                    <a:pt x="353" y="13"/>
                  </a:lnTo>
                  <a:lnTo>
                    <a:pt x="384" y="6"/>
                  </a:lnTo>
                  <a:lnTo>
                    <a:pt x="402" y="6"/>
                  </a:lnTo>
                  <a:lnTo>
                    <a:pt x="433" y="6"/>
                  </a:lnTo>
                  <a:lnTo>
                    <a:pt x="452" y="0"/>
                  </a:lnTo>
                  <a:lnTo>
                    <a:pt x="483" y="0"/>
                  </a:lnTo>
                  <a:lnTo>
                    <a:pt x="501" y="0"/>
                  </a:lnTo>
                  <a:lnTo>
                    <a:pt x="532" y="0"/>
                  </a:lnTo>
                  <a:lnTo>
                    <a:pt x="551" y="0"/>
                  </a:lnTo>
                  <a:lnTo>
                    <a:pt x="582" y="0"/>
                  </a:lnTo>
                  <a:lnTo>
                    <a:pt x="582" y="151"/>
                  </a:lnTo>
                  <a:lnTo>
                    <a:pt x="0" y="157"/>
                  </a:lnTo>
                  <a:close/>
                </a:path>
              </a:pathLst>
            </a:custGeom>
            <a:gradFill rotWithShape="1">
              <a:gsLst>
                <a:gs pos="0">
                  <a:srgbClr val="FF3F44"/>
                </a:gs>
                <a:gs pos="100000">
                  <a:srgbClr val="C80005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8213725" y="3667125"/>
              <a:ext cx="608013" cy="1222375"/>
            </a:xfrm>
            <a:custGeom>
              <a:avLst/>
              <a:gdLst>
                <a:gd name="T0" fmla="*/ 2147483647 w 179"/>
                <a:gd name="T1" fmla="*/ 0 h 275"/>
                <a:gd name="T2" fmla="*/ 2147483647 w 179"/>
                <a:gd name="T3" fmla="*/ 2147483647 h 275"/>
                <a:gd name="T4" fmla="*/ 2147483647 w 179"/>
                <a:gd name="T5" fmla="*/ 2147483647 h 275"/>
                <a:gd name="T6" fmla="*/ 2147483647 w 179"/>
                <a:gd name="T7" fmla="*/ 2147483647 h 275"/>
                <a:gd name="T8" fmla="*/ 2147483647 w 179"/>
                <a:gd name="T9" fmla="*/ 2147483647 h 275"/>
                <a:gd name="T10" fmla="*/ 2147483647 w 179"/>
                <a:gd name="T11" fmla="*/ 2147483647 h 275"/>
                <a:gd name="T12" fmla="*/ 2147483647 w 179"/>
                <a:gd name="T13" fmla="*/ 2147483647 h 275"/>
                <a:gd name="T14" fmla="*/ 2147483647 w 179"/>
                <a:gd name="T15" fmla="*/ 2147483647 h 275"/>
                <a:gd name="T16" fmla="*/ 2147483647 w 179"/>
                <a:gd name="T17" fmla="*/ 2147483647 h 275"/>
                <a:gd name="T18" fmla="*/ 2147483647 w 179"/>
                <a:gd name="T19" fmla="*/ 2147483647 h 275"/>
                <a:gd name="T20" fmla="*/ 2147483647 w 179"/>
                <a:gd name="T21" fmla="*/ 2147483647 h 275"/>
                <a:gd name="T22" fmla="*/ 2147483647 w 179"/>
                <a:gd name="T23" fmla="*/ 2147483647 h 275"/>
                <a:gd name="T24" fmla="*/ 2147483647 w 179"/>
                <a:gd name="T25" fmla="*/ 2147483647 h 275"/>
                <a:gd name="T26" fmla="*/ 2147483647 w 179"/>
                <a:gd name="T27" fmla="*/ 2147483647 h 275"/>
                <a:gd name="T28" fmla="*/ 2147483647 w 179"/>
                <a:gd name="T29" fmla="*/ 2147483647 h 275"/>
                <a:gd name="T30" fmla="*/ 2147483647 w 179"/>
                <a:gd name="T31" fmla="*/ 2147483647 h 275"/>
                <a:gd name="T32" fmla="*/ 2147483647 w 179"/>
                <a:gd name="T33" fmla="*/ 2147483647 h 275"/>
                <a:gd name="T34" fmla="*/ 2147483647 w 179"/>
                <a:gd name="T35" fmla="*/ 2147483647 h 275"/>
                <a:gd name="T36" fmla="*/ 0 w 179"/>
                <a:gd name="T37" fmla="*/ 2147483647 h 275"/>
                <a:gd name="T38" fmla="*/ 0 w 179"/>
                <a:gd name="T39" fmla="*/ 2147483647 h 275"/>
                <a:gd name="T40" fmla="*/ 2147483647 w 179"/>
                <a:gd name="T41" fmla="*/ 2147483647 h 275"/>
                <a:gd name="T42" fmla="*/ 2147483647 w 179"/>
                <a:gd name="T43" fmla="*/ 2147483647 h 275"/>
                <a:gd name="T44" fmla="*/ 2147483647 w 179"/>
                <a:gd name="T45" fmla="*/ 2147483647 h 275"/>
                <a:gd name="T46" fmla="*/ 2147483647 w 179"/>
                <a:gd name="T47" fmla="*/ 2147483647 h 275"/>
                <a:gd name="T48" fmla="*/ 2147483647 w 179"/>
                <a:gd name="T49" fmla="*/ 2147483647 h 275"/>
                <a:gd name="T50" fmla="*/ 2147483647 w 179"/>
                <a:gd name="T51" fmla="*/ 2147483647 h 275"/>
                <a:gd name="T52" fmla="*/ 2147483647 w 179"/>
                <a:gd name="T53" fmla="*/ 2147483647 h 275"/>
                <a:gd name="T54" fmla="*/ 2147483647 w 179"/>
                <a:gd name="T55" fmla="*/ 2147483647 h 275"/>
                <a:gd name="T56" fmla="*/ 2147483647 w 179"/>
                <a:gd name="T57" fmla="*/ 2147483647 h 275"/>
                <a:gd name="T58" fmla="*/ 2147483647 w 179"/>
                <a:gd name="T59" fmla="*/ 2147483647 h 275"/>
                <a:gd name="T60" fmla="*/ 2147483647 w 179"/>
                <a:gd name="T61" fmla="*/ 2147483647 h 275"/>
                <a:gd name="T62" fmla="*/ 2147483647 w 179"/>
                <a:gd name="T63" fmla="*/ 2147483647 h 275"/>
                <a:gd name="T64" fmla="*/ 2147483647 w 179"/>
                <a:gd name="T65" fmla="*/ 2147483647 h 275"/>
                <a:gd name="T66" fmla="*/ 2147483647 w 179"/>
                <a:gd name="T67" fmla="*/ 2147483647 h 275"/>
                <a:gd name="T68" fmla="*/ 2147483647 w 179"/>
                <a:gd name="T69" fmla="*/ 2147483647 h 275"/>
                <a:gd name="T70" fmla="*/ 2147483647 w 179"/>
                <a:gd name="T71" fmla="*/ 2147483647 h 275"/>
                <a:gd name="T72" fmla="*/ 2147483647 w 179"/>
                <a:gd name="T73" fmla="*/ 2147483647 h 275"/>
                <a:gd name="T74" fmla="*/ 2147483647 w 179"/>
                <a:gd name="T75" fmla="*/ 2147483647 h 275"/>
                <a:gd name="T76" fmla="*/ 2147483647 w 179"/>
                <a:gd name="T77" fmla="*/ 0 h 2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9"/>
                <a:gd name="T118" fmla="*/ 0 h 275"/>
                <a:gd name="T119" fmla="*/ 179 w 179"/>
                <a:gd name="T120" fmla="*/ 275 h 2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9" h="275">
                  <a:moveTo>
                    <a:pt x="179" y="0"/>
                  </a:moveTo>
                  <a:lnTo>
                    <a:pt x="179" y="12"/>
                  </a:lnTo>
                  <a:lnTo>
                    <a:pt x="173" y="12"/>
                  </a:lnTo>
                  <a:lnTo>
                    <a:pt x="173" y="25"/>
                  </a:lnTo>
                  <a:lnTo>
                    <a:pt x="167" y="31"/>
                  </a:lnTo>
                  <a:lnTo>
                    <a:pt x="161" y="37"/>
                  </a:lnTo>
                  <a:lnTo>
                    <a:pt x="161" y="43"/>
                  </a:lnTo>
                  <a:lnTo>
                    <a:pt x="148" y="50"/>
                  </a:lnTo>
                  <a:lnTo>
                    <a:pt x="142" y="56"/>
                  </a:lnTo>
                  <a:lnTo>
                    <a:pt x="130" y="62"/>
                  </a:lnTo>
                  <a:lnTo>
                    <a:pt x="117" y="68"/>
                  </a:lnTo>
                  <a:lnTo>
                    <a:pt x="111" y="75"/>
                  </a:lnTo>
                  <a:lnTo>
                    <a:pt x="93" y="81"/>
                  </a:lnTo>
                  <a:lnTo>
                    <a:pt x="86" y="87"/>
                  </a:lnTo>
                  <a:lnTo>
                    <a:pt x="68" y="93"/>
                  </a:lnTo>
                  <a:lnTo>
                    <a:pt x="55" y="93"/>
                  </a:lnTo>
                  <a:lnTo>
                    <a:pt x="37" y="100"/>
                  </a:lnTo>
                  <a:lnTo>
                    <a:pt x="18" y="106"/>
                  </a:lnTo>
                  <a:lnTo>
                    <a:pt x="0" y="112"/>
                  </a:lnTo>
                  <a:lnTo>
                    <a:pt x="0" y="275"/>
                  </a:lnTo>
                  <a:lnTo>
                    <a:pt x="18" y="269"/>
                  </a:lnTo>
                  <a:lnTo>
                    <a:pt x="37" y="262"/>
                  </a:lnTo>
                  <a:lnTo>
                    <a:pt x="55" y="256"/>
                  </a:lnTo>
                  <a:lnTo>
                    <a:pt x="68" y="256"/>
                  </a:lnTo>
                  <a:lnTo>
                    <a:pt x="86" y="250"/>
                  </a:lnTo>
                  <a:lnTo>
                    <a:pt x="93" y="244"/>
                  </a:lnTo>
                  <a:lnTo>
                    <a:pt x="111" y="237"/>
                  </a:lnTo>
                  <a:lnTo>
                    <a:pt x="117" y="231"/>
                  </a:lnTo>
                  <a:lnTo>
                    <a:pt x="130" y="225"/>
                  </a:lnTo>
                  <a:lnTo>
                    <a:pt x="142" y="219"/>
                  </a:lnTo>
                  <a:lnTo>
                    <a:pt x="148" y="212"/>
                  </a:lnTo>
                  <a:lnTo>
                    <a:pt x="161" y="206"/>
                  </a:lnTo>
                  <a:lnTo>
                    <a:pt x="161" y="200"/>
                  </a:lnTo>
                  <a:lnTo>
                    <a:pt x="167" y="194"/>
                  </a:lnTo>
                  <a:lnTo>
                    <a:pt x="173" y="187"/>
                  </a:lnTo>
                  <a:lnTo>
                    <a:pt x="173" y="175"/>
                  </a:lnTo>
                  <a:lnTo>
                    <a:pt x="179" y="175"/>
                  </a:lnTo>
                  <a:lnTo>
                    <a:pt x="179" y="162"/>
                  </a:lnTo>
                  <a:lnTo>
                    <a:pt x="179" y="0"/>
                  </a:ln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6829425" y="3667125"/>
              <a:ext cx="1363663" cy="1195388"/>
            </a:xfrm>
            <a:custGeom>
              <a:avLst/>
              <a:gdLst>
                <a:gd name="T0" fmla="*/ 0 w 403"/>
                <a:gd name="T1" fmla="*/ 0 h 269"/>
                <a:gd name="T2" fmla="*/ 2147483647 w 403"/>
                <a:gd name="T3" fmla="*/ 2147483647 h 269"/>
                <a:gd name="T4" fmla="*/ 2147483647 w 403"/>
                <a:gd name="T5" fmla="*/ 2147483647 h 269"/>
                <a:gd name="T6" fmla="*/ 0 w 403"/>
                <a:gd name="T7" fmla="*/ 2147483647 h 269"/>
                <a:gd name="T8" fmla="*/ 0 w 403"/>
                <a:gd name="T9" fmla="*/ 0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3"/>
                <a:gd name="T16" fmla="*/ 0 h 269"/>
                <a:gd name="T17" fmla="*/ 403 w 403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3" h="269">
                  <a:moveTo>
                    <a:pt x="0" y="0"/>
                  </a:moveTo>
                  <a:lnTo>
                    <a:pt x="403" y="106"/>
                  </a:lnTo>
                  <a:lnTo>
                    <a:pt x="403" y="269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6666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6829425" y="2995613"/>
              <a:ext cx="1992313" cy="1168400"/>
            </a:xfrm>
            <a:custGeom>
              <a:avLst/>
              <a:gdLst>
                <a:gd name="T0" fmla="*/ 0 w 588"/>
                <a:gd name="T1" fmla="*/ 0 h 263"/>
                <a:gd name="T2" fmla="*/ 2147483647 w 588"/>
                <a:gd name="T3" fmla="*/ 0 h 263"/>
                <a:gd name="T4" fmla="*/ 2147483647 w 588"/>
                <a:gd name="T5" fmla="*/ 0 h 263"/>
                <a:gd name="T6" fmla="*/ 2147483647 w 588"/>
                <a:gd name="T7" fmla="*/ 0 h 263"/>
                <a:gd name="T8" fmla="*/ 2147483647 w 588"/>
                <a:gd name="T9" fmla="*/ 0 h 263"/>
                <a:gd name="T10" fmla="*/ 2147483647 w 588"/>
                <a:gd name="T11" fmla="*/ 0 h 263"/>
                <a:gd name="T12" fmla="*/ 2147483647 w 588"/>
                <a:gd name="T13" fmla="*/ 2147483647 h 263"/>
                <a:gd name="T14" fmla="*/ 2147483647 w 588"/>
                <a:gd name="T15" fmla="*/ 2147483647 h 263"/>
                <a:gd name="T16" fmla="*/ 2147483647 w 588"/>
                <a:gd name="T17" fmla="*/ 2147483647 h 263"/>
                <a:gd name="T18" fmla="*/ 2147483647 w 588"/>
                <a:gd name="T19" fmla="*/ 2147483647 h 263"/>
                <a:gd name="T20" fmla="*/ 2147483647 w 588"/>
                <a:gd name="T21" fmla="*/ 2147483647 h 263"/>
                <a:gd name="T22" fmla="*/ 2147483647 w 588"/>
                <a:gd name="T23" fmla="*/ 2147483647 h 263"/>
                <a:gd name="T24" fmla="*/ 2147483647 w 588"/>
                <a:gd name="T25" fmla="*/ 2147483647 h 263"/>
                <a:gd name="T26" fmla="*/ 2147483647 w 588"/>
                <a:gd name="T27" fmla="*/ 2147483647 h 263"/>
                <a:gd name="T28" fmla="*/ 2147483647 w 588"/>
                <a:gd name="T29" fmla="*/ 2147483647 h 263"/>
                <a:gd name="T30" fmla="*/ 2147483647 w 588"/>
                <a:gd name="T31" fmla="*/ 2147483647 h 263"/>
                <a:gd name="T32" fmla="*/ 2147483647 w 588"/>
                <a:gd name="T33" fmla="*/ 2147483647 h 263"/>
                <a:gd name="T34" fmla="*/ 2147483647 w 588"/>
                <a:gd name="T35" fmla="*/ 2147483647 h 263"/>
                <a:gd name="T36" fmla="*/ 2147483647 w 588"/>
                <a:gd name="T37" fmla="*/ 2147483647 h 263"/>
                <a:gd name="T38" fmla="*/ 2147483647 w 588"/>
                <a:gd name="T39" fmla="*/ 2147483647 h 263"/>
                <a:gd name="T40" fmla="*/ 2147483647 w 588"/>
                <a:gd name="T41" fmla="*/ 2147483647 h 263"/>
                <a:gd name="T42" fmla="*/ 2147483647 w 588"/>
                <a:gd name="T43" fmla="*/ 2147483647 h 263"/>
                <a:gd name="T44" fmla="*/ 2147483647 w 588"/>
                <a:gd name="T45" fmla="*/ 2147483647 h 263"/>
                <a:gd name="T46" fmla="*/ 2147483647 w 588"/>
                <a:gd name="T47" fmla="*/ 2147483647 h 263"/>
                <a:gd name="T48" fmla="*/ 2147483647 w 588"/>
                <a:gd name="T49" fmla="*/ 2147483647 h 263"/>
                <a:gd name="T50" fmla="*/ 2147483647 w 588"/>
                <a:gd name="T51" fmla="*/ 2147483647 h 263"/>
                <a:gd name="T52" fmla="*/ 2147483647 w 588"/>
                <a:gd name="T53" fmla="*/ 2147483647 h 263"/>
                <a:gd name="T54" fmla="*/ 2147483647 w 588"/>
                <a:gd name="T55" fmla="*/ 2147483647 h 263"/>
                <a:gd name="T56" fmla="*/ 2147483647 w 588"/>
                <a:gd name="T57" fmla="*/ 2147483647 h 263"/>
                <a:gd name="T58" fmla="*/ 2147483647 w 588"/>
                <a:gd name="T59" fmla="*/ 2147483647 h 263"/>
                <a:gd name="T60" fmla="*/ 2147483647 w 588"/>
                <a:gd name="T61" fmla="*/ 2147483647 h 263"/>
                <a:gd name="T62" fmla="*/ 2147483647 w 588"/>
                <a:gd name="T63" fmla="*/ 2147483647 h 263"/>
                <a:gd name="T64" fmla="*/ 2147483647 w 588"/>
                <a:gd name="T65" fmla="*/ 2147483647 h 263"/>
                <a:gd name="T66" fmla="*/ 2147483647 w 588"/>
                <a:gd name="T67" fmla="*/ 2147483647 h 263"/>
                <a:gd name="T68" fmla="*/ 2147483647 w 588"/>
                <a:gd name="T69" fmla="*/ 2147483647 h 263"/>
                <a:gd name="T70" fmla="*/ 2147483647 w 588"/>
                <a:gd name="T71" fmla="*/ 2147483647 h 263"/>
                <a:gd name="T72" fmla="*/ 2147483647 w 588"/>
                <a:gd name="T73" fmla="*/ 2147483647 h 263"/>
                <a:gd name="T74" fmla="*/ 2147483647 w 588"/>
                <a:gd name="T75" fmla="*/ 2147483647 h 263"/>
                <a:gd name="T76" fmla="*/ 2147483647 w 588"/>
                <a:gd name="T77" fmla="*/ 2147483647 h 263"/>
                <a:gd name="T78" fmla="*/ 2147483647 w 588"/>
                <a:gd name="T79" fmla="*/ 2147483647 h 263"/>
                <a:gd name="T80" fmla="*/ 2147483647 w 588"/>
                <a:gd name="T81" fmla="*/ 2147483647 h 263"/>
                <a:gd name="T82" fmla="*/ 2147483647 w 588"/>
                <a:gd name="T83" fmla="*/ 2147483647 h 263"/>
                <a:gd name="T84" fmla="*/ 2147483647 w 588"/>
                <a:gd name="T85" fmla="*/ 2147483647 h 263"/>
                <a:gd name="T86" fmla="*/ 2147483647 w 588"/>
                <a:gd name="T87" fmla="*/ 2147483647 h 263"/>
                <a:gd name="T88" fmla="*/ 2147483647 w 588"/>
                <a:gd name="T89" fmla="*/ 2147483647 h 263"/>
                <a:gd name="T90" fmla="*/ 2147483647 w 588"/>
                <a:gd name="T91" fmla="*/ 2147483647 h 263"/>
                <a:gd name="T92" fmla="*/ 2147483647 w 588"/>
                <a:gd name="T93" fmla="*/ 2147483647 h 263"/>
                <a:gd name="T94" fmla="*/ 2147483647 w 588"/>
                <a:gd name="T95" fmla="*/ 2147483647 h 263"/>
                <a:gd name="T96" fmla="*/ 2147483647 w 588"/>
                <a:gd name="T97" fmla="*/ 2147483647 h 263"/>
                <a:gd name="T98" fmla="*/ 2147483647 w 588"/>
                <a:gd name="T99" fmla="*/ 2147483647 h 263"/>
                <a:gd name="T100" fmla="*/ 2147483647 w 588"/>
                <a:gd name="T101" fmla="*/ 2147483647 h 263"/>
                <a:gd name="T102" fmla="*/ 2147483647 w 588"/>
                <a:gd name="T103" fmla="*/ 2147483647 h 263"/>
                <a:gd name="T104" fmla="*/ 0 w 588"/>
                <a:gd name="T105" fmla="*/ 2147483647 h 263"/>
                <a:gd name="T106" fmla="*/ 0 w 588"/>
                <a:gd name="T107" fmla="*/ 0 h 2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3"/>
                <a:gd name="T164" fmla="*/ 588 w 588"/>
                <a:gd name="T165" fmla="*/ 263 h 2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3">
                  <a:moveTo>
                    <a:pt x="0" y="0"/>
                  </a:moveTo>
                  <a:lnTo>
                    <a:pt x="31" y="0"/>
                  </a:lnTo>
                  <a:lnTo>
                    <a:pt x="49" y="0"/>
                  </a:lnTo>
                  <a:lnTo>
                    <a:pt x="80" y="0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1" y="6"/>
                  </a:lnTo>
                  <a:lnTo>
                    <a:pt x="192" y="6"/>
                  </a:lnTo>
                  <a:lnTo>
                    <a:pt x="210" y="6"/>
                  </a:lnTo>
                  <a:lnTo>
                    <a:pt x="241" y="13"/>
                  </a:lnTo>
                  <a:lnTo>
                    <a:pt x="266" y="13"/>
                  </a:lnTo>
                  <a:lnTo>
                    <a:pt x="285" y="19"/>
                  </a:lnTo>
                  <a:lnTo>
                    <a:pt x="310" y="19"/>
                  </a:lnTo>
                  <a:lnTo>
                    <a:pt x="334" y="25"/>
                  </a:lnTo>
                  <a:lnTo>
                    <a:pt x="353" y="32"/>
                  </a:lnTo>
                  <a:lnTo>
                    <a:pt x="378" y="32"/>
                  </a:lnTo>
                  <a:lnTo>
                    <a:pt x="403" y="38"/>
                  </a:lnTo>
                  <a:lnTo>
                    <a:pt x="415" y="44"/>
                  </a:lnTo>
                  <a:lnTo>
                    <a:pt x="433" y="50"/>
                  </a:lnTo>
                  <a:lnTo>
                    <a:pt x="458" y="57"/>
                  </a:lnTo>
                  <a:lnTo>
                    <a:pt x="471" y="63"/>
                  </a:lnTo>
                  <a:lnTo>
                    <a:pt x="489" y="69"/>
                  </a:lnTo>
                  <a:lnTo>
                    <a:pt x="502" y="75"/>
                  </a:lnTo>
                  <a:lnTo>
                    <a:pt x="514" y="75"/>
                  </a:lnTo>
                  <a:lnTo>
                    <a:pt x="526" y="88"/>
                  </a:lnTo>
                  <a:lnTo>
                    <a:pt x="539" y="94"/>
                  </a:lnTo>
                  <a:lnTo>
                    <a:pt x="545" y="94"/>
                  </a:lnTo>
                  <a:lnTo>
                    <a:pt x="557" y="107"/>
                  </a:lnTo>
                  <a:lnTo>
                    <a:pt x="570" y="113"/>
                  </a:lnTo>
                  <a:lnTo>
                    <a:pt x="570" y="119"/>
                  </a:lnTo>
                  <a:lnTo>
                    <a:pt x="576" y="125"/>
                  </a:lnTo>
                  <a:lnTo>
                    <a:pt x="582" y="132"/>
                  </a:lnTo>
                  <a:lnTo>
                    <a:pt x="582" y="138"/>
                  </a:lnTo>
                  <a:lnTo>
                    <a:pt x="588" y="144"/>
                  </a:lnTo>
                  <a:lnTo>
                    <a:pt x="588" y="157"/>
                  </a:lnTo>
                  <a:lnTo>
                    <a:pt x="588" y="163"/>
                  </a:lnTo>
                  <a:lnTo>
                    <a:pt x="582" y="169"/>
                  </a:lnTo>
                  <a:lnTo>
                    <a:pt x="582" y="176"/>
                  </a:lnTo>
                  <a:lnTo>
                    <a:pt x="576" y="182"/>
                  </a:lnTo>
                  <a:lnTo>
                    <a:pt x="570" y="188"/>
                  </a:lnTo>
                  <a:lnTo>
                    <a:pt x="564" y="194"/>
                  </a:lnTo>
                  <a:lnTo>
                    <a:pt x="557" y="201"/>
                  </a:lnTo>
                  <a:lnTo>
                    <a:pt x="545" y="207"/>
                  </a:lnTo>
                  <a:lnTo>
                    <a:pt x="533" y="219"/>
                  </a:lnTo>
                  <a:lnTo>
                    <a:pt x="520" y="219"/>
                  </a:lnTo>
                  <a:lnTo>
                    <a:pt x="508" y="232"/>
                  </a:lnTo>
                  <a:lnTo>
                    <a:pt x="495" y="238"/>
                  </a:lnTo>
                  <a:lnTo>
                    <a:pt x="483" y="238"/>
                  </a:lnTo>
                  <a:lnTo>
                    <a:pt x="464" y="244"/>
                  </a:lnTo>
                  <a:lnTo>
                    <a:pt x="446" y="251"/>
                  </a:lnTo>
                  <a:lnTo>
                    <a:pt x="427" y="257"/>
                  </a:lnTo>
                  <a:lnTo>
                    <a:pt x="409" y="263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4859338" y="3692525"/>
              <a:ext cx="3354387" cy="1392238"/>
            </a:xfrm>
            <a:custGeom>
              <a:avLst/>
              <a:gdLst>
                <a:gd name="T0" fmla="*/ 2147483647 w 991"/>
                <a:gd name="T1" fmla="*/ 2147483647 h 313"/>
                <a:gd name="T2" fmla="*/ 2147483647 w 991"/>
                <a:gd name="T3" fmla="*/ 2147483647 h 313"/>
                <a:gd name="T4" fmla="*/ 2147483647 w 991"/>
                <a:gd name="T5" fmla="*/ 2147483647 h 313"/>
                <a:gd name="T6" fmla="*/ 2147483647 w 991"/>
                <a:gd name="T7" fmla="*/ 2147483647 h 313"/>
                <a:gd name="T8" fmla="*/ 2147483647 w 991"/>
                <a:gd name="T9" fmla="*/ 2147483647 h 313"/>
                <a:gd name="T10" fmla="*/ 2147483647 w 991"/>
                <a:gd name="T11" fmla="*/ 2147483647 h 313"/>
                <a:gd name="T12" fmla="*/ 2147483647 w 991"/>
                <a:gd name="T13" fmla="*/ 2147483647 h 313"/>
                <a:gd name="T14" fmla="*/ 2147483647 w 991"/>
                <a:gd name="T15" fmla="*/ 2147483647 h 313"/>
                <a:gd name="T16" fmla="*/ 2147483647 w 991"/>
                <a:gd name="T17" fmla="*/ 2147483647 h 313"/>
                <a:gd name="T18" fmla="*/ 2147483647 w 991"/>
                <a:gd name="T19" fmla="*/ 2147483647 h 313"/>
                <a:gd name="T20" fmla="*/ 2147483647 w 991"/>
                <a:gd name="T21" fmla="*/ 2147483647 h 313"/>
                <a:gd name="T22" fmla="*/ 2147483647 w 991"/>
                <a:gd name="T23" fmla="*/ 2147483647 h 313"/>
                <a:gd name="T24" fmla="*/ 2147483647 w 991"/>
                <a:gd name="T25" fmla="*/ 2147483647 h 313"/>
                <a:gd name="T26" fmla="*/ 2147483647 w 991"/>
                <a:gd name="T27" fmla="*/ 2147483647 h 313"/>
                <a:gd name="T28" fmla="*/ 2147483647 w 991"/>
                <a:gd name="T29" fmla="*/ 2147483647 h 313"/>
                <a:gd name="T30" fmla="*/ 2147483647 w 991"/>
                <a:gd name="T31" fmla="*/ 2147483647 h 313"/>
                <a:gd name="T32" fmla="*/ 2147483647 w 991"/>
                <a:gd name="T33" fmla="*/ 2147483647 h 313"/>
                <a:gd name="T34" fmla="*/ 2147483647 w 991"/>
                <a:gd name="T35" fmla="*/ 2147483647 h 313"/>
                <a:gd name="T36" fmla="*/ 2147483647 w 991"/>
                <a:gd name="T37" fmla="*/ 2147483647 h 313"/>
                <a:gd name="T38" fmla="*/ 2147483647 w 991"/>
                <a:gd name="T39" fmla="*/ 2147483647 h 313"/>
                <a:gd name="T40" fmla="*/ 2147483647 w 991"/>
                <a:gd name="T41" fmla="*/ 2147483647 h 313"/>
                <a:gd name="T42" fmla="*/ 2147483647 w 991"/>
                <a:gd name="T43" fmla="*/ 2147483647 h 313"/>
                <a:gd name="T44" fmla="*/ 2147483647 w 991"/>
                <a:gd name="T45" fmla="*/ 2147483647 h 313"/>
                <a:gd name="T46" fmla="*/ 2147483647 w 991"/>
                <a:gd name="T47" fmla="*/ 2147483647 h 313"/>
                <a:gd name="T48" fmla="*/ 0 w 991"/>
                <a:gd name="T49" fmla="*/ 2147483647 h 313"/>
                <a:gd name="T50" fmla="*/ 0 w 991"/>
                <a:gd name="T51" fmla="*/ 0 h 313"/>
                <a:gd name="T52" fmla="*/ 0 w 991"/>
                <a:gd name="T53" fmla="*/ 2147483647 h 313"/>
                <a:gd name="T54" fmla="*/ 2147483647 w 991"/>
                <a:gd name="T55" fmla="*/ 2147483647 h 313"/>
                <a:gd name="T56" fmla="*/ 2147483647 w 991"/>
                <a:gd name="T57" fmla="*/ 2147483647 h 313"/>
                <a:gd name="T58" fmla="*/ 2147483647 w 991"/>
                <a:gd name="T59" fmla="*/ 2147483647 h 313"/>
                <a:gd name="T60" fmla="*/ 2147483647 w 991"/>
                <a:gd name="T61" fmla="*/ 2147483647 h 313"/>
                <a:gd name="T62" fmla="*/ 2147483647 w 991"/>
                <a:gd name="T63" fmla="*/ 2147483647 h 313"/>
                <a:gd name="T64" fmla="*/ 2147483647 w 991"/>
                <a:gd name="T65" fmla="*/ 2147483647 h 313"/>
                <a:gd name="T66" fmla="*/ 2147483647 w 991"/>
                <a:gd name="T67" fmla="*/ 2147483647 h 313"/>
                <a:gd name="T68" fmla="*/ 2147483647 w 991"/>
                <a:gd name="T69" fmla="*/ 2147483647 h 313"/>
                <a:gd name="T70" fmla="*/ 2147483647 w 991"/>
                <a:gd name="T71" fmla="*/ 2147483647 h 313"/>
                <a:gd name="T72" fmla="*/ 2147483647 w 991"/>
                <a:gd name="T73" fmla="*/ 2147483647 h 313"/>
                <a:gd name="T74" fmla="*/ 2147483647 w 991"/>
                <a:gd name="T75" fmla="*/ 2147483647 h 313"/>
                <a:gd name="T76" fmla="*/ 2147483647 w 991"/>
                <a:gd name="T77" fmla="*/ 2147483647 h 313"/>
                <a:gd name="T78" fmla="*/ 2147483647 w 991"/>
                <a:gd name="T79" fmla="*/ 2147483647 h 313"/>
                <a:gd name="T80" fmla="*/ 2147483647 w 991"/>
                <a:gd name="T81" fmla="*/ 2147483647 h 313"/>
                <a:gd name="T82" fmla="*/ 2147483647 w 991"/>
                <a:gd name="T83" fmla="*/ 2147483647 h 313"/>
                <a:gd name="T84" fmla="*/ 2147483647 w 991"/>
                <a:gd name="T85" fmla="*/ 2147483647 h 313"/>
                <a:gd name="T86" fmla="*/ 2147483647 w 991"/>
                <a:gd name="T87" fmla="*/ 2147483647 h 313"/>
                <a:gd name="T88" fmla="*/ 2147483647 w 991"/>
                <a:gd name="T89" fmla="*/ 2147483647 h 313"/>
                <a:gd name="T90" fmla="*/ 2147483647 w 991"/>
                <a:gd name="T91" fmla="*/ 2147483647 h 313"/>
                <a:gd name="T92" fmla="*/ 2147483647 w 991"/>
                <a:gd name="T93" fmla="*/ 2147483647 h 313"/>
                <a:gd name="T94" fmla="*/ 2147483647 w 991"/>
                <a:gd name="T95" fmla="*/ 2147483647 h 313"/>
                <a:gd name="T96" fmla="*/ 2147483647 w 991"/>
                <a:gd name="T97" fmla="*/ 2147483647 h 313"/>
                <a:gd name="T98" fmla="*/ 2147483647 w 991"/>
                <a:gd name="T99" fmla="*/ 2147483647 h 313"/>
                <a:gd name="T100" fmla="*/ 2147483647 w 991"/>
                <a:gd name="T101" fmla="*/ 2147483647 h 313"/>
                <a:gd name="T102" fmla="*/ 2147483647 w 991"/>
                <a:gd name="T103" fmla="*/ 2147483647 h 3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1"/>
                <a:gd name="T157" fmla="*/ 0 h 313"/>
                <a:gd name="T158" fmla="*/ 991 w 991"/>
                <a:gd name="T159" fmla="*/ 313 h 3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1" h="313">
                  <a:moveTo>
                    <a:pt x="991" y="106"/>
                  </a:moveTo>
                  <a:lnTo>
                    <a:pt x="966" y="112"/>
                  </a:lnTo>
                  <a:lnTo>
                    <a:pt x="954" y="112"/>
                  </a:lnTo>
                  <a:lnTo>
                    <a:pt x="929" y="119"/>
                  </a:lnTo>
                  <a:lnTo>
                    <a:pt x="910" y="125"/>
                  </a:lnTo>
                  <a:lnTo>
                    <a:pt x="885" y="125"/>
                  </a:lnTo>
                  <a:lnTo>
                    <a:pt x="861" y="131"/>
                  </a:lnTo>
                  <a:lnTo>
                    <a:pt x="842" y="131"/>
                  </a:lnTo>
                  <a:lnTo>
                    <a:pt x="811" y="138"/>
                  </a:lnTo>
                  <a:lnTo>
                    <a:pt x="792" y="138"/>
                  </a:lnTo>
                  <a:lnTo>
                    <a:pt x="761" y="144"/>
                  </a:lnTo>
                  <a:lnTo>
                    <a:pt x="737" y="144"/>
                  </a:lnTo>
                  <a:lnTo>
                    <a:pt x="718" y="144"/>
                  </a:lnTo>
                  <a:lnTo>
                    <a:pt x="687" y="144"/>
                  </a:lnTo>
                  <a:lnTo>
                    <a:pt x="656" y="150"/>
                  </a:lnTo>
                  <a:lnTo>
                    <a:pt x="631" y="150"/>
                  </a:lnTo>
                  <a:lnTo>
                    <a:pt x="607" y="150"/>
                  </a:lnTo>
                  <a:lnTo>
                    <a:pt x="582" y="150"/>
                  </a:lnTo>
                  <a:lnTo>
                    <a:pt x="551" y="150"/>
                  </a:lnTo>
                  <a:lnTo>
                    <a:pt x="520" y="150"/>
                  </a:lnTo>
                  <a:lnTo>
                    <a:pt x="501" y="150"/>
                  </a:lnTo>
                  <a:lnTo>
                    <a:pt x="470" y="144"/>
                  </a:lnTo>
                  <a:lnTo>
                    <a:pt x="452" y="144"/>
                  </a:lnTo>
                  <a:lnTo>
                    <a:pt x="421" y="144"/>
                  </a:lnTo>
                  <a:lnTo>
                    <a:pt x="390" y="138"/>
                  </a:lnTo>
                  <a:lnTo>
                    <a:pt x="371" y="138"/>
                  </a:lnTo>
                  <a:lnTo>
                    <a:pt x="346" y="138"/>
                  </a:lnTo>
                  <a:lnTo>
                    <a:pt x="328" y="131"/>
                  </a:lnTo>
                  <a:lnTo>
                    <a:pt x="297" y="131"/>
                  </a:lnTo>
                  <a:lnTo>
                    <a:pt x="272" y="125"/>
                  </a:lnTo>
                  <a:lnTo>
                    <a:pt x="254" y="125"/>
                  </a:lnTo>
                  <a:lnTo>
                    <a:pt x="229" y="119"/>
                  </a:lnTo>
                  <a:lnTo>
                    <a:pt x="216" y="112"/>
                  </a:lnTo>
                  <a:lnTo>
                    <a:pt x="192" y="106"/>
                  </a:lnTo>
                  <a:lnTo>
                    <a:pt x="167" y="106"/>
                  </a:lnTo>
                  <a:lnTo>
                    <a:pt x="154" y="100"/>
                  </a:lnTo>
                  <a:lnTo>
                    <a:pt x="136" y="94"/>
                  </a:lnTo>
                  <a:lnTo>
                    <a:pt x="123" y="87"/>
                  </a:lnTo>
                  <a:lnTo>
                    <a:pt x="105" y="81"/>
                  </a:lnTo>
                  <a:lnTo>
                    <a:pt x="86" y="75"/>
                  </a:lnTo>
                  <a:lnTo>
                    <a:pt x="74" y="75"/>
                  </a:lnTo>
                  <a:lnTo>
                    <a:pt x="61" y="62"/>
                  </a:lnTo>
                  <a:lnTo>
                    <a:pt x="49" y="56"/>
                  </a:lnTo>
                  <a:lnTo>
                    <a:pt x="43" y="50"/>
                  </a:lnTo>
                  <a:lnTo>
                    <a:pt x="30" y="44"/>
                  </a:lnTo>
                  <a:lnTo>
                    <a:pt x="24" y="37"/>
                  </a:lnTo>
                  <a:lnTo>
                    <a:pt x="18" y="31"/>
                  </a:lnTo>
                  <a:lnTo>
                    <a:pt x="6" y="25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6" y="181"/>
                  </a:lnTo>
                  <a:lnTo>
                    <a:pt x="6" y="188"/>
                  </a:lnTo>
                  <a:lnTo>
                    <a:pt x="18" y="194"/>
                  </a:lnTo>
                  <a:lnTo>
                    <a:pt x="24" y="200"/>
                  </a:lnTo>
                  <a:lnTo>
                    <a:pt x="30" y="206"/>
                  </a:lnTo>
                  <a:lnTo>
                    <a:pt x="43" y="213"/>
                  </a:lnTo>
                  <a:lnTo>
                    <a:pt x="49" y="219"/>
                  </a:lnTo>
                  <a:lnTo>
                    <a:pt x="61" y="225"/>
                  </a:lnTo>
                  <a:lnTo>
                    <a:pt x="74" y="238"/>
                  </a:lnTo>
                  <a:lnTo>
                    <a:pt x="86" y="238"/>
                  </a:lnTo>
                  <a:lnTo>
                    <a:pt x="105" y="244"/>
                  </a:lnTo>
                  <a:lnTo>
                    <a:pt x="123" y="250"/>
                  </a:lnTo>
                  <a:lnTo>
                    <a:pt x="136" y="256"/>
                  </a:lnTo>
                  <a:lnTo>
                    <a:pt x="154" y="263"/>
                  </a:lnTo>
                  <a:lnTo>
                    <a:pt x="167" y="269"/>
                  </a:lnTo>
                  <a:lnTo>
                    <a:pt x="192" y="269"/>
                  </a:lnTo>
                  <a:lnTo>
                    <a:pt x="216" y="275"/>
                  </a:lnTo>
                  <a:lnTo>
                    <a:pt x="229" y="282"/>
                  </a:lnTo>
                  <a:lnTo>
                    <a:pt x="254" y="288"/>
                  </a:lnTo>
                  <a:lnTo>
                    <a:pt x="272" y="288"/>
                  </a:lnTo>
                  <a:lnTo>
                    <a:pt x="297" y="294"/>
                  </a:lnTo>
                  <a:lnTo>
                    <a:pt x="328" y="294"/>
                  </a:lnTo>
                  <a:lnTo>
                    <a:pt x="346" y="300"/>
                  </a:lnTo>
                  <a:lnTo>
                    <a:pt x="371" y="300"/>
                  </a:lnTo>
                  <a:lnTo>
                    <a:pt x="390" y="300"/>
                  </a:lnTo>
                  <a:lnTo>
                    <a:pt x="421" y="307"/>
                  </a:lnTo>
                  <a:lnTo>
                    <a:pt x="452" y="307"/>
                  </a:lnTo>
                  <a:lnTo>
                    <a:pt x="470" y="307"/>
                  </a:lnTo>
                  <a:lnTo>
                    <a:pt x="501" y="313"/>
                  </a:lnTo>
                  <a:lnTo>
                    <a:pt x="520" y="313"/>
                  </a:lnTo>
                  <a:lnTo>
                    <a:pt x="551" y="313"/>
                  </a:lnTo>
                  <a:lnTo>
                    <a:pt x="582" y="313"/>
                  </a:lnTo>
                  <a:lnTo>
                    <a:pt x="607" y="313"/>
                  </a:lnTo>
                  <a:lnTo>
                    <a:pt x="631" y="313"/>
                  </a:lnTo>
                  <a:lnTo>
                    <a:pt x="656" y="313"/>
                  </a:lnTo>
                  <a:lnTo>
                    <a:pt x="687" y="307"/>
                  </a:lnTo>
                  <a:lnTo>
                    <a:pt x="718" y="307"/>
                  </a:lnTo>
                  <a:lnTo>
                    <a:pt x="737" y="307"/>
                  </a:lnTo>
                  <a:lnTo>
                    <a:pt x="761" y="307"/>
                  </a:lnTo>
                  <a:lnTo>
                    <a:pt x="792" y="300"/>
                  </a:lnTo>
                  <a:lnTo>
                    <a:pt x="811" y="300"/>
                  </a:lnTo>
                  <a:lnTo>
                    <a:pt x="842" y="294"/>
                  </a:lnTo>
                  <a:lnTo>
                    <a:pt x="861" y="294"/>
                  </a:lnTo>
                  <a:lnTo>
                    <a:pt x="885" y="288"/>
                  </a:lnTo>
                  <a:lnTo>
                    <a:pt x="910" y="288"/>
                  </a:lnTo>
                  <a:lnTo>
                    <a:pt x="929" y="282"/>
                  </a:lnTo>
                  <a:lnTo>
                    <a:pt x="954" y="275"/>
                  </a:lnTo>
                  <a:lnTo>
                    <a:pt x="966" y="275"/>
                  </a:lnTo>
                  <a:lnTo>
                    <a:pt x="991" y="269"/>
                  </a:lnTo>
                  <a:lnTo>
                    <a:pt x="991" y="106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4859338" y="3667125"/>
              <a:ext cx="3354387" cy="693738"/>
            </a:xfrm>
            <a:custGeom>
              <a:avLst/>
              <a:gdLst>
                <a:gd name="T0" fmla="*/ 2147483647 w 991"/>
                <a:gd name="T1" fmla="*/ 2147483647 h 156"/>
                <a:gd name="T2" fmla="*/ 2147483647 w 991"/>
                <a:gd name="T3" fmla="*/ 2147483647 h 156"/>
                <a:gd name="T4" fmla="*/ 2147483647 w 991"/>
                <a:gd name="T5" fmla="*/ 2147483647 h 156"/>
                <a:gd name="T6" fmla="*/ 2147483647 w 991"/>
                <a:gd name="T7" fmla="*/ 2147483647 h 156"/>
                <a:gd name="T8" fmla="*/ 2147483647 w 991"/>
                <a:gd name="T9" fmla="*/ 2147483647 h 156"/>
                <a:gd name="T10" fmla="*/ 2147483647 w 991"/>
                <a:gd name="T11" fmla="*/ 2147483647 h 156"/>
                <a:gd name="T12" fmla="*/ 2147483647 w 991"/>
                <a:gd name="T13" fmla="*/ 2147483647 h 156"/>
                <a:gd name="T14" fmla="*/ 2147483647 w 991"/>
                <a:gd name="T15" fmla="*/ 2147483647 h 156"/>
                <a:gd name="T16" fmla="*/ 2147483647 w 991"/>
                <a:gd name="T17" fmla="*/ 2147483647 h 156"/>
                <a:gd name="T18" fmla="*/ 2147483647 w 991"/>
                <a:gd name="T19" fmla="*/ 2147483647 h 156"/>
                <a:gd name="T20" fmla="*/ 2147483647 w 991"/>
                <a:gd name="T21" fmla="*/ 2147483647 h 156"/>
                <a:gd name="T22" fmla="*/ 2147483647 w 991"/>
                <a:gd name="T23" fmla="*/ 2147483647 h 156"/>
                <a:gd name="T24" fmla="*/ 2147483647 w 991"/>
                <a:gd name="T25" fmla="*/ 2147483647 h 156"/>
                <a:gd name="T26" fmla="*/ 2147483647 w 991"/>
                <a:gd name="T27" fmla="*/ 2147483647 h 156"/>
                <a:gd name="T28" fmla="*/ 2147483647 w 991"/>
                <a:gd name="T29" fmla="*/ 2147483647 h 156"/>
                <a:gd name="T30" fmla="*/ 2147483647 w 991"/>
                <a:gd name="T31" fmla="*/ 2147483647 h 156"/>
                <a:gd name="T32" fmla="*/ 2147483647 w 991"/>
                <a:gd name="T33" fmla="*/ 2147483647 h 156"/>
                <a:gd name="T34" fmla="*/ 2147483647 w 991"/>
                <a:gd name="T35" fmla="*/ 2147483647 h 156"/>
                <a:gd name="T36" fmla="*/ 2147483647 w 991"/>
                <a:gd name="T37" fmla="*/ 2147483647 h 156"/>
                <a:gd name="T38" fmla="*/ 2147483647 w 991"/>
                <a:gd name="T39" fmla="*/ 2147483647 h 156"/>
                <a:gd name="T40" fmla="*/ 2147483647 w 991"/>
                <a:gd name="T41" fmla="*/ 2147483647 h 156"/>
                <a:gd name="T42" fmla="*/ 2147483647 w 991"/>
                <a:gd name="T43" fmla="*/ 2147483647 h 156"/>
                <a:gd name="T44" fmla="*/ 2147483647 w 991"/>
                <a:gd name="T45" fmla="*/ 2147483647 h 156"/>
                <a:gd name="T46" fmla="*/ 2147483647 w 991"/>
                <a:gd name="T47" fmla="*/ 2147483647 h 156"/>
                <a:gd name="T48" fmla="*/ 2147483647 w 991"/>
                <a:gd name="T49" fmla="*/ 2147483647 h 156"/>
                <a:gd name="T50" fmla="*/ 2147483647 w 991"/>
                <a:gd name="T51" fmla="*/ 2147483647 h 156"/>
                <a:gd name="T52" fmla="*/ 2147483647 w 991"/>
                <a:gd name="T53" fmla="*/ 2147483647 h 156"/>
                <a:gd name="T54" fmla="*/ 2147483647 w 991"/>
                <a:gd name="T55" fmla="*/ 2147483647 h 156"/>
                <a:gd name="T56" fmla="*/ 2147483647 w 991"/>
                <a:gd name="T57" fmla="*/ 2147483647 h 156"/>
                <a:gd name="T58" fmla="*/ 2147483647 w 991"/>
                <a:gd name="T59" fmla="*/ 2147483647 h 156"/>
                <a:gd name="T60" fmla="*/ 2147483647 w 991"/>
                <a:gd name="T61" fmla="*/ 2147483647 h 156"/>
                <a:gd name="T62" fmla="*/ 2147483647 w 991"/>
                <a:gd name="T63" fmla="*/ 2147483647 h 156"/>
                <a:gd name="T64" fmla="*/ 2147483647 w 991"/>
                <a:gd name="T65" fmla="*/ 2147483647 h 156"/>
                <a:gd name="T66" fmla="*/ 2147483647 w 991"/>
                <a:gd name="T67" fmla="*/ 2147483647 h 156"/>
                <a:gd name="T68" fmla="*/ 2147483647 w 991"/>
                <a:gd name="T69" fmla="*/ 2147483647 h 156"/>
                <a:gd name="T70" fmla="*/ 2147483647 w 991"/>
                <a:gd name="T71" fmla="*/ 2147483647 h 156"/>
                <a:gd name="T72" fmla="*/ 2147483647 w 991"/>
                <a:gd name="T73" fmla="*/ 2147483647 h 156"/>
                <a:gd name="T74" fmla="*/ 2147483647 w 991"/>
                <a:gd name="T75" fmla="*/ 2147483647 h 156"/>
                <a:gd name="T76" fmla="*/ 2147483647 w 991"/>
                <a:gd name="T77" fmla="*/ 2147483647 h 156"/>
                <a:gd name="T78" fmla="*/ 2147483647 w 991"/>
                <a:gd name="T79" fmla="*/ 2147483647 h 156"/>
                <a:gd name="T80" fmla="*/ 2147483647 w 991"/>
                <a:gd name="T81" fmla="*/ 2147483647 h 156"/>
                <a:gd name="T82" fmla="*/ 2147483647 w 991"/>
                <a:gd name="T83" fmla="*/ 2147483647 h 156"/>
                <a:gd name="T84" fmla="*/ 2147483647 w 991"/>
                <a:gd name="T85" fmla="*/ 2147483647 h 156"/>
                <a:gd name="T86" fmla="*/ 2147483647 w 991"/>
                <a:gd name="T87" fmla="*/ 2147483647 h 156"/>
                <a:gd name="T88" fmla="*/ 2147483647 w 991"/>
                <a:gd name="T89" fmla="*/ 2147483647 h 156"/>
                <a:gd name="T90" fmla="*/ 2147483647 w 991"/>
                <a:gd name="T91" fmla="*/ 2147483647 h 156"/>
                <a:gd name="T92" fmla="*/ 2147483647 w 991"/>
                <a:gd name="T93" fmla="*/ 2147483647 h 156"/>
                <a:gd name="T94" fmla="*/ 2147483647 w 991"/>
                <a:gd name="T95" fmla="*/ 2147483647 h 156"/>
                <a:gd name="T96" fmla="*/ 2147483647 w 991"/>
                <a:gd name="T97" fmla="*/ 2147483647 h 156"/>
                <a:gd name="T98" fmla="*/ 0 w 991"/>
                <a:gd name="T99" fmla="*/ 2147483647 h 156"/>
                <a:gd name="T100" fmla="*/ 0 w 991"/>
                <a:gd name="T101" fmla="*/ 2147483647 h 156"/>
                <a:gd name="T102" fmla="*/ 0 w 991"/>
                <a:gd name="T103" fmla="*/ 2147483647 h 156"/>
                <a:gd name="T104" fmla="*/ 2147483647 w 991"/>
                <a:gd name="T105" fmla="*/ 0 h 156"/>
                <a:gd name="T106" fmla="*/ 2147483647 w 991"/>
                <a:gd name="T107" fmla="*/ 2147483647 h 1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1"/>
                <a:gd name="T163" fmla="*/ 0 h 156"/>
                <a:gd name="T164" fmla="*/ 991 w 991"/>
                <a:gd name="T165" fmla="*/ 156 h 1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1" h="156">
                  <a:moveTo>
                    <a:pt x="991" y="112"/>
                  </a:moveTo>
                  <a:lnTo>
                    <a:pt x="966" y="118"/>
                  </a:lnTo>
                  <a:lnTo>
                    <a:pt x="954" y="118"/>
                  </a:lnTo>
                  <a:lnTo>
                    <a:pt x="929" y="125"/>
                  </a:lnTo>
                  <a:lnTo>
                    <a:pt x="910" y="131"/>
                  </a:lnTo>
                  <a:lnTo>
                    <a:pt x="885" y="131"/>
                  </a:lnTo>
                  <a:lnTo>
                    <a:pt x="861" y="137"/>
                  </a:lnTo>
                  <a:lnTo>
                    <a:pt x="842" y="137"/>
                  </a:lnTo>
                  <a:lnTo>
                    <a:pt x="811" y="144"/>
                  </a:lnTo>
                  <a:lnTo>
                    <a:pt x="792" y="144"/>
                  </a:lnTo>
                  <a:lnTo>
                    <a:pt x="761" y="150"/>
                  </a:lnTo>
                  <a:lnTo>
                    <a:pt x="737" y="150"/>
                  </a:lnTo>
                  <a:lnTo>
                    <a:pt x="718" y="150"/>
                  </a:lnTo>
                  <a:lnTo>
                    <a:pt x="687" y="150"/>
                  </a:lnTo>
                  <a:lnTo>
                    <a:pt x="656" y="156"/>
                  </a:lnTo>
                  <a:lnTo>
                    <a:pt x="631" y="156"/>
                  </a:lnTo>
                  <a:lnTo>
                    <a:pt x="607" y="156"/>
                  </a:lnTo>
                  <a:lnTo>
                    <a:pt x="582" y="156"/>
                  </a:lnTo>
                  <a:lnTo>
                    <a:pt x="551" y="156"/>
                  </a:lnTo>
                  <a:lnTo>
                    <a:pt x="520" y="156"/>
                  </a:lnTo>
                  <a:lnTo>
                    <a:pt x="501" y="156"/>
                  </a:lnTo>
                  <a:lnTo>
                    <a:pt x="470" y="150"/>
                  </a:lnTo>
                  <a:lnTo>
                    <a:pt x="452" y="150"/>
                  </a:lnTo>
                  <a:lnTo>
                    <a:pt x="421" y="150"/>
                  </a:lnTo>
                  <a:lnTo>
                    <a:pt x="390" y="144"/>
                  </a:lnTo>
                  <a:lnTo>
                    <a:pt x="371" y="144"/>
                  </a:lnTo>
                  <a:lnTo>
                    <a:pt x="346" y="144"/>
                  </a:lnTo>
                  <a:lnTo>
                    <a:pt x="328" y="137"/>
                  </a:lnTo>
                  <a:lnTo>
                    <a:pt x="297" y="137"/>
                  </a:lnTo>
                  <a:lnTo>
                    <a:pt x="272" y="131"/>
                  </a:lnTo>
                  <a:lnTo>
                    <a:pt x="254" y="131"/>
                  </a:lnTo>
                  <a:lnTo>
                    <a:pt x="229" y="125"/>
                  </a:lnTo>
                  <a:lnTo>
                    <a:pt x="216" y="118"/>
                  </a:lnTo>
                  <a:lnTo>
                    <a:pt x="192" y="112"/>
                  </a:lnTo>
                  <a:lnTo>
                    <a:pt x="167" y="112"/>
                  </a:lnTo>
                  <a:lnTo>
                    <a:pt x="154" y="106"/>
                  </a:lnTo>
                  <a:lnTo>
                    <a:pt x="136" y="100"/>
                  </a:lnTo>
                  <a:lnTo>
                    <a:pt x="123" y="93"/>
                  </a:lnTo>
                  <a:lnTo>
                    <a:pt x="105" y="87"/>
                  </a:lnTo>
                  <a:lnTo>
                    <a:pt x="86" y="81"/>
                  </a:lnTo>
                  <a:lnTo>
                    <a:pt x="74" y="81"/>
                  </a:lnTo>
                  <a:lnTo>
                    <a:pt x="61" y="68"/>
                  </a:lnTo>
                  <a:lnTo>
                    <a:pt x="49" y="62"/>
                  </a:lnTo>
                  <a:lnTo>
                    <a:pt x="43" y="56"/>
                  </a:lnTo>
                  <a:lnTo>
                    <a:pt x="30" y="50"/>
                  </a:lnTo>
                  <a:lnTo>
                    <a:pt x="24" y="43"/>
                  </a:lnTo>
                  <a:lnTo>
                    <a:pt x="18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582" y="0"/>
                  </a:lnTo>
                  <a:lnTo>
                    <a:pt x="991" y="112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7507288" y="3427413"/>
              <a:ext cx="6635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ru-RU" sz="1900">
                  <a:solidFill>
                    <a:srgbClr val="000000"/>
                  </a:solidFill>
                  <a:latin typeface="Times New Roman" pitchFamily="18" charset="0"/>
                </a:rPr>
                <a:t>37,9%</a:t>
              </a:r>
              <a:endParaRPr lang="ru-RU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" name="Rectangle 17"/>
            <p:cNvSpPr>
              <a:spLocks noChangeArrowheads="1"/>
            </p:cNvSpPr>
            <p:nvPr/>
          </p:nvSpPr>
          <p:spPr bwMode="auto">
            <a:xfrm>
              <a:off x="6065838" y="3892550"/>
              <a:ext cx="6635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ru-RU" sz="1900">
                  <a:solidFill>
                    <a:srgbClr val="000000"/>
                  </a:solidFill>
                  <a:latin typeface="Times New Roman" pitchFamily="18" charset="0"/>
                </a:rPr>
                <a:t>36,9%</a:t>
              </a:r>
              <a:endParaRPr lang="ru-RU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" name="Rectangle 18"/>
            <p:cNvSpPr>
              <a:spLocks noChangeArrowheads="1"/>
            </p:cNvSpPr>
            <p:nvPr/>
          </p:nvSpPr>
          <p:spPr bwMode="auto">
            <a:xfrm>
              <a:off x="5719763" y="3221038"/>
              <a:ext cx="862012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ru-RU" sz="1900">
                  <a:solidFill>
                    <a:srgbClr val="000000"/>
                  </a:solidFill>
                  <a:latin typeface="Times New Roman" pitchFamily="18" charset="0"/>
                </a:rPr>
                <a:t>25,2%</a:t>
              </a:r>
              <a:endParaRPr lang="ru-RU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52" name="Group 19"/>
            <p:cNvGrpSpPr>
              <a:grpSpLocks/>
            </p:cNvGrpSpPr>
            <p:nvPr/>
          </p:nvGrpSpPr>
          <p:grpSpPr bwMode="auto">
            <a:xfrm>
              <a:off x="990600" y="2286000"/>
              <a:ext cx="2312988" cy="747713"/>
              <a:chOff x="22" y="1376"/>
              <a:chExt cx="1457" cy="471"/>
            </a:xfrm>
          </p:grpSpPr>
          <p:sp>
            <p:nvSpPr>
              <p:cNvPr id="73" name="AutoShape 20"/>
              <p:cNvSpPr>
                <a:spLocks noChangeArrowheads="1"/>
              </p:cNvSpPr>
              <p:nvPr/>
            </p:nvSpPr>
            <p:spPr bwMode="gray">
              <a:xfrm rot="9579443">
                <a:off x="22" y="1376"/>
                <a:ext cx="1457" cy="471"/>
              </a:xfrm>
              <a:prstGeom prst="upArrow">
                <a:avLst>
                  <a:gd name="adj1" fmla="val 73185"/>
                  <a:gd name="adj2" fmla="val 73361"/>
                </a:avLst>
              </a:prstGeom>
              <a:gradFill rotWithShape="1">
                <a:gsLst>
                  <a:gs pos="0">
                    <a:srgbClr val="BBEEBB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 rot="-1220557">
                <a:off x="340" y="1389"/>
                <a:ext cx="77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1600">
                    <a:solidFill>
                      <a:srgbClr val="000000"/>
                    </a:solidFill>
                    <a:latin typeface="Times New Roman" pitchFamily="18" charset="0"/>
                  </a:rPr>
                  <a:t>Контрольная</a:t>
                </a:r>
              </a:p>
              <a:p>
                <a:pPr algn="ctr" eaLnBrk="0" hangingPunct="0">
                  <a:defRPr/>
                </a:pPr>
                <a:r>
                  <a:rPr lang="ru-RU" sz="1600">
                    <a:solidFill>
                      <a:srgbClr val="000000"/>
                    </a:solidFill>
                    <a:latin typeface="Times New Roman" pitchFamily="18" charset="0"/>
                  </a:rPr>
                  <a:t> группа</a:t>
                </a:r>
                <a:endParaRPr lang="ru-RU" sz="16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896938" y="3348038"/>
              <a:ext cx="1260475" cy="1209675"/>
            </a:xfrm>
            <a:custGeom>
              <a:avLst/>
              <a:gdLst>
                <a:gd name="T0" fmla="*/ 2147483647 w 354"/>
                <a:gd name="T1" fmla="*/ 2147483647 h 270"/>
                <a:gd name="T2" fmla="*/ 0 w 354"/>
                <a:gd name="T3" fmla="*/ 0 h 270"/>
                <a:gd name="T4" fmla="*/ 0 w 354"/>
                <a:gd name="T5" fmla="*/ 2147483647 h 270"/>
                <a:gd name="T6" fmla="*/ 2147483647 w 354"/>
                <a:gd name="T7" fmla="*/ 2147483647 h 270"/>
                <a:gd name="T8" fmla="*/ 2147483647 w 354"/>
                <a:gd name="T9" fmla="*/ 2147483647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0"/>
                <a:gd name="T17" fmla="*/ 354 w 3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0">
                  <a:moveTo>
                    <a:pt x="354" y="114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354" y="270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rgbClr val="00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896938" y="3213100"/>
              <a:ext cx="1260475" cy="646113"/>
            </a:xfrm>
            <a:custGeom>
              <a:avLst/>
              <a:gdLst>
                <a:gd name="T0" fmla="*/ 0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2147483647 h 144"/>
                <a:gd name="T16" fmla="*/ 2147483647 w 354"/>
                <a:gd name="T17" fmla="*/ 2147483647 h 144"/>
                <a:gd name="T18" fmla="*/ 2147483647 w 354"/>
                <a:gd name="T19" fmla="*/ 2147483647 h 144"/>
                <a:gd name="T20" fmla="*/ 2147483647 w 354"/>
                <a:gd name="T21" fmla="*/ 0 h 144"/>
                <a:gd name="T22" fmla="*/ 2147483647 w 354"/>
                <a:gd name="T23" fmla="*/ 0 h 144"/>
                <a:gd name="T24" fmla="*/ 2147483647 w 354"/>
                <a:gd name="T25" fmla="*/ 0 h 144"/>
                <a:gd name="T26" fmla="*/ 2147483647 w 354"/>
                <a:gd name="T27" fmla="*/ 0 h 144"/>
                <a:gd name="T28" fmla="*/ 2147483647 w 354"/>
                <a:gd name="T29" fmla="*/ 0 h 144"/>
                <a:gd name="T30" fmla="*/ 2147483647 w 354"/>
                <a:gd name="T31" fmla="*/ 0 h 144"/>
                <a:gd name="T32" fmla="*/ 2147483647 w 354"/>
                <a:gd name="T33" fmla="*/ 2147483647 h 144"/>
                <a:gd name="T34" fmla="*/ 0 w 354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4"/>
                <a:gd name="T55" fmla="*/ 0 h 144"/>
                <a:gd name="T56" fmla="*/ 354 w 354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4" h="144">
                  <a:moveTo>
                    <a:pt x="0" y="30"/>
                  </a:moveTo>
                  <a:lnTo>
                    <a:pt x="24" y="24"/>
                  </a:lnTo>
                  <a:lnTo>
                    <a:pt x="36" y="24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108" y="12"/>
                  </a:lnTo>
                  <a:lnTo>
                    <a:pt x="132" y="12"/>
                  </a:lnTo>
                  <a:lnTo>
                    <a:pt x="150" y="6"/>
                  </a:lnTo>
                  <a:lnTo>
                    <a:pt x="180" y="6"/>
                  </a:lnTo>
                  <a:lnTo>
                    <a:pt x="198" y="6"/>
                  </a:lnTo>
                  <a:lnTo>
                    <a:pt x="228" y="0"/>
                  </a:lnTo>
                  <a:lnTo>
                    <a:pt x="258" y="0"/>
                  </a:lnTo>
                  <a:lnTo>
                    <a:pt x="276" y="0"/>
                  </a:lnTo>
                  <a:lnTo>
                    <a:pt x="306" y="0"/>
                  </a:lnTo>
                  <a:lnTo>
                    <a:pt x="324" y="0"/>
                  </a:lnTo>
                  <a:lnTo>
                    <a:pt x="354" y="0"/>
                  </a:lnTo>
                  <a:lnTo>
                    <a:pt x="354" y="144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3F44"/>
                </a:gs>
                <a:gs pos="100000">
                  <a:srgbClr val="C80005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179388" y="3816350"/>
              <a:ext cx="149225" cy="941388"/>
            </a:xfrm>
            <a:custGeom>
              <a:avLst/>
              <a:gdLst>
                <a:gd name="T0" fmla="*/ 2147483647 w 42"/>
                <a:gd name="T1" fmla="*/ 2147483647 h 210"/>
                <a:gd name="T2" fmla="*/ 2147483647 w 42"/>
                <a:gd name="T3" fmla="*/ 2147483647 h 210"/>
                <a:gd name="T4" fmla="*/ 2147483647 w 42"/>
                <a:gd name="T5" fmla="*/ 2147483647 h 210"/>
                <a:gd name="T6" fmla="*/ 2147483647 w 42"/>
                <a:gd name="T7" fmla="*/ 2147483647 h 210"/>
                <a:gd name="T8" fmla="*/ 2147483647 w 42"/>
                <a:gd name="T9" fmla="*/ 2147483647 h 210"/>
                <a:gd name="T10" fmla="*/ 2147483647 w 42"/>
                <a:gd name="T11" fmla="*/ 2147483647 h 210"/>
                <a:gd name="T12" fmla="*/ 0 w 42"/>
                <a:gd name="T13" fmla="*/ 2147483647 h 210"/>
                <a:gd name="T14" fmla="*/ 0 w 42"/>
                <a:gd name="T15" fmla="*/ 2147483647 h 210"/>
                <a:gd name="T16" fmla="*/ 0 w 42"/>
                <a:gd name="T17" fmla="*/ 2147483647 h 210"/>
                <a:gd name="T18" fmla="*/ 0 w 42"/>
                <a:gd name="T19" fmla="*/ 0 h 210"/>
                <a:gd name="T20" fmla="*/ 0 w 42"/>
                <a:gd name="T21" fmla="*/ 2147483647 h 210"/>
                <a:gd name="T22" fmla="*/ 0 w 42"/>
                <a:gd name="T23" fmla="*/ 2147483647 h 210"/>
                <a:gd name="T24" fmla="*/ 0 w 42"/>
                <a:gd name="T25" fmla="*/ 2147483647 h 210"/>
                <a:gd name="T26" fmla="*/ 0 w 42"/>
                <a:gd name="T27" fmla="*/ 2147483647 h 210"/>
                <a:gd name="T28" fmla="*/ 2147483647 w 42"/>
                <a:gd name="T29" fmla="*/ 2147483647 h 210"/>
                <a:gd name="T30" fmla="*/ 2147483647 w 42"/>
                <a:gd name="T31" fmla="*/ 2147483647 h 210"/>
                <a:gd name="T32" fmla="*/ 2147483647 w 42"/>
                <a:gd name="T33" fmla="*/ 2147483647 h 210"/>
                <a:gd name="T34" fmla="*/ 2147483647 w 42"/>
                <a:gd name="T35" fmla="*/ 2147483647 h 210"/>
                <a:gd name="T36" fmla="*/ 2147483647 w 42"/>
                <a:gd name="T37" fmla="*/ 2147483647 h 210"/>
                <a:gd name="T38" fmla="*/ 2147483647 w 42"/>
                <a:gd name="T39" fmla="*/ 2147483647 h 210"/>
                <a:gd name="T40" fmla="*/ 2147483647 w 42"/>
                <a:gd name="T41" fmla="*/ 2147483647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210"/>
                <a:gd name="T65" fmla="*/ 42 w 42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210">
                  <a:moveTo>
                    <a:pt x="42" y="54"/>
                  </a:moveTo>
                  <a:lnTo>
                    <a:pt x="30" y="54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6" y="186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198"/>
                  </a:lnTo>
                  <a:lnTo>
                    <a:pt x="30" y="210"/>
                  </a:lnTo>
                  <a:lnTo>
                    <a:pt x="42" y="210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300038" y="3859213"/>
              <a:ext cx="1857375" cy="941387"/>
            </a:xfrm>
            <a:custGeom>
              <a:avLst/>
              <a:gdLst>
                <a:gd name="T0" fmla="*/ 2147483647 w 522"/>
                <a:gd name="T1" fmla="*/ 0 h 210"/>
                <a:gd name="T2" fmla="*/ 0 w 522"/>
                <a:gd name="T3" fmla="*/ 2147483647 h 210"/>
                <a:gd name="T4" fmla="*/ 0 w 522"/>
                <a:gd name="T5" fmla="*/ 2147483647 h 210"/>
                <a:gd name="T6" fmla="*/ 2147483647 w 522"/>
                <a:gd name="T7" fmla="*/ 2147483647 h 210"/>
                <a:gd name="T8" fmla="*/ 2147483647 w 522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210"/>
                <a:gd name="T17" fmla="*/ 522 w 522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210">
                  <a:moveTo>
                    <a:pt x="522" y="0"/>
                  </a:moveTo>
                  <a:lnTo>
                    <a:pt x="0" y="54"/>
                  </a:lnTo>
                  <a:lnTo>
                    <a:pt x="0" y="210"/>
                  </a:lnTo>
                  <a:lnTo>
                    <a:pt x="522" y="156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355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179388" y="3340100"/>
              <a:ext cx="2006600" cy="754063"/>
            </a:xfrm>
            <a:custGeom>
              <a:avLst/>
              <a:gdLst>
                <a:gd name="T0" fmla="*/ 2147483647 w 564"/>
                <a:gd name="T1" fmla="*/ 2147483647 h 168"/>
                <a:gd name="T2" fmla="*/ 2147483647 w 564"/>
                <a:gd name="T3" fmla="*/ 2147483647 h 168"/>
                <a:gd name="T4" fmla="*/ 2147483647 w 564"/>
                <a:gd name="T5" fmla="*/ 2147483647 h 168"/>
                <a:gd name="T6" fmla="*/ 2147483647 w 564"/>
                <a:gd name="T7" fmla="*/ 2147483647 h 168"/>
                <a:gd name="T8" fmla="*/ 2147483647 w 564"/>
                <a:gd name="T9" fmla="*/ 2147483647 h 168"/>
                <a:gd name="T10" fmla="*/ 2147483647 w 564"/>
                <a:gd name="T11" fmla="*/ 2147483647 h 168"/>
                <a:gd name="T12" fmla="*/ 0 w 564"/>
                <a:gd name="T13" fmla="*/ 2147483647 h 168"/>
                <a:gd name="T14" fmla="*/ 0 w 564"/>
                <a:gd name="T15" fmla="*/ 2147483647 h 168"/>
                <a:gd name="T16" fmla="*/ 0 w 564"/>
                <a:gd name="T17" fmla="*/ 2147483647 h 168"/>
                <a:gd name="T18" fmla="*/ 0 w 564"/>
                <a:gd name="T19" fmla="*/ 2147483647 h 168"/>
                <a:gd name="T20" fmla="*/ 0 w 564"/>
                <a:gd name="T21" fmla="*/ 2147483647 h 168"/>
                <a:gd name="T22" fmla="*/ 0 w 564"/>
                <a:gd name="T23" fmla="*/ 2147483647 h 168"/>
                <a:gd name="T24" fmla="*/ 0 w 564"/>
                <a:gd name="T25" fmla="*/ 2147483647 h 168"/>
                <a:gd name="T26" fmla="*/ 2147483647 w 564"/>
                <a:gd name="T27" fmla="*/ 2147483647 h 168"/>
                <a:gd name="T28" fmla="*/ 2147483647 w 564"/>
                <a:gd name="T29" fmla="*/ 2147483647 h 168"/>
                <a:gd name="T30" fmla="*/ 2147483647 w 564"/>
                <a:gd name="T31" fmla="*/ 2147483647 h 168"/>
                <a:gd name="T32" fmla="*/ 2147483647 w 564"/>
                <a:gd name="T33" fmla="*/ 2147483647 h 168"/>
                <a:gd name="T34" fmla="*/ 2147483647 w 564"/>
                <a:gd name="T35" fmla="*/ 2147483647 h 168"/>
                <a:gd name="T36" fmla="*/ 2147483647 w 564"/>
                <a:gd name="T37" fmla="*/ 2147483647 h 168"/>
                <a:gd name="T38" fmla="*/ 2147483647 w 564"/>
                <a:gd name="T39" fmla="*/ 2147483647 h 168"/>
                <a:gd name="T40" fmla="*/ 2147483647 w 564"/>
                <a:gd name="T41" fmla="*/ 2147483647 h 168"/>
                <a:gd name="T42" fmla="*/ 2147483647 w 564"/>
                <a:gd name="T43" fmla="*/ 2147483647 h 168"/>
                <a:gd name="T44" fmla="*/ 2147483647 w 564"/>
                <a:gd name="T45" fmla="*/ 2147483647 h 168"/>
                <a:gd name="T46" fmla="*/ 2147483647 w 564"/>
                <a:gd name="T47" fmla="*/ 2147483647 h 168"/>
                <a:gd name="T48" fmla="*/ 2147483647 w 564"/>
                <a:gd name="T49" fmla="*/ 2147483647 h 168"/>
                <a:gd name="T50" fmla="*/ 2147483647 w 564"/>
                <a:gd name="T51" fmla="*/ 2147483647 h 168"/>
                <a:gd name="T52" fmla="*/ 2147483647 w 564"/>
                <a:gd name="T53" fmla="*/ 2147483647 h 168"/>
                <a:gd name="T54" fmla="*/ 2147483647 w 564"/>
                <a:gd name="T55" fmla="*/ 2147483647 h 168"/>
                <a:gd name="T56" fmla="*/ 2147483647 w 564"/>
                <a:gd name="T57" fmla="*/ 2147483647 h 168"/>
                <a:gd name="T58" fmla="*/ 2147483647 w 564"/>
                <a:gd name="T59" fmla="*/ 2147483647 h 168"/>
                <a:gd name="T60" fmla="*/ 2147483647 w 564"/>
                <a:gd name="T61" fmla="*/ 0 h 168"/>
                <a:gd name="T62" fmla="*/ 2147483647 w 564"/>
                <a:gd name="T63" fmla="*/ 2147483647 h 168"/>
                <a:gd name="T64" fmla="*/ 2147483647 w 564"/>
                <a:gd name="T65" fmla="*/ 2147483647 h 1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4"/>
                <a:gd name="T100" fmla="*/ 0 h 168"/>
                <a:gd name="T101" fmla="*/ 564 w 564"/>
                <a:gd name="T102" fmla="*/ 168 h 1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4" h="168">
                  <a:moveTo>
                    <a:pt x="42" y="168"/>
                  </a:moveTo>
                  <a:lnTo>
                    <a:pt x="30" y="168"/>
                  </a:lnTo>
                  <a:lnTo>
                    <a:pt x="24" y="156"/>
                  </a:lnTo>
                  <a:lnTo>
                    <a:pt x="18" y="156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6" y="90"/>
                  </a:lnTo>
                  <a:lnTo>
                    <a:pt x="12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30" y="66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60" y="48"/>
                  </a:lnTo>
                  <a:lnTo>
                    <a:pt x="72" y="42"/>
                  </a:lnTo>
                  <a:lnTo>
                    <a:pt x="84" y="36"/>
                  </a:lnTo>
                  <a:lnTo>
                    <a:pt x="96" y="36"/>
                  </a:lnTo>
                  <a:lnTo>
                    <a:pt x="108" y="30"/>
                  </a:lnTo>
                  <a:lnTo>
                    <a:pt x="126" y="24"/>
                  </a:lnTo>
                  <a:lnTo>
                    <a:pt x="138" y="18"/>
                  </a:lnTo>
                  <a:lnTo>
                    <a:pt x="156" y="12"/>
                  </a:lnTo>
                  <a:lnTo>
                    <a:pt x="174" y="12"/>
                  </a:lnTo>
                  <a:lnTo>
                    <a:pt x="192" y="6"/>
                  </a:lnTo>
                  <a:lnTo>
                    <a:pt x="210" y="0"/>
                  </a:lnTo>
                  <a:lnTo>
                    <a:pt x="564" y="114"/>
                  </a:lnTo>
                  <a:lnTo>
                    <a:pt x="42" y="168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93688" y="3840163"/>
              <a:ext cx="3883025" cy="1371600"/>
            </a:xfrm>
            <a:custGeom>
              <a:avLst/>
              <a:gdLst>
                <a:gd name="T0" fmla="*/ 2147483647 w 1092"/>
                <a:gd name="T1" fmla="*/ 2147483647 h 306"/>
                <a:gd name="T2" fmla="*/ 2147483647 w 1092"/>
                <a:gd name="T3" fmla="*/ 2147483647 h 306"/>
                <a:gd name="T4" fmla="*/ 2147483647 w 1092"/>
                <a:gd name="T5" fmla="*/ 2147483647 h 306"/>
                <a:gd name="T6" fmla="*/ 2147483647 w 1092"/>
                <a:gd name="T7" fmla="*/ 2147483647 h 306"/>
                <a:gd name="T8" fmla="*/ 2147483647 w 1092"/>
                <a:gd name="T9" fmla="*/ 2147483647 h 306"/>
                <a:gd name="T10" fmla="*/ 2147483647 w 1092"/>
                <a:gd name="T11" fmla="*/ 2147483647 h 306"/>
                <a:gd name="T12" fmla="*/ 2147483647 w 1092"/>
                <a:gd name="T13" fmla="*/ 2147483647 h 306"/>
                <a:gd name="T14" fmla="*/ 2147483647 w 1092"/>
                <a:gd name="T15" fmla="*/ 2147483647 h 306"/>
                <a:gd name="T16" fmla="*/ 2147483647 w 1092"/>
                <a:gd name="T17" fmla="*/ 2147483647 h 306"/>
                <a:gd name="T18" fmla="*/ 2147483647 w 1092"/>
                <a:gd name="T19" fmla="*/ 2147483647 h 306"/>
                <a:gd name="T20" fmla="*/ 2147483647 w 1092"/>
                <a:gd name="T21" fmla="*/ 2147483647 h 306"/>
                <a:gd name="T22" fmla="*/ 2147483647 w 1092"/>
                <a:gd name="T23" fmla="*/ 2147483647 h 306"/>
                <a:gd name="T24" fmla="*/ 2147483647 w 1092"/>
                <a:gd name="T25" fmla="*/ 2147483647 h 306"/>
                <a:gd name="T26" fmla="*/ 2147483647 w 1092"/>
                <a:gd name="T27" fmla="*/ 2147483647 h 306"/>
                <a:gd name="T28" fmla="*/ 2147483647 w 1092"/>
                <a:gd name="T29" fmla="*/ 2147483647 h 306"/>
                <a:gd name="T30" fmla="*/ 2147483647 w 1092"/>
                <a:gd name="T31" fmla="*/ 2147483647 h 306"/>
                <a:gd name="T32" fmla="*/ 2147483647 w 1092"/>
                <a:gd name="T33" fmla="*/ 2147483647 h 306"/>
                <a:gd name="T34" fmla="*/ 2147483647 w 1092"/>
                <a:gd name="T35" fmla="*/ 2147483647 h 306"/>
                <a:gd name="T36" fmla="*/ 2147483647 w 1092"/>
                <a:gd name="T37" fmla="*/ 2147483647 h 306"/>
                <a:gd name="T38" fmla="*/ 2147483647 w 1092"/>
                <a:gd name="T39" fmla="*/ 2147483647 h 306"/>
                <a:gd name="T40" fmla="*/ 2147483647 w 1092"/>
                <a:gd name="T41" fmla="*/ 2147483647 h 306"/>
                <a:gd name="T42" fmla="*/ 2147483647 w 1092"/>
                <a:gd name="T43" fmla="*/ 2147483647 h 306"/>
                <a:gd name="T44" fmla="*/ 2147483647 w 1092"/>
                <a:gd name="T45" fmla="*/ 2147483647 h 306"/>
                <a:gd name="T46" fmla="*/ 2147483647 w 1092"/>
                <a:gd name="T47" fmla="*/ 2147483647 h 306"/>
                <a:gd name="T48" fmla="*/ 2147483647 w 1092"/>
                <a:gd name="T49" fmla="*/ 2147483647 h 306"/>
                <a:gd name="T50" fmla="*/ 2147483647 w 1092"/>
                <a:gd name="T51" fmla="*/ 2147483647 h 306"/>
                <a:gd name="T52" fmla="*/ 2147483647 w 1092"/>
                <a:gd name="T53" fmla="*/ 2147483647 h 306"/>
                <a:gd name="T54" fmla="*/ 2147483647 w 1092"/>
                <a:gd name="T55" fmla="*/ 2147483647 h 306"/>
                <a:gd name="T56" fmla="*/ 2147483647 w 1092"/>
                <a:gd name="T57" fmla="*/ 2147483647 h 306"/>
                <a:gd name="T58" fmla="*/ 2147483647 w 1092"/>
                <a:gd name="T59" fmla="*/ 2147483647 h 306"/>
                <a:gd name="T60" fmla="*/ 0 w 1092"/>
                <a:gd name="T61" fmla="*/ 2147483647 h 306"/>
                <a:gd name="T62" fmla="*/ 2147483647 w 1092"/>
                <a:gd name="T63" fmla="*/ 2147483647 h 306"/>
                <a:gd name="T64" fmla="*/ 2147483647 w 1092"/>
                <a:gd name="T65" fmla="*/ 2147483647 h 306"/>
                <a:gd name="T66" fmla="*/ 2147483647 w 1092"/>
                <a:gd name="T67" fmla="*/ 2147483647 h 306"/>
                <a:gd name="T68" fmla="*/ 2147483647 w 1092"/>
                <a:gd name="T69" fmla="*/ 2147483647 h 306"/>
                <a:gd name="T70" fmla="*/ 2147483647 w 1092"/>
                <a:gd name="T71" fmla="*/ 2147483647 h 306"/>
                <a:gd name="T72" fmla="*/ 2147483647 w 1092"/>
                <a:gd name="T73" fmla="*/ 2147483647 h 306"/>
                <a:gd name="T74" fmla="*/ 2147483647 w 1092"/>
                <a:gd name="T75" fmla="*/ 2147483647 h 306"/>
                <a:gd name="T76" fmla="*/ 2147483647 w 1092"/>
                <a:gd name="T77" fmla="*/ 2147483647 h 306"/>
                <a:gd name="T78" fmla="*/ 2147483647 w 1092"/>
                <a:gd name="T79" fmla="*/ 2147483647 h 306"/>
                <a:gd name="T80" fmla="*/ 2147483647 w 1092"/>
                <a:gd name="T81" fmla="*/ 2147483647 h 306"/>
                <a:gd name="T82" fmla="*/ 2147483647 w 1092"/>
                <a:gd name="T83" fmla="*/ 2147483647 h 306"/>
                <a:gd name="T84" fmla="*/ 2147483647 w 1092"/>
                <a:gd name="T85" fmla="*/ 2147483647 h 306"/>
                <a:gd name="T86" fmla="*/ 2147483647 w 1092"/>
                <a:gd name="T87" fmla="*/ 2147483647 h 306"/>
                <a:gd name="T88" fmla="*/ 2147483647 w 1092"/>
                <a:gd name="T89" fmla="*/ 2147483647 h 306"/>
                <a:gd name="T90" fmla="*/ 2147483647 w 1092"/>
                <a:gd name="T91" fmla="*/ 2147483647 h 306"/>
                <a:gd name="T92" fmla="*/ 2147483647 w 1092"/>
                <a:gd name="T93" fmla="*/ 2147483647 h 306"/>
                <a:gd name="T94" fmla="*/ 2147483647 w 1092"/>
                <a:gd name="T95" fmla="*/ 2147483647 h 306"/>
                <a:gd name="T96" fmla="*/ 2147483647 w 1092"/>
                <a:gd name="T97" fmla="*/ 2147483647 h 306"/>
                <a:gd name="T98" fmla="*/ 2147483647 w 1092"/>
                <a:gd name="T99" fmla="*/ 2147483647 h 306"/>
                <a:gd name="T100" fmla="*/ 2147483647 w 1092"/>
                <a:gd name="T101" fmla="*/ 2147483647 h 306"/>
                <a:gd name="T102" fmla="*/ 2147483647 w 1092"/>
                <a:gd name="T103" fmla="*/ 2147483647 h 306"/>
                <a:gd name="T104" fmla="*/ 2147483647 w 1092"/>
                <a:gd name="T105" fmla="*/ 2147483647 h 306"/>
                <a:gd name="T106" fmla="*/ 2147483647 w 1092"/>
                <a:gd name="T107" fmla="*/ 2147483647 h 306"/>
                <a:gd name="T108" fmla="*/ 2147483647 w 1092"/>
                <a:gd name="T109" fmla="*/ 2147483647 h 306"/>
                <a:gd name="T110" fmla="*/ 2147483647 w 1092"/>
                <a:gd name="T111" fmla="*/ 2147483647 h 306"/>
                <a:gd name="T112" fmla="*/ 2147483647 w 1092"/>
                <a:gd name="T113" fmla="*/ 2147483647 h 306"/>
                <a:gd name="T114" fmla="*/ 2147483647 w 1092"/>
                <a:gd name="T115" fmla="*/ 2147483647 h 306"/>
                <a:gd name="T116" fmla="*/ 2147483647 w 1092"/>
                <a:gd name="T117" fmla="*/ 2147483647 h 306"/>
                <a:gd name="T118" fmla="*/ 2147483647 w 1092"/>
                <a:gd name="T119" fmla="*/ 2147483647 h 306"/>
                <a:gd name="T120" fmla="*/ 2147483647 w 1092"/>
                <a:gd name="T121" fmla="*/ 2147483647 h 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2"/>
                <a:gd name="T184" fmla="*/ 0 h 306"/>
                <a:gd name="T185" fmla="*/ 1092 w 1092"/>
                <a:gd name="T186" fmla="*/ 306 h 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2" h="306">
                  <a:moveTo>
                    <a:pt x="1092" y="0"/>
                  </a:moveTo>
                  <a:lnTo>
                    <a:pt x="1092" y="12"/>
                  </a:lnTo>
                  <a:lnTo>
                    <a:pt x="1086" y="12"/>
                  </a:lnTo>
                  <a:lnTo>
                    <a:pt x="1086" y="24"/>
                  </a:lnTo>
                  <a:lnTo>
                    <a:pt x="1080" y="30"/>
                  </a:lnTo>
                  <a:lnTo>
                    <a:pt x="1074" y="36"/>
                  </a:lnTo>
                  <a:lnTo>
                    <a:pt x="1068" y="42"/>
                  </a:lnTo>
                  <a:lnTo>
                    <a:pt x="1062" y="48"/>
                  </a:lnTo>
                  <a:lnTo>
                    <a:pt x="1050" y="54"/>
                  </a:lnTo>
                  <a:lnTo>
                    <a:pt x="1044" y="60"/>
                  </a:lnTo>
                  <a:lnTo>
                    <a:pt x="1032" y="66"/>
                  </a:lnTo>
                  <a:lnTo>
                    <a:pt x="1020" y="72"/>
                  </a:lnTo>
                  <a:lnTo>
                    <a:pt x="1002" y="78"/>
                  </a:lnTo>
                  <a:lnTo>
                    <a:pt x="996" y="84"/>
                  </a:lnTo>
                  <a:lnTo>
                    <a:pt x="978" y="90"/>
                  </a:lnTo>
                  <a:lnTo>
                    <a:pt x="960" y="96"/>
                  </a:lnTo>
                  <a:lnTo>
                    <a:pt x="942" y="102"/>
                  </a:lnTo>
                  <a:lnTo>
                    <a:pt x="924" y="108"/>
                  </a:lnTo>
                  <a:lnTo>
                    <a:pt x="912" y="108"/>
                  </a:lnTo>
                  <a:lnTo>
                    <a:pt x="888" y="114"/>
                  </a:lnTo>
                  <a:lnTo>
                    <a:pt x="864" y="120"/>
                  </a:lnTo>
                  <a:lnTo>
                    <a:pt x="846" y="120"/>
                  </a:lnTo>
                  <a:lnTo>
                    <a:pt x="822" y="126"/>
                  </a:lnTo>
                  <a:lnTo>
                    <a:pt x="798" y="132"/>
                  </a:lnTo>
                  <a:lnTo>
                    <a:pt x="780" y="132"/>
                  </a:lnTo>
                  <a:lnTo>
                    <a:pt x="756" y="138"/>
                  </a:lnTo>
                  <a:lnTo>
                    <a:pt x="738" y="138"/>
                  </a:lnTo>
                  <a:lnTo>
                    <a:pt x="708" y="138"/>
                  </a:lnTo>
                  <a:lnTo>
                    <a:pt x="678" y="144"/>
                  </a:lnTo>
                  <a:lnTo>
                    <a:pt x="660" y="144"/>
                  </a:lnTo>
                  <a:lnTo>
                    <a:pt x="630" y="144"/>
                  </a:lnTo>
                  <a:lnTo>
                    <a:pt x="600" y="150"/>
                  </a:lnTo>
                  <a:lnTo>
                    <a:pt x="582" y="150"/>
                  </a:lnTo>
                  <a:lnTo>
                    <a:pt x="552" y="150"/>
                  </a:lnTo>
                  <a:lnTo>
                    <a:pt x="522" y="150"/>
                  </a:lnTo>
                  <a:lnTo>
                    <a:pt x="504" y="150"/>
                  </a:lnTo>
                  <a:lnTo>
                    <a:pt x="474" y="150"/>
                  </a:lnTo>
                  <a:lnTo>
                    <a:pt x="456" y="150"/>
                  </a:lnTo>
                  <a:lnTo>
                    <a:pt x="426" y="144"/>
                  </a:lnTo>
                  <a:lnTo>
                    <a:pt x="396" y="144"/>
                  </a:lnTo>
                  <a:lnTo>
                    <a:pt x="378" y="144"/>
                  </a:lnTo>
                  <a:lnTo>
                    <a:pt x="348" y="144"/>
                  </a:lnTo>
                  <a:lnTo>
                    <a:pt x="318" y="138"/>
                  </a:lnTo>
                  <a:lnTo>
                    <a:pt x="300" y="138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04" y="126"/>
                  </a:lnTo>
                  <a:lnTo>
                    <a:pt x="192" y="120"/>
                  </a:lnTo>
                  <a:lnTo>
                    <a:pt x="168" y="114"/>
                  </a:lnTo>
                  <a:lnTo>
                    <a:pt x="144" y="108"/>
                  </a:lnTo>
                  <a:lnTo>
                    <a:pt x="132" y="108"/>
                  </a:lnTo>
                  <a:lnTo>
                    <a:pt x="108" y="102"/>
                  </a:lnTo>
                  <a:lnTo>
                    <a:pt x="90" y="96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8" y="84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0" y="54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18" y="222"/>
                  </a:lnTo>
                  <a:lnTo>
                    <a:pt x="30" y="234"/>
                  </a:lnTo>
                  <a:lnTo>
                    <a:pt x="48" y="240"/>
                  </a:lnTo>
                  <a:lnTo>
                    <a:pt x="60" y="240"/>
                  </a:lnTo>
                  <a:lnTo>
                    <a:pt x="78" y="246"/>
                  </a:lnTo>
                  <a:lnTo>
                    <a:pt x="90" y="252"/>
                  </a:lnTo>
                  <a:lnTo>
                    <a:pt x="108" y="258"/>
                  </a:lnTo>
                  <a:lnTo>
                    <a:pt x="132" y="264"/>
                  </a:lnTo>
                  <a:lnTo>
                    <a:pt x="144" y="264"/>
                  </a:lnTo>
                  <a:lnTo>
                    <a:pt x="168" y="270"/>
                  </a:lnTo>
                  <a:lnTo>
                    <a:pt x="192" y="276"/>
                  </a:lnTo>
                  <a:lnTo>
                    <a:pt x="204" y="282"/>
                  </a:lnTo>
                  <a:lnTo>
                    <a:pt x="234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48" y="300"/>
                  </a:lnTo>
                  <a:lnTo>
                    <a:pt x="378" y="300"/>
                  </a:lnTo>
                  <a:lnTo>
                    <a:pt x="396" y="300"/>
                  </a:lnTo>
                  <a:lnTo>
                    <a:pt x="426" y="300"/>
                  </a:lnTo>
                  <a:lnTo>
                    <a:pt x="456" y="306"/>
                  </a:lnTo>
                  <a:lnTo>
                    <a:pt x="474" y="306"/>
                  </a:lnTo>
                  <a:lnTo>
                    <a:pt x="504" y="306"/>
                  </a:lnTo>
                  <a:lnTo>
                    <a:pt x="522" y="306"/>
                  </a:lnTo>
                  <a:lnTo>
                    <a:pt x="552" y="306"/>
                  </a:lnTo>
                  <a:lnTo>
                    <a:pt x="582" y="306"/>
                  </a:lnTo>
                  <a:lnTo>
                    <a:pt x="600" y="306"/>
                  </a:lnTo>
                  <a:lnTo>
                    <a:pt x="630" y="300"/>
                  </a:lnTo>
                  <a:lnTo>
                    <a:pt x="660" y="300"/>
                  </a:lnTo>
                  <a:lnTo>
                    <a:pt x="678" y="300"/>
                  </a:lnTo>
                  <a:lnTo>
                    <a:pt x="708" y="294"/>
                  </a:lnTo>
                  <a:lnTo>
                    <a:pt x="738" y="294"/>
                  </a:lnTo>
                  <a:lnTo>
                    <a:pt x="756" y="294"/>
                  </a:lnTo>
                  <a:lnTo>
                    <a:pt x="780" y="288"/>
                  </a:lnTo>
                  <a:lnTo>
                    <a:pt x="798" y="288"/>
                  </a:lnTo>
                  <a:lnTo>
                    <a:pt x="822" y="282"/>
                  </a:lnTo>
                  <a:lnTo>
                    <a:pt x="846" y="276"/>
                  </a:lnTo>
                  <a:lnTo>
                    <a:pt x="864" y="276"/>
                  </a:lnTo>
                  <a:lnTo>
                    <a:pt x="888" y="270"/>
                  </a:lnTo>
                  <a:lnTo>
                    <a:pt x="912" y="264"/>
                  </a:lnTo>
                  <a:lnTo>
                    <a:pt x="924" y="264"/>
                  </a:lnTo>
                  <a:lnTo>
                    <a:pt x="942" y="258"/>
                  </a:lnTo>
                  <a:lnTo>
                    <a:pt x="960" y="252"/>
                  </a:lnTo>
                  <a:lnTo>
                    <a:pt x="978" y="246"/>
                  </a:lnTo>
                  <a:lnTo>
                    <a:pt x="996" y="240"/>
                  </a:lnTo>
                  <a:lnTo>
                    <a:pt x="1002" y="234"/>
                  </a:lnTo>
                  <a:lnTo>
                    <a:pt x="1020" y="228"/>
                  </a:lnTo>
                  <a:lnTo>
                    <a:pt x="1032" y="222"/>
                  </a:lnTo>
                  <a:lnTo>
                    <a:pt x="1044" y="216"/>
                  </a:lnTo>
                  <a:lnTo>
                    <a:pt x="1050" y="210"/>
                  </a:lnTo>
                  <a:lnTo>
                    <a:pt x="1062" y="204"/>
                  </a:lnTo>
                  <a:lnTo>
                    <a:pt x="1068" y="198"/>
                  </a:lnTo>
                  <a:lnTo>
                    <a:pt x="1074" y="192"/>
                  </a:lnTo>
                  <a:lnTo>
                    <a:pt x="1080" y="186"/>
                  </a:lnTo>
                  <a:lnTo>
                    <a:pt x="1086" y="180"/>
                  </a:lnTo>
                  <a:lnTo>
                    <a:pt x="1086" y="168"/>
                  </a:lnTo>
                  <a:lnTo>
                    <a:pt x="1092" y="168"/>
                  </a:lnTo>
                  <a:lnTo>
                    <a:pt x="1092" y="156"/>
                  </a:lnTo>
                  <a:lnTo>
                    <a:pt x="1092" y="0"/>
                  </a:lnTo>
                  <a:close/>
                </a:path>
              </a:pathLst>
            </a:custGeom>
            <a:gradFill rotWithShape="1">
              <a:gsLst>
                <a:gs pos="0">
                  <a:srgbClr val="0F450F"/>
                </a:gs>
                <a:gs pos="50000">
                  <a:srgbClr val="135913"/>
                </a:gs>
                <a:gs pos="100000">
                  <a:srgbClr val="0F450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304800" y="3200400"/>
              <a:ext cx="3883025" cy="1317625"/>
            </a:xfrm>
            <a:custGeom>
              <a:avLst/>
              <a:gdLst>
                <a:gd name="T0" fmla="*/ 2147483647 w 1092"/>
                <a:gd name="T1" fmla="*/ 0 h 294"/>
                <a:gd name="T2" fmla="*/ 2147483647 w 1092"/>
                <a:gd name="T3" fmla="*/ 0 h 294"/>
                <a:gd name="T4" fmla="*/ 2147483647 w 1092"/>
                <a:gd name="T5" fmla="*/ 0 h 294"/>
                <a:gd name="T6" fmla="*/ 2147483647 w 1092"/>
                <a:gd name="T7" fmla="*/ 2147483647 h 294"/>
                <a:gd name="T8" fmla="*/ 2147483647 w 1092"/>
                <a:gd name="T9" fmla="*/ 2147483647 h 294"/>
                <a:gd name="T10" fmla="*/ 2147483647 w 1092"/>
                <a:gd name="T11" fmla="*/ 2147483647 h 294"/>
                <a:gd name="T12" fmla="*/ 2147483647 w 1092"/>
                <a:gd name="T13" fmla="*/ 2147483647 h 294"/>
                <a:gd name="T14" fmla="*/ 2147483647 w 1092"/>
                <a:gd name="T15" fmla="*/ 2147483647 h 294"/>
                <a:gd name="T16" fmla="*/ 2147483647 w 1092"/>
                <a:gd name="T17" fmla="*/ 2147483647 h 294"/>
                <a:gd name="T18" fmla="*/ 2147483647 w 1092"/>
                <a:gd name="T19" fmla="*/ 2147483647 h 294"/>
                <a:gd name="T20" fmla="*/ 2147483647 w 1092"/>
                <a:gd name="T21" fmla="*/ 2147483647 h 294"/>
                <a:gd name="T22" fmla="*/ 2147483647 w 1092"/>
                <a:gd name="T23" fmla="*/ 2147483647 h 294"/>
                <a:gd name="T24" fmla="*/ 2147483647 w 1092"/>
                <a:gd name="T25" fmla="*/ 2147483647 h 294"/>
                <a:gd name="T26" fmla="*/ 2147483647 w 1092"/>
                <a:gd name="T27" fmla="*/ 2147483647 h 294"/>
                <a:gd name="T28" fmla="*/ 2147483647 w 1092"/>
                <a:gd name="T29" fmla="*/ 2147483647 h 294"/>
                <a:gd name="T30" fmla="*/ 2147483647 w 1092"/>
                <a:gd name="T31" fmla="*/ 2147483647 h 294"/>
                <a:gd name="T32" fmla="*/ 2147483647 w 1092"/>
                <a:gd name="T33" fmla="*/ 2147483647 h 294"/>
                <a:gd name="T34" fmla="*/ 2147483647 w 1092"/>
                <a:gd name="T35" fmla="*/ 2147483647 h 294"/>
                <a:gd name="T36" fmla="*/ 2147483647 w 1092"/>
                <a:gd name="T37" fmla="*/ 2147483647 h 294"/>
                <a:gd name="T38" fmla="*/ 2147483647 w 1092"/>
                <a:gd name="T39" fmla="*/ 2147483647 h 294"/>
                <a:gd name="T40" fmla="*/ 2147483647 w 1092"/>
                <a:gd name="T41" fmla="*/ 2147483647 h 294"/>
                <a:gd name="T42" fmla="*/ 2147483647 w 1092"/>
                <a:gd name="T43" fmla="*/ 2147483647 h 294"/>
                <a:gd name="T44" fmla="*/ 2147483647 w 1092"/>
                <a:gd name="T45" fmla="*/ 2147483647 h 294"/>
                <a:gd name="T46" fmla="*/ 2147483647 w 1092"/>
                <a:gd name="T47" fmla="*/ 2147483647 h 294"/>
                <a:gd name="T48" fmla="*/ 2147483647 w 1092"/>
                <a:gd name="T49" fmla="*/ 2147483647 h 294"/>
                <a:gd name="T50" fmla="*/ 2147483647 w 1092"/>
                <a:gd name="T51" fmla="*/ 2147483647 h 294"/>
                <a:gd name="T52" fmla="*/ 2147483647 w 1092"/>
                <a:gd name="T53" fmla="*/ 2147483647 h 294"/>
                <a:gd name="T54" fmla="*/ 2147483647 w 1092"/>
                <a:gd name="T55" fmla="*/ 2147483647 h 294"/>
                <a:gd name="T56" fmla="*/ 2147483647 w 1092"/>
                <a:gd name="T57" fmla="*/ 2147483647 h 294"/>
                <a:gd name="T58" fmla="*/ 2147483647 w 1092"/>
                <a:gd name="T59" fmla="*/ 2147483647 h 294"/>
                <a:gd name="T60" fmla="*/ 2147483647 w 1092"/>
                <a:gd name="T61" fmla="*/ 2147483647 h 294"/>
                <a:gd name="T62" fmla="*/ 2147483647 w 1092"/>
                <a:gd name="T63" fmla="*/ 2147483647 h 294"/>
                <a:gd name="T64" fmla="*/ 2147483647 w 1092"/>
                <a:gd name="T65" fmla="*/ 2147483647 h 294"/>
                <a:gd name="T66" fmla="*/ 2147483647 w 1092"/>
                <a:gd name="T67" fmla="*/ 2147483647 h 294"/>
                <a:gd name="T68" fmla="*/ 2147483647 w 1092"/>
                <a:gd name="T69" fmla="*/ 2147483647 h 294"/>
                <a:gd name="T70" fmla="*/ 2147483647 w 1092"/>
                <a:gd name="T71" fmla="*/ 2147483647 h 294"/>
                <a:gd name="T72" fmla="*/ 2147483647 w 1092"/>
                <a:gd name="T73" fmla="*/ 2147483647 h 294"/>
                <a:gd name="T74" fmla="*/ 2147483647 w 1092"/>
                <a:gd name="T75" fmla="*/ 2147483647 h 294"/>
                <a:gd name="T76" fmla="*/ 2147483647 w 1092"/>
                <a:gd name="T77" fmla="*/ 2147483647 h 294"/>
                <a:gd name="T78" fmla="*/ 2147483647 w 1092"/>
                <a:gd name="T79" fmla="*/ 2147483647 h 294"/>
                <a:gd name="T80" fmla="*/ 2147483647 w 1092"/>
                <a:gd name="T81" fmla="*/ 2147483647 h 294"/>
                <a:gd name="T82" fmla="*/ 2147483647 w 1092"/>
                <a:gd name="T83" fmla="*/ 2147483647 h 294"/>
                <a:gd name="T84" fmla="*/ 2147483647 w 1092"/>
                <a:gd name="T85" fmla="*/ 2147483647 h 294"/>
                <a:gd name="T86" fmla="*/ 2147483647 w 1092"/>
                <a:gd name="T87" fmla="*/ 2147483647 h 294"/>
                <a:gd name="T88" fmla="*/ 2147483647 w 1092"/>
                <a:gd name="T89" fmla="*/ 2147483647 h 294"/>
                <a:gd name="T90" fmla="*/ 2147483647 w 1092"/>
                <a:gd name="T91" fmla="*/ 2147483647 h 294"/>
                <a:gd name="T92" fmla="*/ 0 w 1092"/>
                <a:gd name="T93" fmla="*/ 2147483647 h 294"/>
                <a:gd name="T94" fmla="*/ 2147483647 w 1092"/>
                <a:gd name="T95" fmla="*/ 0 h 2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92"/>
                <a:gd name="T145" fmla="*/ 0 h 294"/>
                <a:gd name="T146" fmla="*/ 1092 w 1092"/>
                <a:gd name="T147" fmla="*/ 294 h 2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92" h="294">
                  <a:moveTo>
                    <a:pt x="522" y="0"/>
                  </a:moveTo>
                  <a:lnTo>
                    <a:pt x="552" y="0"/>
                  </a:lnTo>
                  <a:lnTo>
                    <a:pt x="570" y="0"/>
                  </a:lnTo>
                  <a:lnTo>
                    <a:pt x="600" y="0"/>
                  </a:lnTo>
                  <a:lnTo>
                    <a:pt x="630" y="0"/>
                  </a:lnTo>
                  <a:lnTo>
                    <a:pt x="654" y="0"/>
                  </a:lnTo>
                  <a:lnTo>
                    <a:pt x="678" y="6"/>
                  </a:lnTo>
                  <a:lnTo>
                    <a:pt x="708" y="6"/>
                  </a:lnTo>
                  <a:lnTo>
                    <a:pt x="726" y="6"/>
                  </a:lnTo>
                  <a:lnTo>
                    <a:pt x="756" y="12"/>
                  </a:lnTo>
                  <a:lnTo>
                    <a:pt x="780" y="12"/>
                  </a:lnTo>
                  <a:lnTo>
                    <a:pt x="798" y="18"/>
                  </a:lnTo>
                  <a:lnTo>
                    <a:pt x="822" y="18"/>
                  </a:lnTo>
                  <a:lnTo>
                    <a:pt x="846" y="24"/>
                  </a:lnTo>
                  <a:lnTo>
                    <a:pt x="864" y="30"/>
                  </a:lnTo>
                  <a:lnTo>
                    <a:pt x="888" y="30"/>
                  </a:lnTo>
                  <a:lnTo>
                    <a:pt x="912" y="36"/>
                  </a:lnTo>
                  <a:lnTo>
                    <a:pt x="924" y="42"/>
                  </a:lnTo>
                  <a:lnTo>
                    <a:pt x="942" y="48"/>
                  </a:lnTo>
                  <a:lnTo>
                    <a:pt x="966" y="54"/>
                  </a:lnTo>
                  <a:lnTo>
                    <a:pt x="978" y="60"/>
                  </a:lnTo>
                  <a:lnTo>
                    <a:pt x="996" y="66"/>
                  </a:lnTo>
                  <a:lnTo>
                    <a:pt x="1008" y="72"/>
                  </a:lnTo>
                  <a:lnTo>
                    <a:pt x="1020" y="72"/>
                  </a:lnTo>
                  <a:lnTo>
                    <a:pt x="1032" y="84"/>
                  </a:lnTo>
                  <a:lnTo>
                    <a:pt x="1044" y="90"/>
                  </a:lnTo>
                  <a:lnTo>
                    <a:pt x="1050" y="90"/>
                  </a:lnTo>
                  <a:lnTo>
                    <a:pt x="1062" y="102"/>
                  </a:lnTo>
                  <a:lnTo>
                    <a:pt x="1074" y="108"/>
                  </a:lnTo>
                  <a:lnTo>
                    <a:pt x="1074" y="114"/>
                  </a:lnTo>
                  <a:lnTo>
                    <a:pt x="1080" y="120"/>
                  </a:lnTo>
                  <a:lnTo>
                    <a:pt x="1086" y="126"/>
                  </a:lnTo>
                  <a:lnTo>
                    <a:pt x="1086" y="132"/>
                  </a:lnTo>
                  <a:lnTo>
                    <a:pt x="1092" y="138"/>
                  </a:lnTo>
                  <a:lnTo>
                    <a:pt x="1092" y="150"/>
                  </a:lnTo>
                  <a:lnTo>
                    <a:pt x="1092" y="156"/>
                  </a:lnTo>
                  <a:lnTo>
                    <a:pt x="1086" y="162"/>
                  </a:lnTo>
                  <a:lnTo>
                    <a:pt x="1086" y="168"/>
                  </a:lnTo>
                  <a:lnTo>
                    <a:pt x="1080" y="174"/>
                  </a:lnTo>
                  <a:lnTo>
                    <a:pt x="1074" y="180"/>
                  </a:lnTo>
                  <a:lnTo>
                    <a:pt x="1068" y="186"/>
                  </a:lnTo>
                  <a:lnTo>
                    <a:pt x="1062" y="192"/>
                  </a:lnTo>
                  <a:lnTo>
                    <a:pt x="1050" y="198"/>
                  </a:lnTo>
                  <a:lnTo>
                    <a:pt x="1038" y="210"/>
                  </a:lnTo>
                  <a:lnTo>
                    <a:pt x="1026" y="210"/>
                  </a:lnTo>
                  <a:lnTo>
                    <a:pt x="1014" y="222"/>
                  </a:lnTo>
                  <a:lnTo>
                    <a:pt x="1002" y="228"/>
                  </a:lnTo>
                  <a:lnTo>
                    <a:pt x="990" y="228"/>
                  </a:lnTo>
                  <a:lnTo>
                    <a:pt x="972" y="234"/>
                  </a:lnTo>
                  <a:lnTo>
                    <a:pt x="954" y="240"/>
                  </a:lnTo>
                  <a:lnTo>
                    <a:pt x="936" y="246"/>
                  </a:lnTo>
                  <a:lnTo>
                    <a:pt x="918" y="252"/>
                  </a:lnTo>
                  <a:lnTo>
                    <a:pt x="894" y="258"/>
                  </a:lnTo>
                  <a:lnTo>
                    <a:pt x="882" y="258"/>
                  </a:lnTo>
                  <a:lnTo>
                    <a:pt x="858" y="264"/>
                  </a:lnTo>
                  <a:lnTo>
                    <a:pt x="834" y="270"/>
                  </a:lnTo>
                  <a:lnTo>
                    <a:pt x="816" y="270"/>
                  </a:lnTo>
                  <a:lnTo>
                    <a:pt x="792" y="276"/>
                  </a:lnTo>
                  <a:lnTo>
                    <a:pt x="762" y="276"/>
                  </a:lnTo>
                  <a:lnTo>
                    <a:pt x="744" y="282"/>
                  </a:lnTo>
                  <a:lnTo>
                    <a:pt x="720" y="282"/>
                  </a:lnTo>
                  <a:lnTo>
                    <a:pt x="690" y="288"/>
                  </a:lnTo>
                  <a:lnTo>
                    <a:pt x="672" y="288"/>
                  </a:lnTo>
                  <a:lnTo>
                    <a:pt x="642" y="288"/>
                  </a:lnTo>
                  <a:lnTo>
                    <a:pt x="612" y="288"/>
                  </a:lnTo>
                  <a:lnTo>
                    <a:pt x="594" y="294"/>
                  </a:lnTo>
                  <a:lnTo>
                    <a:pt x="564" y="294"/>
                  </a:lnTo>
                  <a:lnTo>
                    <a:pt x="534" y="294"/>
                  </a:lnTo>
                  <a:lnTo>
                    <a:pt x="516" y="294"/>
                  </a:lnTo>
                  <a:lnTo>
                    <a:pt x="486" y="294"/>
                  </a:lnTo>
                  <a:lnTo>
                    <a:pt x="456" y="294"/>
                  </a:lnTo>
                  <a:lnTo>
                    <a:pt x="432" y="288"/>
                  </a:lnTo>
                  <a:lnTo>
                    <a:pt x="408" y="288"/>
                  </a:lnTo>
                  <a:lnTo>
                    <a:pt x="378" y="288"/>
                  </a:lnTo>
                  <a:lnTo>
                    <a:pt x="360" y="288"/>
                  </a:lnTo>
                  <a:lnTo>
                    <a:pt x="330" y="282"/>
                  </a:lnTo>
                  <a:lnTo>
                    <a:pt x="300" y="282"/>
                  </a:lnTo>
                  <a:lnTo>
                    <a:pt x="282" y="276"/>
                  </a:lnTo>
                  <a:lnTo>
                    <a:pt x="258" y="276"/>
                  </a:lnTo>
                  <a:lnTo>
                    <a:pt x="234" y="270"/>
                  </a:lnTo>
                  <a:lnTo>
                    <a:pt x="216" y="270"/>
                  </a:lnTo>
                  <a:lnTo>
                    <a:pt x="192" y="264"/>
                  </a:lnTo>
                  <a:lnTo>
                    <a:pt x="168" y="258"/>
                  </a:lnTo>
                  <a:lnTo>
                    <a:pt x="150" y="258"/>
                  </a:lnTo>
                  <a:lnTo>
                    <a:pt x="132" y="252"/>
                  </a:lnTo>
                  <a:lnTo>
                    <a:pt x="108" y="246"/>
                  </a:lnTo>
                  <a:lnTo>
                    <a:pt x="96" y="240"/>
                  </a:lnTo>
                  <a:lnTo>
                    <a:pt x="78" y="234"/>
                  </a:lnTo>
                  <a:lnTo>
                    <a:pt x="60" y="228"/>
                  </a:lnTo>
                  <a:lnTo>
                    <a:pt x="48" y="228"/>
                  </a:lnTo>
                  <a:lnTo>
                    <a:pt x="30" y="222"/>
                  </a:lnTo>
                  <a:lnTo>
                    <a:pt x="18" y="210"/>
                  </a:lnTo>
                  <a:lnTo>
                    <a:pt x="12" y="210"/>
                  </a:lnTo>
                  <a:lnTo>
                    <a:pt x="0" y="198"/>
                  </a:lnTo>
                  <a:lnTo>
                    <a:pt x="522" y="144"/>
                  </a:lnTo>
                  <a:lnTo>
                    <a:pt x="522" y="0"/>
                  </a:ln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Rectangle 29"/>
            <p:cNvSpPr>
              <a:spLocks noChangeArrowheads="1"/>
            </p:cNvSpPr>
            <p:nvPr/>
          </p:nvSpPr>
          <p:spPr bwMode="auto">
            <a:xfrm>
              <a:off x="2382838" y="3757613"/>
              <a:ext cx="628650" cy="27463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ru-RU">
                  <a:solidFill>
                    <a:srgbClr val="000000"/>
                  </a:solidFill>
                  <a:latin typeface="Times New Roman" pitchFamily="18" charset="0"/>
                </a:rPr>
                <a:t>69,0%</a:t>
              </a:r>
              <a:endParaRPr lang="ru-RU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601663" y="3541713"/>
              <a:ext cx="628650" cy="27463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ru-RU">
                  <a:solidFill>
                    <a:srgbClr val="000000"/>
                  </a:solidFill>
                  <a:latin typeface="Times New Roman" pitchFamily="18" charset="0"/>
                </a:rPr>
                <a:t>20,3%</a:t>
              </a:r>
              <a:endParaRPr lang="ru-RU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446213" y="3275013"/>
              <a:ext cx="628650" cy="27463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ru-RU">
                  <a:solidFill>
                    <a:srgbClr val="000000"/>
                  </a:solidFill>
                  <a:latin typeface="Times New Roman" pitchFamily="18" charset="0"/>
                </a:rPr>
                <a:t>10,7%</a:t>
              </a:r>
              <a:endParaRPr lang="ru-RU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3" name="AutoShape 33"/>
            <p:cNvSpPr>
              <a:spLocks noChangeArrowheads="1"/>
            </p:cNvSpPr>
            <p:nvPr/>
          </p:nvSpPr>
          <p:spPr bwMode="auto">
            <a:xfrm>
              <a:off x="4311650" y="5257800"/>
              <a:ext cx="2997200" cy="415925"/>
            </a:xfrm>
            <a:prstGeom prst="flowChartAlternateProcess">
              <a:avLst/>
            </a:prstGeom>
            <a:noFill/>
            <a:ln w="38100" cmpd="dbl">
              <a:solidFill>
                <a:srgbClr val="66FF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ru-RU" b="0">
                  <a:solidFill>
                    <a:srgbClr val="006600"/>
                  </a:solidFill>
                  <a:latin typeface="Tahoma" pitchFamily="34" charset="0"/>
                </a:rPr>
                <a:t>АДЕКВАТНЫЕ  </a:t>
              </a:r>
              <a:r>
                <a:rPr lang="ru-RU">
                  <a:solidFill>
                    <a:srgbClr val="006600"/>
                  </a:solidFill>
                  <a:latin typeface="Tahoma" pitchFamily="34" charset="0"/>
                </a:rPr>
                <a:t>ДРО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3886200" y="5329238"/>
              <a:ext cx="314325" cy="27146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3300413" y="6127750"/>
              <a:ext cx="288925" cy="28733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Rectangle 37"/>
            <p:cNvSpPr>
              <a:spLocks noChangeArrowheads="1"/>
            </p:cNvSpPr>
            <p:nvPr/>
          </p:nvSpPr>
          <p:spPr bwMode="auto">
            <a:xfrm>
              <a:off x="3675063" y="6127750"/>
              <a:ext cx="28908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эмоциональный симбиоз</a:t>
              </a:r>
            </a:p>
          </p:txBody>
        </p:sp>
        <p:sp>
          <p:nvSpPr>
            <p:cNvPr id="67" name="Rectangle 38"/>
            <p:cNvSpPr>
              <a:spLocks noChangeArrowheads="1"/>
            </p:cNvSpPr>
            <p:nvPr/>
          </p:nvSpPr>
          <p:spPr bwMode="auto">
            <a:xfrm>
              <a:off x="3276600" y="5708650"/>
              <a:ext cx="288925" cy="31273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3657600" y="5715000"/>
              <a:ext cx="31940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эмоциональное отвержение</a:t>
              </a:r>
              <a:endParaRPr lang="ru-RU" sz="2000" b="0">
                <a:latin typeface="Times New Roman" pitchFamily="18" charset="0"/>
              </a:endParaRPr>
            </a:p>
          </p:txBody>
        </p:sp>
        <p:sp>
          <p:nvSpPr>
            <p:cNvPr id="69" name="AutoShape 40"/>
            <p:cNvSpPr>
              <a:spLocks noChangeArrowheads="1"/>
            </p:cNvSpPr>
            <p:nvPr/>
          </p:nvSpPr>
          <p:spPr bwMode="auto">
            <a:xfrm>
              <a:off x="152400" y="5876925"/>
              <a:ext cx="2947988" cy="371475"/>
            </a:xfrm>
            <a:prstGeom prst="flowChartAlternateProcess">
              <a:avLst/>
            </a:prstGeom>
            <a:noFill/>
            <a:ln w="57150" cmpd="thinThick">
              <a:solidFill>
                <a:srgbClr val="FF5B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ru-RU" b="0">
                  <a:solidFill>
                    <a:srgbClr val="000000"/>
                  </a:solidFill>
                  <a:latin typeface="Tahoma" pitchFamily="34" charset="0"/>
                </a:rPr>
                <a:t>НЕАДЕКВАТНЫЕ   </a:t>
              </a:r>
              <a:r>
                <a:rPr lang="ru-RU">
                  <a:solidFill>
                    <a:srgbClr val="000000"/>
                  </a:solidFill>
                  <a:latin typeface="Tahoma" pitchFamily="34" charset="0"/>
                </a:rPr>
                <a:t>ДРО</a:t>
              </a:r>
            </a:p>
          </p:txBody>
        </p:sp>
        <p:sp>
          <p:nvSpPr>
            <p:cNvPr id="70" name="AutoShape 42"/>
            <p:cNvSpPr>
              <a:spLocks noChangeArrowheads="1"/>
            </p:cNvSpPr>
            <p:nvPr/>
          </p:nvSpPr>
          <p:spPr bwMode="auto">
            <a:xfrm>
              <a:off x="2413000" y="5373688"/>
              <a:ext cx="719138" cy="358775"/>
            </a:xfrm>
            <a:prstGeom prst="curvedDownArrow">
              <a:avLst>
                <a:gd name="adj1" fmla="val 40089"/>
                <a:gd name="adj2" fmla="val 80177"/>
                <a:gd name="adj3" fmla="val 33333"/>
              </a:avLst>
            </a:prstGeom>
            <a:solidFill>
              <a:srgbClr val="990033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AutoShape 43"/>
            <p:cNvSpPr>
              <a:spLocks noChangeArrowheads="1"/>
            </p:cNvSpPr>
            <p:nvPr/>
          </p:nvSpPr>
          <p:spPr bwMode="auto">
            <a:xfrm>
              <a:off x="2413000" y="6308725"/>
              <a:ext cx="720725" cy="333375"/>
            </a:xfrm>
            <a:prstGeom prst="curvedUpArrow">
              <a:avLst>
                <a:gd name="adj1" fmla="val 54088"/>
                <a:gd name="adj2" fmla="val 86476"/>
                <a:gd name="adj3" fmla="val 33333"/>
              </a:avLst>
            </a:prstGeom>
            <a:solidFill>
              <a:srgbClr val="FF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TextBox 44"/>
            <p:cNvSpPr txBox="1">
              <a:spLocks noChangeArrowheads="1"/>
            </p:cNvSpPr>
            <p:nvPr/>
          </p:nvSpPr>
          <p:spPr bwMode="auto">
            <a:xfrm>
              <a:off x="304800" y="139700"/>
              <a:ext cx="86868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sz="28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ДЕТСКО – РОДИТЕЛЬСКИЕ  ОТНОШЕНИЯ  </a:t>
              </a:r>
            </a:p>
            <a:p>
              <a:pPr algn="ctr" eaLnBrk="1" hangingPunct="1"/>
              <a:r>
                <a:rPr lang="ru-RU" sz="28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В  СЕМЬЯХ С  ЭАГ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818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847361"/>
            <a:ext cx="367906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ПРИРОДНЫЕ  И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СОЦИАЛЬНЫЕ  УСЛОВИЯ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847361"/>
            <a:ext cx="2025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СЕНСОРНАЯ</a:t>
            </a:r>
          </a:p>
          <a:p>
            <a:r>
              <a:rPr lang="ru-RU" sz="2400" b="1" dirty="0" smtClean="0"/>
              <a:t>КУЛЬТУРНАЯ 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566" y="620688"/>
            <a:ext cx="896905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МАТЕРИНСКАЯ … ПРИРОДНАЯ … СКАЗОЧНО-МИФОЛОГИЧЕСКАЯ … ЭТИЧЕСКАЯ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328" y="116632"/>
            <a:ext cx="871353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СОЗРЕВАНИЕ  НЕРВНО-ПСИХИЧЕСКИХ  РЕГУЛЯЦИЙ  В  РАННЕМ  ОНТОГЕНЕЗЕ 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1043444"/>
            <a:ext cx="130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д</a:t>
            </a:r>
            <a:r>
              <a:rPr lang="ru-RU" sz="2000" dirty="0" smtClean="0"/>
              <a:t>о  2-х лет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53291" y="1055492"/>
            <a:ext cx="145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до  5-и  лет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1043444"/>
            <a:ext cx="145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до  8-и  лет </a:t>
            </a:r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23528" y="1043444"/>
            <a:ext cx="8568952" cy="1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061" y="1695233"/>
            <a:ext cx="368952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ХАРАКТЕР  СЕМЕЙНОГО</a:t>
            </a:r>
          </a:p>
          <a:p>
            <a:pPr algn="ctr"/>
            <a:r>
              <a:rPr lang="ru-RU" sz="2400" dirty="0" smtClean="0"/>
              <a:t>ВОСПИТАНИЯ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1911257"/>
            <a:ext cx="3953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МАТЕРИНСКАЯ  депривация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30036" y="2919369"/>
            <a:ext cx="1821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депривация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3999489"/>
            <a:ext cx="367906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ОБРАЗ  ЖИЗНИ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85576" y="3969872"/>
            <a:ext cx="404686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НЕАДЕКВАТЕН новым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информационным  рискам</a:t>
            </a:r>
            <a:endParaRPr lang="ru-RU" sz="2400" b="1" dirty="0"/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355107" y="547809"/>
            <a:ext cx="432048" cy="864270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32195" y="6237312"/>
            <a:ext cx="451181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БОЛЕЗНИ НЕРВНОЙ РЕГУЛЯЦИИ,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7710" y="6237312"/>
            <a:ext cx="437549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СОЦИАЛЬНАЯ ДЕЗАДАПТАЦИЯ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6512" y="5055567"/>
            <a:ext cx="935730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ОСЛАБЛЕННАЯ  СИСТЕМА  НЕРВНО-ПСИХИЧЕСКИХ САМОРЕГУЛЯЦИЙ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588" y="5587499"/>
            <a:ext cx="215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УЧЕБНЫЕ НАГРУЗКИ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419872" y="5517232"/>
            <a:ext cx="180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ИНТЕРНЕТ, СМИ,</a:t>
            </a:r>
          </a:p>
          <a:p>
            <a:pPr algn="ctr"/>
            <a:r>
              <a:rPr lang="ru-RU" dirty="0" smtClean="0"/>
              <a:t>КОМП. ИГРЫ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796136" y="5517232"/>
            <a:ext cx="2669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ИКТ, ИНФОРМАЦИОННО-</a:t>
            </a:r>
          </a:p>
          <a:p>
            <a:r>
              <a:rPr lang="ru-RU" dirty="0" smtClean="0"/>
              <a:t>ТЕХНИЧЕСКИЕ СРЕДСТВА</a:t>
            </a: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4031057" y="1988840"/>
            <a:ext cx="425393" cy="26219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995936" y="3140968"/>
            <a:ext cx="425393" cy="26219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4031057" y="4098843"/>
            <a:ext cx="425393" cy="26219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09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5099</TotalTime>
  <Words>2073</Words>
  <Application>Microsoft Office PowerPoint</Application>
  <PresentationFormat>Экран (4:3)</PresentationFormat>
  <Paragraphs>515</Paragraphs>
  <Slides>39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Picture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РАСПРОСТРАНЕННОСТЬ  ИП  В ДЕТСКОЙ ПОПУЛЯЦИИ</vt:lpstr>
      <vt:lpstr>ДИНАМИКА  РАСПРОСТРАНЕННОСТИ  ИП В ГОРОДЕ И СЕЛЕ В ЗАВИСИМОСТИ ОТ ВОЗРАСТА</vt:lpstr>
      <vt:lpstr>Презентация PowerPoint</vt:lpstr>
      <vt:lpstr>Презентация PowerPoint</vt:lpstr>
      <vt:lpstr>ПОКАЗАТЕЛИ   ПЕРЕКИСНОГО  ОКИСЛЕНИЯ  ЛИПИДОВ  И АНТИОКСИДАНТНОЙ  АКТИВНОСТИ  КРОВИ  У  ШКОЛЬНИКОВ   В  РАЗНЫХ  ПЕДАГОГИЧЕСКИХ  СИСТЕМАХ</vt:lpstr>
      <vt:lpstr>Презентация PowerPoint</vt:lpstr>
      <vt:lpstr>ПАТОЛОГИИ РЕГУЛЯЦИИ   КАК ПЕДИАТРИЧЕСКАЯ 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ГОРОДСКАЯ ПОПУЛЯЦИЯ ДЕТЕЙ</vt:lpstr>
      <vt:lpstr>СЕЛЬСКАЯ ПОПУЛЯЦИЯ ДЕТЕЙ </vt:lpstr>
      <vt:lpstr>ПСИХОСОМАТИЧЕСКИЕ НАРУШЕНИЯ  У  ШКОЛЬНИКОВ</vt:lpstr>
      <vt:lpstr>ПСИХОЛОГИЧЕСКИЕ ОСОБЕННОСТИ ДЕВОЧЕК  С ДИСМЕНОРЕЕЙ И НИЗКОЙ МАССОЙ ТЕЛА  (НЕРВНАЯ АНОРЕКСИЯ)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Elena</cp:lastModifiedBy>
  <cp:revision>382</cp:revision>
  <dcterms:created xsi:type="dcterms:W3CDTF">2012-11-07T11:17:06Z</dcterms:created>
  <dcterms:modified xsi:type="dcterms:W3CDTF">2015-04-12T12:24:09Z</dcterms:modified>
</cp:coreProperties>
</file>