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83" r:id="rId5"/>
    <p:sldId id="284" r:id="rId6"/>
    <p:sldId id="285" r:id="rId7"/>
    <p:sldId id="286" r:id="rId8"/>
    <p:sldId id="287" r:id="rId9"/>
    <p:sldId id="294" r:id="rId10"/>
    <p:sldId id="292" r:id="rId11"/>
    <p:sldId id="295" r:id="rId12"/>
    <p:sldId id="296" r:id="rId13"/>
    <p:sldId id="297" r:id="rId14"/>
    <p:sldId id="298" r:id="rId15"/>
    <p:sldId id="289" r:id="rId16"/>
    <p:sldId id="299" r:id="rId17"/>
    <p:sldId id="280" r:id="rId18"/>
    <p:sldId id="301" r:id="rId19"/>
    <p:sldId id="258" r:id="rId20"/>
    <p:sldId id="30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36" autoAdjust="0"/>
  </p:normalViewPr>
  <p:slideViewPr>
    <p:cSldViewPr>
      <p:cViewPr varScale="1">
        <p:scale>
          <a:sx n="62" d="100"/>
          <a:sy n="62" d="100"/>
        </p:scale>
        <p:origin x="-132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сила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здоровье</c:v>
                </c:pt>
                <c:pt idx="1">
                  <c:v>мир</c:v>
                </c:pt>
                <c:pt idx="2">
                  <c:v>наследие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1.5</c:v>
                </c:pt>
                <c:pt idx="1">
                  <c:v>3</c:v>
                </c:pt>
                <c:pt idx="2">
                  <c:v>2.5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активность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здоровье</c:v>
                </c:pt>
                <c:pt idx="1">
                  <c:v>мир</c:v>
                </c:pt>
                <c:pt idx="2">
                  <c:v>наследие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</c:v>
                </c:pt>
                <c:pt idx="1">
                  <c:v>1.5</c:v>
                </c:pt>
                <c:pt idx="2">
                  <c:v>2.5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отношение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здоровье</c:v>
                </c:pt>
                <c:pt idx="1">
                  <c:v>мир</c:v>
                </c:pt>
                <c:pt idx="2">
                  <c:v>наследие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</c:v>
                </c:pt>
                <c:pt idx="1">
                  <c:v>0.5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226816"/>
        <c:axId val="151836544"/>
      </c:barChart>
      <c:catAx>
        <c:axId val="64226816"/>
        <c:scaling>
          <c:orientation val="minMax"/>
        </c:scaling>
        <c:delete val="0"/>
        <c:axPos val="b"/>
        <c:majorTickMark val="out"/>
        <c:minorTickMark val="none"/>
        <c:tickLblPos val="nextTo"/>
        <c:crossAx val="151836544"/>
        <c:crosses val="autoZero"/>
        <c:auto val="1"/>
        <c:lblAlgn val="ctr"/>
        <c:lblOffset val="100"/>
        <c:noMultiLvlLbl val="0"/>
      </c:catAx>
      <c:valAx>
        <c:axId val="1518365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422681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D2A4-991F-4C72-9511-341B47D05835}" type="datetimeFigureOut">
              <a:rPr lang="ru-RU" smtClean="0"/>
              <a:t>20.06.2016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FE5C-1C07-462D-AC68-3D30D8CD8C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357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D2A4-991F-4C72-9511-341B47D05835}" type="datetimeFigureOut">
              <a:rPr lang="ru-RU" smtClean="0"/>
              <a:t>20.06.2016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FE5C-1C07-462D-AC68-3D30D8CD8C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264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D2A4-991F-4C72-9511-341B47D05835}" type="datetimeFigureOut">
              <a:rPr lang="ru-RU" smtClean="0"/>
              <a:t>20.06.2016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FE5C-1C07-462D-AC68-3D30D8CD8C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966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D2A4-991F-4C72-9511-341B47D05835}" type="datetimeFigureOut">
              <a:rPr lang="ru-RU" smtClean="0"/>
              <a:t>20.06.2016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FE5C-1C07-462D-AC68-3D30D8CD8C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997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D2A4-991F-4C72-9511-341B47D05835}" type="datetimeFigureOut">
              <a:rPr lang="ru-RU" smtClean="0"/>
              <a:t>20.06.2016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FE5C-1C07-462D-AC68-3D30D8CD8C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408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D2A4-991F-4C72-9511-341B47D05835}" type="datetimeFigureOut">
              <a:rPr lang="ru-RU" smtClean="0"/>
              <a:t>20.06.2016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FE5C-1C07-462D-AC68-3D30D8CD8C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810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D2A4-991F-4C72-9511-341B47D05835}" type="datetimeFigureOut">
              <a:rPr lang="ru-RU" smtClean="0"/>
              <a:t>20.06.2016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FE5C-1C07-462D-AC68-3D30D8CD8C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038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D2A4-991F-4C72-9511-341B47D05835}" type="datetimeFigureOut">
              <a:rPr lang="ru-RU" smtClean="0"/>
              <a:t>20.06.2016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FE5C-1C07-462D-AC68-3D30D8CD8C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545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D2A4-991F-4C72-9511-341B47D05835}" type="datetimeFigureOut">
              <a:rPr lang="ru-RU" smtClean="0"/>
              <a:t>20.06.2016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FE5C-1C07-462D-AC68-3D30D8CD8C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998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D2A4-991F-4C72-9511-341B47D05835}" type="datetimeFigureOut">
              <a:rPr lang="ru-RU" smtClean="0"/>
              <a:t>20.06.2016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FE5C-1C07-462D-AC68-3D30D8CD8C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566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D2A4-991F-4C72-9511-341B47D05835}" type="datetimeFigureOut">
              <a:rPr lang="ru-RU" smtClean="0"/>
              <a:t>20.06.2016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FE5C-1C07-462D-AC68-3D30D8CD8C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507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ED2A4-991F-4C72-9511-341B47D05835}" type="datetimeFigureOut">
              <a:rPr lang="ru-RU" smtClean="0"/>
              <a:t>20.06.2016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EFE5C-1C07-462D-AC68-3D30D8CD8C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360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09936" y="1394773"/>
            <a:ext cx="567037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ДИДАКТИЧЕСКИЕ ПРОБЛЕМЫ разработки </a:t>
            </a:r>
            <a:r>
              <a:rPr lang="ru-RU" sz="3200" b="1" dirty="0"/>
              <a:t>теории образования для устойчивого </a:t>
            </a:r>
            <a:r>
              <a:rPr lang="ru-RU" sz="3200" b="1" dirty="0" smtClean="0"/>
              <a:t>развития</a:t>
            </a:r>
            <a:endParaRPr lang="ru-RU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427984" y="5157192"/>
            <a:ext cx="3669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Е.Н.ДЗЯТКОВСКАЯ, проф. ИСРО РАО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6767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30643" y="116632"/>
            <a:ext cx="8201797" cy="63629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3200" b="1" dirty="0" smtClean="0"/>
              <a:t>ПРОБЛЕМА отбора</a:t>
            </a:r>
          </a:p>
          <a:p>
            <a:pPr>
              <a:lnSpc>
                <a:spcPct val="90000"/>
              </a:lnSpc>
            </a:pPr>
            <a:r>
              <a:rPr lang="ru-RU" sz="3200" b="1" dirty="0"/>
              <a:t>и</a:t>
            </a:r>
            <a:r>
              <a:rPr lang="ru-RU" sz="3200" b="1" dirty="0" smtClean="0"/>
              <a:t>сточников содержания ЭО УР</a:t>
            </a:r>
          </a:p>
          <a:p>
            <a:pPr>
              <a:lnSpc>
                <a:spcPct val="90000"/>
              </a:lnSpc>
            </a:pPr>
            <a:r>
              <a:rPr lang="ru-RU" sz="3200" b="1" dirty="0"/>
              <a:t>в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культуро</a:t>
            </a:r>
            <a:r>
              <a:rPr lang="ru-RU" sz="3200" b="1" dirty="0" smtClean="0"/>
              <a:t>-центрированной модели?</a:t>
            </a:r>
          </a:p>
          <a:p>
            <a:pPr>
              <a:lnSpc>
                <a:spcPct val="90000"/>
              </a:lnSpc>
            </a:pPr>
            <a:endParaRPr lang="ru-RU" sz="3200" b="1" dirty="0"/>
          </a:p>
          <a:p>
            <a:pPr>
              <a:lnSpc>
                <a:spcPct val="90000"/>
              </a:lnSpc>
            </a:pPr>
            <a:r>
              <a:rPr lang="ru-RU" sz="3200" b="1" dirty="0" smtClean="0"/>
              <a:t>Знания:</a:t>
            </a:r>
          </a:p>
          <a:p>
            <a:pPr>
              <a:lnSpc>
                <a:spcPct val="90000"/>
              </a:lnSpc>
            </a:pPr>
            <a:endParaRPr lang="ru-RU" sz="2800" dirty="0" smtClean="0"/>
          </a:p>
          <a:p>
            <a:r>
              <a:rPr lang="ru-RU" sz="2800" b="1" dirty="0">
                <a:solidFill>
                  <a:srgbClr val="FF0000"/>
                </a:solidFill>
              </a:rPr>
              <a:t>КАКОВО НАУЧНОЕ ЯДРО содержания ОУР? </a:t>
            </a:r>
          </a:p>
          <a:p>
            <a:r>
              <a:rPr lang="ru-RU" sz="2800" b="1" dirty="0">
                <a:solidFill>
                  <a:srgbClr val="FF0000"/>
                </a:solidFill>
              </a:rPr>
              <a:t>ЕСТЬ ЛИ У НЕГО АРХЕТИПИЧЕСКИЕ АНАЛОГИ</a:t>
            </a:r>
            <a:r>
              <a:rPr lang="ru-RU" sz="2800" b="1" dirty="0" smtClean="0">
                <a:solidFill>
                  <a:srgbClr val="FF0000"/>
                </a:solidFill>
              </a:rPr>
              <a:t>?</a:t>
            </a:r>
          </a:p>
          <a:p>
            <a:endParaRPr lang="ru-RU" sz="2800" b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800" dirty="0" smtClean="0"/>
              <a:t>НАУКА и АРХЕТИПЫ </a:t>
            </a:r>
            <a:r>
              <a:rPr lang="ru-RU" sz="2800" dirty="0" err="1" smtClean="0"/>
              <a:t>средосберегающего</a:t>
            </a:r>
            <a:r>
              <a:rPr lang="ru-RU" sz="2800" dirty="0" smtClean="0"/>
              <a:t> поведения,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отраженные в разных фрагментах культуры</a:t>
            </a:r>
          </a:p>
          <a:p>
            <a:pPr>
              <a:lnSpc>
                <a:spcPct val="0"/>
              </a:lnSpc>
            </a:pPr>
            <a:endParaRPr lang="ru-RU" sz="2800" dirty="0" smtClean="0"/>
          </a:p>
          <a:p>
            <a:pPr>
              <a:lnSpc>
                <a:spcPct val="90000"/>
              </a:lnSpc>
            </a:pPr>
            <a:endParaRPr lang="ru-RU" sz="2800" dirty="0" smtClean="0"/>
          </a:p>
          <a:p>
            <a:pPr>
              <a:lnSpc>
                <a:spcPct val="90000"/>
              </a:lnSpc>
            </a:pPr>
            <a:endParaRPr lang="ru-RU" sz="2800" dirty="0" smtClean="0"/>
          </a:p>
          <a:p>
            <a:pPr>
              <a:lnSpc>
                <a:spcPct val="90000"/>
              </a:lnSpc>
            </a:pPr>
            <a:r>
              <a:rPr lang="ru-RU" sz="2800" dirty="0" smtClean="0"/>
              <a:t>ПЕДАГОГИЧЕСКАЯ АДАПТАЦИЯ !</a:t>
            </a:r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7358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5656" y="1792438"/>
            <a:ext cx="6462464" cy="422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>
                <a:solidFill>
                  <a:srgbClr val="7030A0"/>
                </a:solidFill>
              </a:rPr>
              <a:t>КУЛЬТУРНЫЙ КОНЦЕПТ</a:t>
            </a:r>
          </a:p>
          <a:p>
            <a:pPr>
              <a:lnSpc>
                <a:spcPct val="80000"/>
              </a:lnSpc>
            </a:pPr>
            <a:endParaRPr lang="ru-RU" sz="2400" dirty="0"/>
          </a:p>
          <a:p>
            <a:pPr>
              <a:lnSpc>
                <a:spcPct val="80000"/>
              </a:lnSpc>
            </a:pPr>
            <a:r>
              <a:rPr lang="ru-RU" sz="2400" dirty="0"/>
              <a:t>Это то,  посредством чего человек сам входит в культуру, а в некоторых случаях и влияет на нее.  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Это </a:t>
            </a:r>
            <a:r>
              <a:rPr lang="ru-RU" sz="2400" b="1" i="1" dirty="0"/>
              <a:t>основная ячейка культуры в ментальном мире человека</a:t>
            </a:r>
            <a:r>
              <a:rPr lang="ru-RU" sz="2400" dirty="0"/>
              <a:t>. </a:t>
            </a:r>
          </a:p>
          <a:p>
            <a:pPr>
              <a:lnSpc>
                <a:spcPct val="80000"/>
              </a:lnSpc>
            </a:pPr>
            <a:endParaRPr lang="ru-RU" sz="2400" dirty="0"/>
          </a:p>
          <a:p>
            <a:pPr>
              <a:lnSpc>
                <a:spcPct val="80000"/>
              </a:lnSpc>
            </a:pPr>
            <a:r>
              <a:rPr lang="ru-RU" sz="2400" dirty="0"/>
              <a:t>Это совокупность сложившихся у человека под воздействием самых разных влияний </a:t>
            </a:r>
          </a:p>
          <a:p>
            <a:pPr algn="just">
              <a:lnSpc>
                <a:spcPct val="80000"/>
              </a:lnSpc>
            </a:pPr>
            <a:r>
              <a:rPr lang="ru-RU" sz="2400" dirty="0"/>
              <a:t>представлений, образов, обыденных и научных понятий, отношений, установок, опыта деятельности, осознанно или неосознанно связанных в сознании  с той или иной категорией.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565920" y="332656"/>
            <a:ext cx="7326560" cy="1089529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dirty="0" smtClean="0"/>
              <a:t>РАЗВИТИЕ  КУЛЬТУРЫ  УР: 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о</a:t>
            </a:r>
            <a:r>
              <a:rPr lang="ru-RU" sz="2400" dirty="0" smtClean="0"/>
              <a:t>пределить </a:t>
            </a:r>
            <a:r>
              <a:rPr lang="ru-RU" sz="2400" dirty="0"/>
              <a:t>этнокультурные </a:t>
            </a:r>
            <a:r>
              <a:rPr lang="ru-RU" sz="2400" b="1" dirty="0"/>
              <a:t>опорные концепты  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массового </a:t>
            </a:r>
            <a:r>
              <a:rPr lang="ru-RU" sz="2400" dirty="0" smtClean="0"/>
              <a:t>сознания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8274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867452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dirty="0" smtClean="0"/>
              <a:t>ЗДОРОВЬЕ</a:t>
            </a:r>
          </a:p>
          <a:p>
            <a:r>
              <a:rPr lang="ru-RU" sz="1600" b="1" dirty="0" smtClean="0"/>
              <a:t>НАСЛЕДИЕ</a:t>
            </a:r>
          </a:p>
          <a:p>
            <a:r>
              <a:rPr lang="ru-RU" sz="1600" b="1" dirty="0" smtClean="0"/>
              <a:t>МИР</a:t>
            </a:r>
          </a:p>
          <a:p>
            <a:r>
              <a:rPr lang="ru-RU" sz="1600" b="1" dirty="0" smtClean="0"/>
              <a:t>БЕЗОПАСНОСТЬ</a:t>
            </a:r>
          </a:p>
          <a:p>
            <a:r>
              <a:rPr lang="ru-RU" sz="1600" b="1" dirty="0" smtClean="0"/>
              <a:t>СПРАВЕДЛИВОСТЬ </a:t>
            </a:r>
          </a:p>
          <a:p>
            <a:r>
              <a:rPr lang="ru-RU" sz="1600" b="1" dirty="0" smtClean="0"/>
              <a:t>КАЧЕСТВО ЖИЗНИ 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323756172"/>
              </p:ext>
            </p:extLst>
          </p:nvPr>
        </p:nvGraphicFramePr>
        <p:xfrm>
          <a:off x="2987823" y="2924944"/>
          <a:ext cx="5692455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61043" y="2555612"/>
            <a:ext cx="2915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Начальная школа, 4 классы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-36512" y="260648"/>
            <a:ext cx="9169883" cy="2308324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  ПРОБЛЕМА ВЫБОРА КЛЮЧЕВОГО КУЛЬТУРНОГО КОНЦЕПТА ОУР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- должен быть укоренен в сознании на архетипическом уровне (!)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- должен присутствовать явно или неявно в содержании ВСЕХ</a:t>
            </a:r>
            <a:r>
              <a:rPr lang="ru-RU" sz="2400" i="1" dirty="0" smtClean="0"/>
              <a:t> </a:t>
            </a:r>
            <a:endParaRPr lang="ru-RU" sz="2400" dirty="0" smtClean="0"/>
          </a:p>
          <a:p>
            <a:r>
              <a:rPr lang="ru-RU" sz="2400" dirty="0"/>
              <a:t> </a:t>
            </a:r>
            <a:r>
              <a:rPr lang="ru-RU" sz="2400" dirty="0" smtClean="0"/>
              <a:t>      предметных областей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- быть личностно значимым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- отражать суть УР, экологического императива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58765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88640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ОПЫТ традиционной деятельности:</a:t>
            </a:r>
          </a:p>
          <a:p>
            <a:r>
              <a:rPr lang="ru-RU" sz="2400" b="1" dirty="0" smtClean="0"/>
              <a:t>… +  </a:t>
            </a:r>
            <a:r>
              <a:rPr lang="ru-RU" sz="2400" b="1" dirty="0" err="1" smtClean="0"/>
              <a:t>пра</a:t>
            </a:r>
            <a:r>
              <a:rPr lang="ru-RU" sz="2400" b="1" dirty="0" smtClean="0"/>
              <a:t>-программы </a:t>
            </a:r>
            <a:r>
              <a:rPr lang="ru-RU" sz="2400" b="1" dirty="0" err="1" smtClean="0"/>
              <a:t>средосберегающего</a:t>
            </a:r>
            <a:r>
              <a:rPr lang="ru-RU" sz="2400" b="1" dirty="0" smtClean="0"/>
              <a:t> поведения,</a:t>
            </a:r>
          </a:p>
          <a:p>
            <a:r>
              <a:rPr lang="ru-RU" sz="2400" b="1" dirty="0" smtClean="0"/>
              <a:t>запускаемые кодами фольклора  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1556792"/>
            <a:ext cx="8460432" cy="485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ОПЫТ творческой деятельности на основе выявления связей в окружающем мире </a:t>
            </a:r>
            <a:r>
              <a:rPr lang="ru-RU" sz="2400" b="1" dirty="0" smtClean="0">
                <a:solidFill>
                  <a:srgbClr val="FF0000"/>
                </a:solidFill>
              </a:rPr>
              <a:t>(линии обсуждения ЮНЕСКО):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1. социальных, экономических, экологических сторон в любой  деятельности (</a:t>
            </a:r>
            <a:r>
              <a:rPr lang="ru-RU" sz="2400" b="1" dirty="0" smtClean="0"/>
              <a:t>формирование «трехмерного» мышления</a:t>
            </a:r>
            <a:r>
              <a:rPr lang="ru-RU" sz="2400" dirty="0" smtClean="0"/>
              <a:t>);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2. прошлого, настоящего и будущего;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3. глобального, регионального, локального и личностного;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4. гражданственности, прав и ответственности человека;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5. потребностей и возможностей их удовлетворения;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6. культурного, социального и биологического разнообразий (культурного и природного наследия);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7. качества жизни, равноправия и социальной справедливости;</a:t>
            </a:r>
          </a:p>
          <a:p>
            <a:pPr>
              <a:lnSpc>
                <a:spcPct val="90000"/>
              </a:lnSpc>
            </a:pPr>
            <a:r>
              <a:rPr lang="ru-RU" sz="2400" b="1" dirty="0" smtClean="0"/>
              <a:t>8. иносказательное мышление (метафорические </a:t>
            </a:r>
            <a:r>
              <a:rPr lang="ru-RU" sz="2400" b="1" dirty="0" err="1" smtClean="0"/>
              <a:t>мыслеобразы</a:t>
            </a:r>
            <a:r>
              <a:rPr lang="ru-RU" sz="2400" b="1" dirty="0" smtClean="0"/>
              <a:t>), соединяющие житейские и научные понятия</a:t>
            </a:r>
            <a:endParaRPr lang="ru-RU" sz="2400" b="1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32646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1897" y="332656"/>
            <a:ext cx="8916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ОПЫТ отношений для УР</a:t>
            </a:r>
            <a:r>
              <a:rPr lang="ru-RU" sz="2800" b="1" dirty="0" smtClean="0"/>
              <a:t> – нравственных императивов</a:t>
            </a:r>
            <a:r>
              <a:rPr lang="ru-RU" sz="2800" dirty="0"/>
              <a:t>,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2276872"/>
            <a:ext cx="8855631" cy="336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800" b="1" dirty="0">
                <a:solidFill>
                  <a:srgbClr val="7030A0"/>
                </a:solidFill>
              </a:rPr>
              <a:t>Смысл неделим</a:t>
            </a:r>
            <a:r>
              <a:rPr lang="ru-RU" sz="2400" dirty="0" smtClean="0">
                <a:solidFill>
                  <a:srgbClr val="7030A0"/>
                </a:solidFill>
              </a:rPr>
              <a:t>.</a:t>
            </a:r>
          </a:p>
          <a:p>
            <a:pPr algn="ctr">
              <a:lnSpc>
                <a:spcPct val="90000"/>
              </a:lnSpc>
            </a:pPr>
            <a:endParaRPr lang="ru-RU" sz="2400" dirty="0" smtClean="0">
              <a:solidFill>
                <a:srgbClr val="7030A0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ru-RU" sz="2400" b="1" dirty="0"/>
              <a:t>Верхняя ступень в установочной регуляции деятельности. </a:t>
            </a:r>
          </a:p>
          <a:p>
            <a:pPr algn="ctr">
              <a:lnSpc>
                <a:spcPct val="90000"/>
              </a:lnSpc>
            </a:pPr>
            <a:r>
              <a:rPr lang="ru-RU" sz="2400" b="1" dirty="0"/>
              <a:t>«Семантика» поведения человека. </a:t>
            </a:r>
          </a:p>
          <a:p>
            <a:pPr algn="ctr">
              <a:lnSpc>
                <a:spcPct val="90000"/>
              </a:lnSpc>
            </a:pPr>
            <a:endParaRPr lang="ru-RU" sz="2400" dirty="0"/>
          </a:p>
          <a:p>
            <a:pPr marL="457200" indent="-457200" algn="ctr">
              <a:lnSpc>
                <a:spcPct val="90000"/>
              </a:lnSpc>
              <a:buFontTx/>
              <a:buChar char="-"/>
            </a:pPr>
            <a:r>
              <a:rPr lang="ru-RU" sz="2000" b="1" dirty="0" smtClean="0"/>
              <a:t>СОДЕРЖИТ ИНФОРМАЦИОННУЮ, ДЕЯТЕЛЬНОСТНУЮ, ЦЕНННОСТНУЮ КОМПОНЕНТУ</a:t>
            </a:r>
            <a:r>
              <a:rPr lang="ru-RU" sz="2400" b="1" dirty="0" smtClean="0"/>
              <a:t>,</a:t>
            </a:r>
          </a:p>
          <a:p>
            <a:pPr algn="ctr">
              <a:lnSpc>
                <a:spcPct val="90000"/>
              </a:lnSpc>
            </a:pPr>
            <a:r>
              <a:rPr lang="ru-RU" sz="2400" dirty="0" smtClean="0"/>
              <a:t>объясняет </a:t>
            </a:r>
            <a:r>
              <a:rPr lang="ru-RU" sz="2400" dirty="0"/>
              <a:t>действительность, </a:t>
            </a:r>
          </a:p>
          <a:p>
            <a:pPr algn="ctr">
              <a:lnSpc>
                <a:spcPct val="90000"/>
              </a:lnSpc>
            </a:pPr>
            <a:r>
              <a:rPr lang="ru-RU" sz="2000" b="1" dirty="0" smtClean="0"/>
              <a:t>ОЦЕНИВАЕТ ЕЕ,</a:t>
            </a:r>
          </a:p>
          <a:p>
            <a:pPr marL="457200" indent="-457200" algn="ctr">
              <a:lnSpc>
                <a:spcPct val="90000"/>
              </a:lnSpc>
              <a:buFontTx/>
              <a:buChar char="-"/>
            </a:pPr>
            <a:r>
              <a:rPr lang="ru-RU" sz="2400" dirty="0" smtClean="0"/>
              <a:t>выполняет </a:t>
            </a:r>
            <a:r>
              <a:rPr lang="ru-RU" sz="2400" b="1" dirty="0" smtClean="0"/>
              <a:t>РЕГУЛЯТИВНЫЕ</a:t>
            </a:r>
            <a:r>
              <a:rPr lang="ru-RU" sz="2400" dirty="0" smtClean="0"/>
              <a:t> функции.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36512" y="928342"/>
            <a:ext cx="9224898" cy="1200329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ФОРМУЛИРУЕМЫХ НА ОСНОВЕ ЭКОЛОГИЧЕСКОГО ИМПЕРАТИВА.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Социокультурные значения и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ЛИЧНОСТНЫЕ СМЫСЛЫ И ПРИНЦИПЫ ДЕЯТЕЛЬНОСТИ ДЛЯ УР 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14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5110" y="332656"/>
            <a:ext cx="8617744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400" dirty="0" smtClean="0"/>
          </a:p>
          <a:p>
            <a:r>
              <a:rPr lang="ru-RU" sz="2400" b="1" dirty="0" smtClean="0"/>
              <a:t>КАКОВЫ ДИДАКТИЧЕСКИЕ ЕДИНИЦЫ СОДЕРЖАНИЯ ОУР </a:t>
            </a:r>
            <a:r>
              <a:rPr lang="ru-RU" sz="2400" dirty="0" smtClean="0"/>
              <a:t>и</a:t>
            </a:r>
          </a:p>
          <a:p>
            <a:r>
              <a:rPr lang="ru-RU" sz="2400" dirty="0"/>
              <a:t>н</a:t>
            </a:r>
            <a:r>
              <a:rPr lang="ru-RU" sz="2400" dirty="0" smtClean="0"/>
              <a:t>асколько они совместимы с дидактическими единицами</a:t>
            </a:r>
          </a:p>
          <a:p>
            <a:r>
              <a:rPr lang="ru-RU" sz="2400" dirty="0" smtClean="0"/>
              <a:t>учебных предметов?</a:t>
            </a:r>
          </a:p>
          <a:p>
            <a:r>
              <a:rPr lang="ru-RU" sz="2400" dirty="0" smtClean="0"/>
              <a:t>  </a:t>
            </a:r>
            <a:endParaRPr lang="ru-RU" sz="2400" dirty="0"/>
          </a:p>
          <a:p>
            <a:r>
              <a:rPr lang="ru-RU" sz="2400" b="1" dirty="0" smtClean="0"/>
              <a:t>КАКОВЫ ДИДАКТИЧЕСКИЕ ОСНОВАНИЯ ТРАНСПРЕДМЕТНОСТИ</a:t>
            </a:r>
          </a:p>
          <a:p>
            <a:r>
              <a:rPr lang="ru-RU" sz="2400" b="1" dirty="0" smtClean="0"/>
              <a:t>ОУР </a:t>
            </a:r>
          </a:p>
          <a:p>
            <a:r>
              <a:rPr lang="ru-RU" sz="2400" b="1" dirty="0" smtClean="0"/>
              <a:t>- без разрушения логики учебных предметов,</a:t>
            </a:r>
          </a:p>
          <a:p>
            <a:r>
              <a:rPr lang="ru-RU" sz="2400" b="1" dirty="0" smtClean="0"/>
              <a:t>- при обеспечении смысловой целостности «</a:t>
            </a:r>
            <a:r>
              <a:rPr lang="ru-RU" sz="2400" b="1" dirty="0" err="1" smtClean="0"/>
              <a:t>опредмеченных</a:t>
            </a:r>
            <a:r>
              <a:rPr lang="ru-RU" sz="2400" b="1" dirty="0" smtClean="0"/>
              <a:t>»</a:t>
            </a:r>
          </a:p>
          <a:p>
            <a:r>
              <a:rPr lang="ru-RU" sz="2400" b="1" dirty="0"/>
              <a:t>з</a:t>
            </a:r>
            <a:r>
              <a:rPr lang="ru-RU" sz="2400" b="1" dirty="0" smtClean="0"/>
              <a:t>начений ОУР?</a:t>
            </a:r>
          </a:p>
          <a:p>
            <a:endParaRPr lang="ru-RU" sz="2400" b="1" dirty="0" smtClean="0"/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468313" y="4579962"/>
            <a:ext cx="8351837" cy="165735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800" dirty="0"/>
              <a:t>не</a:t>
            </a:r>
            <a:r>
              <a:rPr lang="ru-RU" altLang="ru-RU" sz="2400" dirty="0"/>
              <a:t> </a:t>
            </a:r>
            <a:r>
              <a:rPr lang="ru-RU" altLang="ru-RU" sz="2400" b="0" dirty="0"/>
              <a:t>добавление дополнительного учебного материала в учебный предмет, а придание уже имеющемуся в предмете учебному материалу </a:t>
            </a:r>
            <a:r>
              <a:rPr lang="ru-RU" altLang="ru-RU" sz="2400" dirty="0"/>
              <a:t>новых </a:t>
            </a:r>
            <a:r>
              <a:rPr lang="ru-RU" altLang="ru-RU" sz="2400" dirty="0" smtClean="0"/>
              <a:t>значений</a:t>
            </a: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3294299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332656"/>
            <a:ext cx="78859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СМЫСЛОВАЯ СШИВКА УЧЕБНЫХ ПРЕДМЕТОВ </a:t>
            </a:r>
          </a:p>
          <a:p>
            <a:pPr algn="ctr"/>
            <a:r>
              <a:rPr lang="ru-RU" sz="2400" dirty="0" smtClean="0"/>
              <a:t>И СРЕДСТВО ВЫЯВЛЕНИЯ В СОДЕРЖАНИИ ЗНАЧЕНИЙ УР И </a:t>
            </a:r>
          </a:p>
          <a:p>
            <a:pPr algn="ctr"/>
            <a:r>
              <a:rPr lang="ru-RU" sz="2400" dirty="0" smtClean="0"/>
              <a:t>ОКТРЫТИЯ ИХ ЛИЧНОСТНЫХ СМЫСЛОВ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02197" y="1628800"/>
            <a:ext cx="7470576" cy="1588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rgbClr val="C00000"/>
                </a:solidFill>
              </a:rPr>
              <a:t>     Смысловой синтез </a:t>
            </a:r>
            <a:r>
              <a:rPr lang="ru-RU" sz="2800" dirty="0" smtClean="0"/>
              <a:t>учебных предметов,</a:t>
            </a:r>
            <a:r>
              <a:rPr lang="ru-RU" sz="2400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                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</a:rPr>
              <a:t>дискурс единого  -  многого </a:t>
            </a:r>
          </a:p>
          <a:p>
            <a:pPr>
              <a:lnSpc>
                <a:spcPct val="90000"/>
              </a:lnSpc>
            </a:pPr>
            <a:r>
              <a:rPr lang="ru-RU" sz="2800" b="1" dirty="0">
                <a:solidFill>
                  <a:srgbClr val="7030A0"/>
                </a:solidFill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</a:rPr>
              <a:t> (</a:t>
            </a:r>
            <a:r>
              <a:rPr lang="ru-RU" sz="2800" b="1" dirty="0" err="1" smtClean="0">
                <a:solidFill>
                  <a:srgbClr val="7030A0"/>
                </a:solidFill>
              </a:rPr>
              <a:t>трансдисциплинарное</a:t>
            </a:r>
            <a:r>
              <a:rPr lang="ru-RU" sz="2800" b="1" dirty="0" smtClean="0">
                <a:solidFill>
                  <a:srgbClr val="7030A0"/>
                </a:solidFill>
              </a:rPr>
              <a:t>  -  дисциплинарное)</a:t>
            </a:r>
          </a:p>
          <a:p>
            <a:pPr>
              <a:lnSpc>
                <a:spcPct val="90000"/>
              </a:lnSpc>
            </a:pPr>
            <a:r>
              <a:rPr lang="ru-RU" sz="2400" b="1" dirty="0" smtClean="0">
                <a:solidFill>
                  <a:srgbClr val="7030A0"/>
                </a:solidFill>
              </a:rPr>
              <a:t>     </a:t>
            </a:r>
          </a:p>
        </p:txBody>
      </p:sp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539552" y="3573016"/>
            <a:ext cx="8076667" cy="3744416"/>
            <a:chOff x="468313" y="2997200"/>
            <a:chExt cx="8569080" cy="4464050"/>
          </a:xfrm>
        </p:grpSpPr>
        <p:sp>
          <p:nvSpPr>
            <p:cNvPr id="7" name="Rectangle 2"/>
            <p:cNvSpPr txBox="1">
              <a:spLocks noChangeArrowheads="1"/>
            </p:cNvSpPr>
            <p:nvPr/>
          </p:nvSpPr>
          <p:spPr bwMode="auto">
            <a:xfrm>
              <a:off x="539748" y="2997200"/>
              <a:ext cx="7991247" cy="4464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Arial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Arial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Arial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2500" kern="0" smtClean="0">
                  <a:solidFill>
                    <a:schemeClr val="tx1"/>
                  </a:solidFill>
                  <a:effectLst/>
                </a:rPr>
                <a:t>				</a:t>
              </a:r>
              <a:endParaRPr lang="ru-RU" sz="2500" kern="0" smtClean="0">
                <a:solidFill>
                  <a:schemeClr val="tx1"/>
                </a:solidFill>
                <a:effectLst/>
              </a:endParaRPr>
            </a:p>
          </p:txBody>
        </p:sp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1135" y="3068638"/>
              <a:ext cx="3589515" cy="2962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Box 10"/>
            <p:cNvSpPr txBox="1">
              <a:spLocks noChangeArrowheads="1"/>
            </p:cNvSpPr>
            <p:nvPr/>
          </p:nvSpPr>
          <p:spPr bwMode="auto">
            <a:xfrm>
              <a:off x="4615477" y="6090902"/>
              <a:ext cx="442191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dirty="0"/>
                <a:t>КОНЦЕПТУАЛЬНАЯ ЭКОЛОГИЗАЦИЯ</a:t>
              </a:r>
            </a:p>
          </p:txBody>
        </p:sp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8417" y="3100584"/>
              <a:ext cx="2435172" cy="201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2"/>
            <p:cNvSpPr txBox="1">
              <a:spLocks noChangeArrowheads="1"/>
            </p:cNvSpPr>
            <p:nvPr/>
          </p:nvSpPr>
          <p:spPr bwMode="auto">
            <a:xfrm>
              <a:off x="468313" y="6094620"/>
              <a:ext cx="4648816" cy="440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dirty="0"/>
                <a:t>ПРЕДМЕТНАЯ  </a:t>
              </a:r>
              <a:r>
                <a:rPr lang="ru-RU" altLang="ru-RU" dirty="0" smtClean="0"/>
                <a:t>ЭКОЛОГИЗАЦИЯ   </a:t>
              </a:r>
              <a:endParaRPr lang="ru-RU" altLang="ru-RU" dirty="0"/>
            </a:p>
          </p:txBody>
        </p:sp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1772" y="5190446"/>
              <a:ext cx="1390038" cy="926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9308" y="5189905"/>
              <a:ext cx="983966" cy="699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Box 1"/>
            <p:cNvSpPr txBox="1">
              <a:spLocks noChangeArrowheads="1"/>
            </p:cNvSpPr>
            <p:nvPr/>
          </p:nvSpPr>
          <p:spPr bwMode="auto">
            <a:xfrm>
              <a:off x="541338" y="6381750"/>
              <a:ext cx="776287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/>
                <a:t>Нет  единого  смыслового  поля      мировоззренческая  «сшивка»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899592" y="3212976"/>
            <a:ext cx="2948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 УЧЕТОМ ОПЫТА ОШИБОК: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32877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88640"/>
            <a:ext cx="9323514" cy="69557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ПРОБЛЕМЫ ТЕРМИНОЛОГИИ</a:t>
            </a:r>
            <a:r>
              <a:rPr lang="ru-RU" sz="2800" b="1" dirty="0" smtClean="0">
                <a:latin typeface="Monotype Corsiva" panose="03010101010201010101" pitchFamily="66" charset="0"/>
              </a:rPr>
              <a:t>                                                          </a:t>
            </a:r>
            <a:endParaRPr lang="ru-RU" sz="2800" dirty="0" smtClean="0"/>
          </a:p>
          <a:p>
            <a:pPr marL="514350" indent="-514350">
              <a:buAutoNum type="arabicPeriod"/>
            </a:pPr>
            <a:r>
              <a:rPr lang="ru-RU" sz="2400" b="1" dirty="0" smtClean="0">
                <a:solidFill>
                  <a:srgbClr val="C00000"/>
                </a:solidFill>
              </a:rPr>
              <a:t>Глоссарий опорных понятий УР на языках ЮНЕСКО </a:t>
            </a:r>
          </a:p>
          <a:p>
            <a:r>
              <a:rPr lang="ru-RU" sz="2400" b="1" dirty="0" smtClean="0"/>
              <a:t>с привлечением этнокультурных </a:t>
            </a:r>
            <a:r>
              <a:rPr lang="ru-RU" sz="2400" b="1" dirty="0" err="1" smtClean="0"/>
              <a:t>мыслеобразов</a:t>
            </a:r>
            <a:endParaRPr lang="ru-RU" sz="2400" b="1" dirty="0" smtClean="0"/>
          </a:p>
          <a:p>
            <a:endParaRPr lang="ru-RU" sz="2800" dirty="0" smtClean="0">
              <a:solidFill>
                <a:srgbClr val="C00000"/>
              </a:solidFill>
            </a:endParaRPr>
          </a:p>
          <a:p>
            <a:r>
              <a:rPr lang="ru-RU" sz="2400" b="1" dirty="0" smtClean="0"/>
              <a:t>2. </a:t>
            </a:r>
            <a:r>
              <a:rPr lang="ru-RU" sz="2000" b="1" dirty="0" smtClean="0"/>
              <a:t>ОБРАЗОВАНИЕ </a:t>
            </a:r>
            <a:r>
              <a:rPr lang="ru-RU" sz="2000" b="1" dirty="0"/>
              <a:t>ДЛЯ УСТОЙЧИВОГО </a:t>
            </a:r>
            <a:r>
              <a:rPr lang="ru-RU" sz="2000" b="1" dirty="0" smtClean="0"/>
              <a:t>РАЗВИТИЯ </a:t>
            </a:r>
            <a:r>
              <a:rPr lang="ru-RU" sz="2000" b="1" dirty="0" smtClean="0">
                <a:solidFill>
                  <a:srgbClr val="FF0000"/>
                </a:solidFill>
              </a:rPr>
              <a:t>ЧЕГО</a:t>
            </a:r>
            <a:r>
              <a:rPr lang="ru-RU" sz="2000" b="1" dirty="0" smtClean="0"/>
              <a:t>?</a:t>
            </a:r>
            <a:endParaRPr lang="ru-RU" sz="2000" b="1" dirty="0"/>
          </a:p>
          <a:p>
            <a:endParaRPr lang="ru-RU" sz="2400" dirty="0" smtClean="0">
              <a:solidFill>
                <a:srgbClr val="C00000"/>
              </a:solidFill>
            </a:endParaRPr>
          </a:p>
          <a:p>
            <a:r>
              <a:rPr lang="ru-RU" sz="2400" dirty="0" smtClean="0">
                <a:solidFill>
                  <a:srgbClr val="C00000"/>
                </a:solidFill>
              </a:rPr>
              <a:t>3</a:t>
            </a:r>
            <a:r>
              <a:rPr lang="ru-RU" sz="2400" b="1" dirty="0" smtClean="0">
                <a:solidFill>
                  <a:srgbClr val="C00000"/>
                </a:solidFill>
              </a:rPr>
              <a:t>. Как связать личностную, национальную и глобальную 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проекцию? </a:t>
            </a:r>
          </a:p>
          <a:p>
            <a:endParaRPr lang="ru-RU" sz="2000" dirty="0" smtClean="0"/>
          </a:p>
          <a:p>
            <a:r>
              <a:rPr lang="ru-RU" sz="2000" dirty="0" smtClean="0"/>
              <a:t>ЮНЕСКО: </a:t>
            </a:r>
            <a:r>
              <a:rPr lang="ru-RU" sz="2000" b="1" dirty="0" smtClean="0"/>
              <a:t>ДУМАЙ ГЛОБАЛЬНО – ДЕЙСТВУЙ ЛОКАЛЬНО.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ЛИЧНЫЕ ПОВЕСТКИ ДНЯ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МЕСТНЫЕ ПОВЕСТКИ ДНЯ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НАЦИОНАЛЬНЫЕ И РЕГИОНАЛЬНЫЕ ДОРОЖНЫЕ КАРТЫ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РОССИЯ – ЭКОЛОГИЧЕСКИЙ ДОНОР ВСЕХ СТРАН,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РОССИЯ – СТРАНА ВСЕМИРНОГО НЕ ТОЛЬКО ПРИРОДНОГО,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НО И КУЛЬТУРНОГО НАСЛЕДИЯ.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ОБРАЗОВАНИЕ </a:t>
            </a:r>
            <a:r>
              <a:rPr lang="ru-RU" sz="2000" dirty="0">
                <a:solidFill>
                  <a:srgbClr val="C00000"/>
                </a:solidFill>
              </a:rPr>
              <a:t>ДЛЯ УСТОЙЧИВОГО </a:t>
            </a:r>
          </a:p>
          <a:p>
            <a:r>
              <a:rPr lang="ru-RU" b="1" dirty="0"/>
              <a:t>ЭКОЛОГИЧЕСКОГО И СОЦИАЛЬНО-ЭКОНОМИЧЕСКОГО </a:t>
            </a:r>
          </a:p>
          <a:p>
            <a:r>
              <a:rPr lang="ru-RU" sz="2000" dirty="0">
                <a:solidFill>
                  <a:srgbClr val="C00000"/>
                </a:solidFill>
              </a:rPr>
              <a:t>РАЗВИТИЯ  РОССИИ</a:t>
            </a:r>
          </a:p>
          <a:p>
            <a:r>
              <a:rPr lang="ru-RU" sz="2000" dirty="0"/>
              <a:t>в его глобальной, локальной и личностной проекциях.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550464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45840" y="193858"/>
            <a:ext cx="7398568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Актуально:</a:t>
            </a:r>
            <a:endParaRPr lang="ru-RU" sz="2800" b="1" dirty="0"/>
          </a:p>
          <a:p>
            <a:endParaRPr lang="ru-RU" sz="2000" dirty="0"/>
          </a:p>
          <a:p>
            <a:pPr marL="285750" indent="-285750">
              <a:buFontTx/>
              <a:buChar char="-"/>
            </a:pPr>
            <a:r>
              <a:rPr lang="ru-RU" sz="2000" dirty="0"/>
              <a:t>о</a:t>
            </a:r>
            <a:r>
              <a:rPr lang="ru-RU" sz="2000" dirty="0" smtClean="0"/>
              <a:t>бобщить результаты философско-научных исследований в области конкретизации экологических императивов (теория систем, кибернетика, </a:t>
            </a:r>
            <a:r>
              <a:rPr lang="ru-RU" sz="2000" dirty="0" err="1" smtClean="0"/>
              <a:t>глобалистика</a:t>
            </a:r>
            <a:r>
              <a:rPr lang="ru-RU" sz="2000" dirty="0" smtClean="0"/>
              <a:t>, теоретическая экология, философия соотношения природного, социального и культурного в глобальном обществе), как источника отбора содержания</a:t>
            </a:r>
          </a:p>
          <a:p>
            <a:r>
              <a:rPr lang="ru-RU" sz="2000" dirty="0" smtClean="0"/>
              <a:t>  </a:t>
            </a:r>
          </a:p>
          <a:p>
            <a:pPr marL="285750" indent="-285750">
              <a:buFontTx/>
              <a:buChar char="-"/>
            </a:pPr>
            <a:r>
              <a:rPr lang="ru-RU" sz="2000" dirty="0" smtClean="0"/>
              <a:t>определить </a:t>
            </a:r>
            <a:r>
              <a:rPr lang="ru-RU" sz="2000" dirty="0"/>
              <a:t>национальные приоритеты ОУР (специфика системы образования,  образовательной парадигмы, учебно-воспитательных традиций; </a:t>
            </a:r>
            <a:r>
              <a:rPr lang="ru-RU" sz="2000" dirty="0" smtClean="0"/>
              <a:t>образ </a:t>
            </a:r>
            <a:r>
              <a:rPr lang="ru-RU" sz="2000" dirty="0"/>
              <a:t>жизни; национальная стратегия перехода к УР</a:t>
            </a:r>
            <a:r>
              <a:rPr lang="ru-RU" sz="2000" dirty="0" smtClean="0"/>
              <a:t>),</a:t>
            </a:r>
          </a:p>
          <a:p>
            <a:endParaRPr lang="ru-RU" sz="2000" dirty="0"/>
          </a:p>
          <a:p>
            <a:pPr marL="285750" indent="-285750">
              <a:buFontTx/>
              <a:buChar char="-"/>
            </a:pPr>
            <a:r>
              <a:rPr lang="ru-RU" sz="2000" dirty="0" smtClean="0"/>
              <a:t>адаптировать  идеи УР к  психологическим   национальным  </a:t>
            </a:r>
            <a:r>
              <a:rPr lang="ru-RU" sz="2000" dirty="0"/>
              <a:t>и  возрастным  особенностям </a:t>
            </a:r>
            <a:r>
              <a:rPr lang="ru-RU" sz="2000" dirty="0" smtClean="0"/>
              <a:t>их восприятия </a:t>
            </a:r>
            <a:r>
              <a:rPr lang="ru-RU" sz="2000" dirty="0"/>
              <a:t>и </a:t>
            </a:r>
            <a:r>
              <a:rPr lang="ru-RU" sz="2000" dirty="0" smtClean="0"/>
              <a:t>понимания, с учетом традиций национальной культуры, национального воспитательного идеала</a:t>
            </a:r>
          </a:p>
          <a:p>
            <a:pPr marL="285750" indent="-285750">
              <a:buFontTx/>
              <a:buChar char="-"/>
            </a:pPr>
            <a:endParaRPr lang="ru-RU" sz="2000" dirty="0"/>
          </a:p>
          <a:p>
            <a:pPr marL="285750" indent="-285750">
              <a:buFontTx/>
              <a:buChar char="-"/>
            </a:pPr>
            <a:r>
              <a:rPr lang="ru-RU" sz="2000" dirty="0"/>
              <a:t>определить соотношение всех сторон </a:t>
            </a:r>
            <a:r>
              <a:rPr lang="ru-RU" sz="2000" dirty="0" smtClean="0"/>
              <a:t>ОУР.</a:t>
            </a:r>
            <a:endParaRPr lang="ru-RU" sz="2000" dirty="0"/>
          </a:p>
          <a:p>
            <a:pPr marL="285750" indent="-285750">
              <a:buFontTx/>
              <a:buChar char="-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854888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718474"/>
            <a:ext cx="7820667" cy="42226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ДИДАКТИЧЕСКИЕ ПРОБЛЕМЫ:</a:t>
            </a:r>
          </a:p>
          <a:p>
            <a:endParaRPr lang="ru-RU" sz="2800" b="1" dirty="0" smtClean="0"/>
          </a:p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ru-RU" dirty="0" smtClean="0"/>
              <a:t>КОНКРЕТИЗАЦИЯ ПЕДАГОГИЧЕСКИХ ЦЕЛЕЙ,</a:t>
            </a:r>
          </a:p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ru-RU" dirty="0" smtClean="0"/>
              <a:t>ИСТОЧНИКИ ОТБОРА СОДЕРЖАНИЯ, </a:t>
            </a:r>
          </a:p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ru-RU" dirty="0" smtClean="0"/>
              <a:t>МОДЕЛЬ КОНСТРУИРОВАНИЯ СОДЕРЖАНИЯ,</a:t>
            </a:r>
          </a:p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ru-RU" dirty="0" smtClean="0"/>
              <a:t>СТРУКТУРА И СОСТАВ СОДЕРЖАНИЯ,</a:t>
            </a:r>
          </a:p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ru-RU" dirty="0"/>
              <a:t>СМЫСЛОВАЯ ДИДАКТИЧЕСКАЯ ЕДИНИЦА СОДЕРЖАНИЯ,</a:t>
            </a:r>
          </a:p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ru-RU" dirty="0"/>
              <a:t>СПОСОБЫ ЕЕ </a:t>
            </a:r>
            <a:r>
              <a:rPr lang="ru-RU" dirty="0" smtClean="0"/>
              <a:t>«ВМОНТИРОВАНИЯ «В </a:t>
            </a:r>
            <a:r>
              <a:rPr lang="ru-RU" dirty="0"/>
              <a:t>СОДЕРЖАНИЕ УЧЕБНЫХ </a:t>
            </a:r>
            <a:r>
              <a:rPr lang="ru-RU" dirty="0" smtClean="0"/>
              <a:t>ПРЕДМЕТОВ,,</a:t>
            </a:r>
            <a:endParaRPr lang="ru-RU" dirty="0"/>
          </a:p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ru-RU" dirty="0" smtClean="0"/>
              <a:t>ИНВАРИАНТ / ВАРИАТИВ СОДЕРЖАНИЯ,</a:t>
            </a:r>
          </a:p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ru-RU" dirty="0" smtClean="0"/>
              <a:t>ГЛОССАРИЙ ОУР,</a:t>
            </a:r>
          </a:p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ru-RU" dirty="0" smtClean="0"/>
              <a:t>ОГРАНИЧЕННОСТЬ ВРЕМЕНИ.</a:t>
            </a:r>
          </a:p>
          <a:p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3277441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4929" y="188640"/>
            <a:ext cx="3753015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СТОКГОЛЬМ, 1972 год</a:t>
            </a:r>
          </a:p>
          <a:p>
            <a:r>
              <a:rPr lang="ru-RU" sz="2000" dirty="0" smtClean="0"/>
              <a:t>ТБИЛИСИ, 1979 год</a:t>
            </a:r>
          </a:p>
          <a:p>
            <a:r>
              <a:rPr lang="ru-RU" sz="2000" dirty="0" smtClean="0"/>
              <a:t>РИО-ДЕ-ЖАНЕЙРО, 1992 год</a:t>
            </a:r>
          </a:p>
          <a:p>
            <a:r>
              <a:rPr lang="ru-RU" sz="2000" dirty="0" smtClean="0"/>
              <a:t>ДЕКАДА ООН ОУР, 2005-2014 год</a:t>
            </a:r>
          </a:p>
          <a:p>
            <a:r>
              <a:rPr lang="ru-RU" sz="2000" dirty="0" smtClean="0"/>
              <a:t>ЯПОНИЯ, 2014 год</a:t>
            </a:r>
            <a:r>
              <a:rPr lang="ru-RU" sz="2400" dirty="0" smtClean="0"/>
              <a:t>          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2204864"/>
            <a:ext cx="5301131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dirty="0" smtClean="0"/>
              <a:t>ГЛОБАЛЬНАЯ ПРОГРАММА ДЕЙСТВИЙ ПО ОУР </a:t>
            </a:r>
          </a:p>
          <a:p>
            <a:r>
              <a:rPr lang="ru-RU" sz="2000" dirty="0" smtClean="0"/>
              <a:t>ДОРОЖНАЯ КАРТА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779912" y="4717593"/>
            <a:ext cx="5222392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ОСНОВЫ ГОСУДАРСТВЕННОЙ ПОЛИТИКИ В     </a:t>
            </a:r>
          </a:p>
          <a:p>
            <a:r>
              <a:rPr lang="ru-RU" sz="2000" dirty="0" smtClean="0"/>
              <a:t>ОБЛАСТИ ЭКОЛОГИЧЕСКОГО РАЗВИТИЯ </a:t>
            </a:r>
          </a:p>
          <a:p>
            <a:r>
              <a:rPr lang="ru-RU" sz="2000" dirty="0" smtClean="0"/>
              <a:t>РОССИИ ДО 2030 года (2012 </a:t>
            </a:r>
            <a:r>
              <a:rPr lang="ru-RU" sz="2000" dirty="0" err="1"/>
              <a:t>г</a:t>
            </a:r>
            <a:r>
              <a:rPr lang="ru-RU" sz="2000" dirty="0" err="1" smtClean="0"/>
              <a:t>г</a:t>
            </a:r>
            <a:r>
              <a:rPr lang="ru-RU" sz="2000" dirty="0" smtClean="0"/>
              <a:t>)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779912" y="5889466"/>
            <a:ext cx="5184576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ОСНОВЫ ГОСУДАРСТВЕННОЙ КУЛЬТУРНОЙ   </a:t>
            </a:r>
          </a:p>
          <a:p>
            <a:r>
              <a:rPr lang="ru-RU" sz="2000" dirty="0" smtClean="0"/>
              <a:t>ПОЛИТИКИ (2014 г.)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3153162"/>
            <a:ext cx="529208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spc="-60" dirty="0" smtClean="0"/>
              <a:t>Резолюция 66/288 Генеральной Ассамблеи ООН </a:t>
            </a:r>
          </a:p>
          <a:p>
            <a:r>
              <a:rPr lang="ru-RU" sz="2000" dirty="0" smtClean="0"/>
              <a:t>«</a:t>
            </a:r>
            <a:r>
              <a:rPr lang="ru-RU" sz="2000" b="1" dirty="0" smtClean="0"/>
              <a:t>БУДУЩЕЕ, КОТОРОГО МЫ ХОТИМ</a:t>
            </a:r>
            <a:r>
              <a:rPr lang="ru-RU" sz="2000" dirty="0" smtClean="0"/>
              <a:t>», </a:t>
            </a:r>
            <a:r>
              <a:rPr lang="ru-RU" sz="2000" spc="-100" dirty="0" smtClean="0"/>
              <a:t>17 целей </a:t>
            </a:r>
            <a:endParaRPr lang="ru-RU" sz="2000" spc="-100" dirty="0"/>
          </a:p>
        </p:txBody>
      </p:sp>
      <p:sp>
        <p:nvSpPr>
          <p:cNvPr id="2" name="TextBox 1"/>
          <p:cNvSpPr txBox="1"/>
          <p:nvPr/>
        </p:nvSpPr>
        <p:spPr>
          <a:xfrm>
            <a:off x="4558154" y="293747"/>
            <a:ext cx="4478342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ВЕКТОР МИРОВОГО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ОБРАЗОВАТЕЛЬНОГО ПРОЦЕССА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40279" y="2132856"/>
            <a:ext cx="358059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1. </a:t>
            </a:r>
            <a:r>
              <a:rPr lang="ru-RU" b="1" dirty="0" smtClean="0">
                <a:solidFill>
                  <a:srgbClr val="C00000"/>
                </a:solidFill>
              </a:rPr>
              <a:t>ОУР - обязательный вектор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воспитания </a:t>
            </a:r>
            <a:r>
              <a:rPr lang="ru-RU" b="1" dirty="0">
                <a:solidFill>
                  <a:srgbClr val="C00000"/>
                </a:solidFill>
              </a:rPr>
              <a:t>гражданина каждой </a:t>
            </a:r>
            <a:endParaRPr lang="ru-RU" b="1" dirty="0" smtClean="0">
              <a:solidFill>
                <a:srgbClr val="C00000"/>
              </a:solidFill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страны в течение </a:t>
            </a:r>
            <a:r>
              <a:rPr lang="ru-RU" b="1" dirty="0">
                <a:solidFill>
                  <a:srgbClr val="C00000"/>
                </a:solidFill>
              </a:rPr>
              <a:t>всей его жизни</a:t>
            </a:r>
            <a:r>
              <a:rPr lang="ru-RU" b="1" dirty="0" smtClean="0">
                <a:solidFill>
                  <a:srgbClr val="C00000"/>
                </a:solidFill>
              </a:rPr>
              <a:t>.</a:t>
            </a:r>
          </a:p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2. </a:t>
            </a:r>
            <a:r>
              <a:rPr lang="ru-RU" b="1" dirty="0">
                <a:solidFill>
                  <a:srgbClr val="C00000"/>
                </a:solidFill>
              </a:rPr>
              <a:t>Создать национальный </a:t>
            </a:r>
            <a:endParaRPr lang="ru-RU" b="1" dirty="0" smtClean="0">
              <a:solidFill>
                <a:srgbClr val="C00000"/>
              </a:solidFill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координационный </a:t>
            </a:r>
            <a:r>
              <a:rPr lang="ru-RU" b="1" dirty="0">
                <a:solidFill>
                  <a:srgbClr val="C00000"/>
                </a:solidFill>
              </a:rPr>
              <a:t>центр по </a:t>
            </a:r>
            <a:r>
              <a:rPr lang="ru-RU" b="1" dirty="0" smtClean="0">
                <a:solidFill>
                  <a:srgbClr val="C00000"/>
                </a:solidFill>
              </a:rPr>
              <a:t>ОУР</a:t>
            </a:r>
          </a:p>
          <a:p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в каждой стране, «дорожную</a:t>
            </a:r>
          </a:p>
          <a:p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карту ОУР»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8640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390138"/>
            <a:ext cx="7542584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НА НАЦИОНАЛЬНОМ УРОВНЕ ВАЖНО</a:t>
            </a:r>
          </a:p>
          <a:p>
            <a:endParaRPr lang="ru-RU" sz="2400" b="1" dirty="0"/>
          </a:p>
          <a:p>
            <a:r>
              <a:rPr lang="ru-RU" sz="2000" dirty="0" smtClean="0"/>
              <a:t>Инициировать международный проект </a:t>
            </a:r>
            <a:r>
              <a:rPr lang="ru-RU" sz="2000" b="1" dirty="0" smtClean="0"/>
              <a:t>«Глоссарий ОУР»</a:t>
            </a:r>
          </a:p>
          <a:p>
            <a:r>
              <a:rPr lang="ru-RU" sz="2000" b="1" dirty="0"/>
              <a:t>н</a:t>
            </a:r>
            <a:r>
              <a:rPr lang="ru-RU" sz="2000" b="1" dirty="0" smtClean="0"/>
              <a:t>а языках ЮНЕСКО </a:t>
            </a:r>
            <a:r>
              <a:rPr lang="ru-RU" sz="2000" dirty="0" smtClean="0"/>
              <a:t> в целях создания единого смыслового</a:t>
            </a:r>
          </a:p>
          <a:p>
            <a:r>
              <a:rPr lang="ru-RU" sz="2000" dirty="0"/>
              <a:t>п</a:t>
            </a:r>
            <a:r>
              <a:rPr lang="ru-RU" sz="2000" dirty="0" smtClean="0"/>
              <a:t>оля ОУР</a:t>
            </a:r>
          </a:p>
          <a:p>
            <a:endParaRPr lang="ru-RU" sz="2000" dirty="0" smtClean="0"/>
          </a:p>
          <a:p>
            <a:r>
              <a:rPr lang="ru-RU" sz="2000" dirty="0" smtClean="0"/>
              <a:t>Разработать </a:t>
            </a:r>
            <a:endParaRPr lang="ru-RU" sz="2000" dirty="0"/>
          </a:p>
          <a:p>
            <a:pPr marL="285750" indent="-285750">
              <a:buFontTx/>
              <a:buChar char="-"/>
            </a:pPr>
            <a:r>
              <a:rPr lang="ru-RU" sz="2000" b="1" dirty="0" smtClean="0"/>
              <a:t>содержательно-педагогические КРИТЕРИИ ИДЕНТИФИКАЦИИ ОУР, предложить их  международному сообществу</a:t>
            </a:r>
          </a:p>
          <a:p>
            <a:endParaRPr lang="ru-RU" sz="2000" b="1" dirty="0"/>
          </a:p>
          <a:p>
            <a:r>
              <a:rPr lang="ru-RU" sz="2000" dirty="0" smtClean="0"/>
              <a:t>Разработать </a:t>
            </a:r>
            <a:endParaRPr lang="ru-RU" sz="2000" dirty="0"/>
          </a:p>
          <a:p>
            <a:r>
              <a:rPr lang="ru-RU" sz="2000" b="1" dirty="0"/>
              <a:t>-     КОНЦЕПЦИЮ ОУР, </a:t>
            </a:r>
            <a:r>
              <a:rPr lang="ru-RU" sz="2000" b="1" dirty="0" smtClean="0"/>
              <a:t>как основу национальной</a:t>
            </a:r>
          </a:p>
          <a:p>
            <a:r>
              <a:rPr lang="ru-RU" sz="2000" b="1" dirty="0" smtClean="0"/>
              <a:t>      и региональных «дорожных карт» по ОУР;</a:t>
            </a:r>
          </a:p>
          <a:p>
            <a:endParaRPr lang="ru-RU" sz="2000" b="1" dirty="0"/>
          </a:p>
          <a:p>
            <a:pPr marL="342900" indent="-342900">
              <a:buFontTx/>
              <a:buChar char="-"/>
            </a:pPr>
            <a:r>
              <a:rPr lang="ru-RU" sz="2000" dirty="0"/>
              <a:t>МЕТОДИКУ </a:t>
            </a:r>
            <a:r>
              <a:rPr lang="ru-RU" sz="2000" b="1" dirty="0"/>
              <a:t>ТРАНСПРЕМЕТНОЙ</a:t>
            </a:r>
            <a:r>
              <a:rPr lang="ru-RU" sz="2000" dirty="0"/>
              <a:t> РЕАЛИЗАЦИИ ОУР</a:t>
            </a:r>
            <a:r>
              <a:rPr lang="ru-RU" sz="2000" dirty="0" smtClean="0"/>
              <a:t>;</a:t>
            </a:r>
          </a:p>
          <a:p>
            <a:endParaRPr lang="ru-RU" sz="2000" dirty="0"/>
          </a:p>
          <a:p>
            <a:pPr marL="342900" indent="-342900">
              <a:buFontTx/>
              <a:buChar char="-"/>
            </a:pPr>
            <a:r>
              <a:rPr lang="ru-RU" sz="2000" dirty="0" smtClean="0"/>
              <a:t>критерии</a:t>
            </a:r>
            <a:r>
              <a:rPr lang="ru-RU" sz="2000" dirty="0"/>
              <a:t>, способы, процедуры  </a:t>
            </a:r>
            <a:r>
              <a:rPr lang="ru-RU" sz="2000" b="1" dirty="0"/>
              <a:t>КОНТРОЛЯ И </a:t>
            </a:r>
            <a:r>
              <a:rPr lang="ru-RU" sz="2000" b="1" dirty="0" smtClean="0"/>
              <a:t>ОЦЕНКИ ОУР </a:t>
            </a:r>
            <a:r>
              <a:rPr lang="ru-RU" sz="2000" dirty="0" smtClean="0"/>
              <a:t>с учетом его </a:t>
            </a:r>
            <a:r>
              <a:rPr lang="ru-RU" sz="2000" dirty="0" err="1" smtClean="0"/>
              <a:t>полиэтнокультурного</a:t>
            </a:r>
            <a:r>
              <a:rPr lang="ru-RU" sz="2000" dirty="0" smtClean="0"/>
              <a:t> смыслового поля и предложить их институту статистики ЮНЕСКО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59231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331640" y="1325550"/>
            <a:ext cx="6948264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Проблема беспрецедентна </a:t>
            </a:r>
            <a:r>
              <a:rPr lang="ru-RU" sz="2000" dirty="0"/>
              <a:t>по своей сложности и не </a:t>
            </a:r>
            <a:r>
              <a:rPr lang="ru-RU" sz="2000" dirty="0" smtClean="0"/>
              <a:t>имеет </a:t>
            </a:r>
            <a:r>
              <a:rPr lang="ru-RU" sz="2000" dirty="0"/>
              <a:t>аналогов своего решения в истории педагогики. </a:t>
            </a:r>
            <a:r>
              <a:rPr lang="ru-RU" sz="2000" dirty="0" smtClean="0"/>
              <a:t>Прошло</a:t>
            </a:r>
          </a:p>
          <a:p>
            <a:pPr algn="ctr"/>
            <a:r>
              <a:rPr lang="ru-RU" sz="2000" dirty="0" smtClean="0"/>
              <a:t>25 лет: проблема не решена!</a:t>
            </a:r>
            <a:endParaRPr lang="ru-RU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1101170" y="221739"/>
            <a:ext cx="71432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ВПЕРВЫЕ ВСЕ СТРАНЫ МИРА КОНСОЛИДИРОВАННО</a:t>
            </a:r>
          </a:p>
          <a:p>
            <a:pPr algn="ctr"/>
            <a:r>
              <a:rPr lang="ru-RU" sz="2400" b="1" dirty="0" smtClean="0"/>
              <a:t>РЕШАЮТ ОБЩУЮ ПЕДАГОГИЧЕСКУЮ ПРОБЛЕМУ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693702"/>
            <a:ext cx="8640960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>
                <a:solidFill>
                  <a:srgbClr val="C00000"/>
                </a:solidFill>
              </a:rPr>
              <a:t>СМЕЩЕНИЕ </a:t>
            </a:r>
            <a:r>
              <a:rPr lang="ru-RU" sz="2400" b="1" dirty="0" smtClean="0">
                <a:solidFill>
                  <a:srgbClr val="C00000"/>
                </a:solidFill>
              </a:rPr>
              <a:t> системы  координат  ВОСПРИЯТИЯ, ОЦЕНКИ</a:t>
            </a:r>
          </a:p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rgbClr val="C00000"/>
                </a:solidFill>
              </a:rPr>
              <a:t>И ПОНИМАНИЯ МИРА. </a:t>
            </a:r>
          </a:p>
          <a:p>
            <a:pPr>
              <a:lnSpc>
                <a:spcPct val="80000"/>
              </a:lnSpc>
            </a:pPr>
            <a:endParaRPr lang="ru-RU" sz="2400" dirty="0" smtClean="0"/>
          </a:p>
          <a:p>
            <a:pPr>
              <a:lnSpc>
                <a:spcPct val="80000"/>
              </a:lnSpc>
            </a:pPr>
            <a:r>
              <a:rPr lang="ru-RU" sz="2400" b="1" dirty="0" smtClean="0"/>
              <a:t>ПЕРЕВОРОТ </a:t>
            </a:r>
            <a:r>
              <a:rPr lang="ru-RU" sz="2400" b="1" dirty="0"/>
              <a:t>В СОЗНАНИИ: </a:t>
            </a:r>
            <a:endParaRPr lang="ru-RU" sz="2400" b="1" dirty="0" smtClean="0"/>
          </a:p>
          <a:p>
            <a:pPr>
              <a:lnSpc>
                <a:spcPct val="80000"/>
              </a:lnSpc>
            </a:pPr>
            <a:endParaRPr lang="ru-RU" sz="2400" b="1" i="1" dirty="0" smtClean="0"/>
          </a:p>
          <a:p>
            <a:pPr>
              <a:lnSpc>
                <a:spcPct val="80000"/>
              </a:lnSpc>
            </a:pPr>
            <a:r>
              <a:rPr lang="ru-RU" sz="2400" b="1" i="1" dirty="0" smtClean="0"/>
              <a:t>16 век</a:t>
            </a:r>
            <a:r>
              <a:rPr lang="ru-RU" sz="2400" dirty="0" smtClean="0"/>
              <a:t>:  ЗЕМЛЯ </a:t>
            </a:r>
            <a:r>
              <a:rPr lang="ru-RU" sz="2400" dirty="0"/>
              <a:t>НЕ ЦЕНТР БОЖЕСТВЕННОГО ТВОРЕНИЯ. </a:t>
            </a:r>
            <a:endParaRPr lang="ru-RU" sz="2400" dirty="0" smtClean="0"/>
          </a:p>
          <a:p>
            <a:pPr>
              <a:lnSpc>
                <a:spcPct val="80000"/>
              </a:lnSpc>
            </a:pPr>
            <a:endParaRPr lang="ru-RU" sz="2400" b="1" i="1" dirty="0" smtClean="0"/>
          </a:p>
          <a:p>
            <a:pPr>
              <a:lnSpc>
                <a:spcPct val="80000"/>
              </a:lnSpc>
            </a:pPr>
            <a:r>
              <a:rPr lang="ru-RU" sz="2400" b="1" i="1" dirty="0" smtClean="0"/>
              <a:t>21 век</a:t>
            </a:r>
            <a:r>
              <a:rPr lang="ru-RU" sz="2400" b="1" i="1" dirty="0"/>
              <a:t>:  </a:t>
            </a:r>
            <a:r>
              <a:rPr lang="ru-RU" sz="2400" dirty="0"/>
              <a:t>КТО В «ДОМЕ» ХОЗЯИН </a:t>
            </a:r>
            <a:r>
              <a:rPr lang="ru-RU" sz="2400" dirty="0" smtClean="0"/>
              <a:t> И  КАКОВЫ  </a:t>
            </a:r>
            <a:r>
              <a:rPr lang="ru-RU" sz="2400" dirty="0"/>
              <a:t>УСЛОВИЯ </a:t>
            </a:r>
            <a:r>
              <a:rPr lang="ru-RU" sz="2400" dirty="0" smtClean="0"/>
              <a:t> АРЕНДЫ?</a:t>
            </a:r>
          </a:p>
          <a:p>
            <a:pPr>
              <a:lnSpc>
                <a:spcPct val="80000"/>
              </a:lnSpc>
            </a:pPr>
            <a:endParaRPr lang="ru-RU" sz="2400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-1476672" y="6930380"/>
            <a:ext cx="20660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prstClr val="black"/>
                </a:solidFill>
              </a:rPr>
              <a:t>АБСОЛЮТНЫЕ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6097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3861048"/>
            <a:ext cx="806489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Неспособность цивилизации «вписаться» в эти </a:t>
            </a:r>
            <a:r>
              <a:rPr lang="ru-RU" sz="2000" b="1" dirty="0" smtClean="0">
                <a:solidFill>
                  <a:srgbClr val="C00000"/>
                </a:solidFill>
              </a:rPr>
              <a:t>ограничения – глобализация </a:t>
            </a:r>
            <a:r>
              <a:rPr lang="ru-RU" sz="2000" b="1" dirty="0">
                <a:solidFill>
                  <a:srgbClr val="C00000"/>
                </a:solidFill>
              </a:rPr>
              <a:t>экологического кризиса </a:t>
            </a:r>
            <a:r>
              <a:rPr lang="ru-RU" sz="2000" b="1" dirty="0" smtClean="0">
                <a:solidFill>
                  <a:srgbClr val="C00000"/>
                </a:solidFill>
              </a:rPr>
              <a:t>– необратимые системные изменения </a:t>
            </a:r>
            <a:r>
              <a:rPr lang="ru-RU" sz="2000" b="1" dirty="0">
                <a:solidFill>
                  <a:srgbClr val="C00000"/>
                </a:solidFill>
              </a:rPr>
              <a:t>биосферы. 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>
              <a:lnSpc>
                <a:spcPts val="1500"/>
              </a:lnSpc>
            </a:pPr>
            <a:endParaRPr lang="ru-RU" dirty="0" smtClean="0"/>
          </a:p>
          <a:p>
            <a:pPr algn="ctr"/>
            <a:r>
              <a:rPr lang="ru-RU" sz="2400" dirty="0" smtClean="0"/>
              <a:t>ОСОБЫЙ ХАРАКТЕР ТАКИХ ЗАКОНОВ: </a:t>
            </a:r>
          </a:p>
          <a:p>
            <a:pPr algn="ctr"/>
            <a:r>
              <a:rPr lang="ru-RU" sz="2400" b="1" dirty="0" smtClean="0"/>
              <a:t>ИМПЕРАТИВЫ</a:t>
            </a:r>
            <a:r>
              <a:rPr lang="ru-RU" sz="2400" dirty="0" smtClean="0"/>
              <a:t> – </a:t>
            </a:r>
            <a:r>
              <a:rPr lang="ru-RU" sz="2400" b="1" dirty="0" smtClean="0"/>
              <a:t>БЕЗУСЛОВНЫЕ ТРЕБОВАНИЯ </a:t>
            </a:r>
          </a:p>
          <a:p>
            <a:pPr algn="ctr"/>
            <a:r>
              <a:rPr lang="ru-RU" sz="2400" dirty="0" smtClean="0"/>
              <a:t>(Н.Н. МОИСЕЕВ). 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6239053"/>
            <a:ext cx="856895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НЕХВАТКА </a:t>
            </a:r>
            <a:r>
              <a:rPr lang="ru-RU" dirty="0"/>
              <a:t>ЗНАНИЙ О КОНКРЕТНЫХ ПРОЯВЛЕНИЯХ </a:t>
            </a:r>
            <a:r>
              <a:rPr lang="ru-RU" dirty="0" smtClean="0"/>
              <a:t>ЭКОЛОГИЧЕСКОГО ИМПЕРАТИВА: </a:t>
            </a:r>
            <a:r>
              <a:rPr lang="ru-RU" dirty="0"/>
              <a:t>ВЕДУЩИЙ НЕОГУМАНИСТИЧЕСКИЙ </a:t>
            </a:r>
            <a:r>
              <a:rPr lang="ru-RU" b="1" dirty="0">
                <a:solidFill>
                  <a:srgbClr val="C00000"/>
                </a:solidFill>
              </a:rPr>
              <a:t>ПРИНЦИП ПРЕДОСТОРОЖНОСТИ.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60648"/>
            <a:ext cx="8388424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sz="2400" dirty="0"/>
              <a:t>В </a:t>
            </a:r>
            <a:r>
              <a:rPr lang="ru-RU" sz="2400" dirty="0" smtClean="0"/>
              <a:t>основе нового МИРОПОНИМАНИЯ </a:t>
            </a:r>
            <a:r>
              <a:rPr lang="ru-RU" sz="2400" dirty="0"/>
              <a:t>– </a:t>
            </a:r>
            <a:endParaRPr lang="ru-RU" sz="2400" dirty="0" smtClean="0"/>
          </a:p>
          <a:p>
            <a:pPr algn="just">
              <a:lnSpc>
                <a:spcPct val="80000"/>
              </a:lnSpc>
            </a:pPr>
            <a:r>
              <a:rPr lang="ru-RU" sz="2400" b="1" dirty="0" smtClean="0"/>
              <a:t>ОТКРЫТИЕ НАУКОЙ ОБЪЕКТИВНЫХ</a:t>
            </a:r>
            <a:r>
              <a:rPr lang="ru-RU" sz="2400" dirty="0" smtClean="0"/>
              <a:t> </a:t>
            </a:r>
            <a:r>
              <a:rPr lang="ru-RU" sz="2400" b="1" dirty="0"/>
              <a:t>законов совместимого развития природы и общества, </a:t>
            </a:r>
            <a:r>
              <a:rPr lang="ru-RU" sz="2400" dirty="0"/>
              <a:t>которые </a:t>
            </a:r>
            <a:r>
              <a:rPr lang="ru-RU" sz="2400" dirty="0" smtClean="0"/>
              <a:t>накладывают </a:t>
            </a:r>
            <a:r>
              <a:rPr lang="ru-RU" sz="2400" b="1" dirty="0"/>
              <a:t>ОГРАНИЧЕНИЯ</a:t>
            </a:r>
            <a:r>
              <a:rPr lang="ru-RU" sz="2400" dirty="0"/>
              <a:t> </a:t>
            </a:r>
            <a:r>
              <a:rPr lang="ru-RU" sz="2400" dirty="0" smtClean="0"/>
              <a:t>на деятельности человека.</a:t>
            </a:r>
          </a:p>
          <a:p>
            <a:pPr algn="just">
              <a:lnSpc>
                <a:spcPct val="50000"/>
              </a:lnSpc>
            </a:pPr>
            <a:endParaRPr lang="ru-RU" sz="2400" dirty="0" smtClean="0"/>
          </a:p>
          <a:p>
            <a:pPr algn="just">
              <a:lnSpc>
                <a:spcPct val="80000"/>
              </a:lnSpc>
            </a:pPr>
            <a:r>
              <a:rPr lang="ru-RU" sz="2400" dirty="0" smtClean="0"/>
              <a:t>Эти ограничения: </a:t>
            </a:r>
            <a:endParaRPr lang="ru-RU" sz="2400" dirty="0"/>
          </a:p>
          <a:p>
            <a:pPr algn="just">
              <a:lnSpc>
                <a:spcPct val="80000"/>
              </a:lnSpc>
            </a:pPr>
            <a:r>
              <a:rPr lang="ru-RU" sz="2400" b="1" dirty="0" smtClean="0"/>
              <a:t>БЕЗУСЛОВНЫЕ</a:t>
            </a:r>
            <a:r>
              <a:rPr lang="ru-RU" sz="2400" dirty="0"/>
              <a:t>, не имеющие </a:t>
            </a:r>
            <a:r>
              <a:rPr lang="ru-RU" sz="2400" dirty="0" smtClean="0"/>
              <a:t>исключений, </a:t>
            </a:r>
          </a:p>
          <a:p>
            <a:pPr algn="just">
              <a:lnSpc>
                <a:spcPct val="80000"/>
              </a:lnSpc>
            </a:pPr>
            <a:r>
              <a:rPr lang="ru-RU" sz="2400" b="1" dirty="0" smtClean="0"/>
              <a:t>ТОТАЛЬНЫЕ</a:t>
            </a:r>
            <a:r>
              <a:rPr lang="ru-RU" sz="2400" dirty="0" smtClean="0"/>
              <a:t> (для </a:t>
            </a:r>
            <a:r>
              <a:rPr lang="ru-RU" sz="2400" dirty="0"/>
              <a:t>всех видов и сфер жизнедеятельности общества), </a:t>
            </a:r>
            <a:endParaRPr lang="ru-RU" sz="2400" dirty="0" smtClean="0"/>
          </a:p>
          <a:p>
            <a:pPr algn="just">
              <a:lnSpc>
                <a:spcPct val="80000"/>
              </a:lnSpc>
            </a:pPr>
            <a:r>
              <a:rPr lang="ru-RU" sz="2400" b="1" dirty="0" smtClean="0"/>
              <a:t>ГЛОБАЛЬНЫЕ </a:t>
            </a:r>
            <a:r>
              <a:rPr lang="ru-RU" sz="2400" dirty="0" smtClean="0"/>
              <a:t>(для всей территории </a:t>
            </a:r>
            <a:r>
              <a:rPr lang="ru-RU" sz="2400" dirty="0"/>
              <a:t>Земли), </a:t>
            </a:r>
            <a:endParaRPr lang="ru-RU" sz="2400" dirty="0" smtClean="0"/>
          </a:p>
          <a:p>
            <a:pPr algn="just">
              <a:lnSpc>
                <a:spcPct val="80000"/>
              </a:lnSpc>
            </a:pPr>
            <a:r>
              <a:rPr lang="ru-RU" sz="2400" b="1" dirty="0" smtClean="0"/>
              <a:t>УНИВЕРСАЛЬНЫЕ</a:t>
            </a:r>
            <a:r>
              <a:rPr lang="ru-RU" sz="2400" dirty="0" smtClean="0"/>
              <a:t> </a:t>
            </a:r>
            <a:r>
              <a:rPr lang="ru-RU" sz="2400" dirty="0"/>
              <a:t>(для всех социально-экономических формаций)  </a:t>
            </a:r>
          </a:p>
        </p:txBody>
      </p:sp>
    </p:spTree>
    <p:extLst>
      <p:ext uri="{BB962C8B-B14F-4D97-AF65-F5344CB8AC3E}">
        <p14:creationId xmlns:p14="http://schemas.microsoft.com/office/powerpoint/2010/main" val="1386308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404664"/>
            <a:ext cx="625382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ВНЕКУРРИКУЛЯРНЫЕ  «ЗЕЛЕНЫЕ ПРАКТИКИ»</a:t>
            </a:r>
          </a:p>
          <a:p>
            <a:r>
              <a:rPr lang="ru-RU" sz="2400" b="1" dirty="0" smtClean="0"/>
              <a:t>ДОПОЛНИТЕЛЬНОЕ ОБРАЗОВАНИЕ</a:t>
            </a:r>
          </a:p>
          <a:p>
            <a:r>
              <a:rPr lang="en-US" sz="2400" b="1" dirty="0"/>
              <a:t>WEB</a:t>
            </a:r>
            <a:r>
              <a:rPr lang="ru-RU" sz="2400" b="1" dirty="0"/>
              <a:t>-ресурсы</a:t>
            </a:r>
            <a:endParaRPr lang="ru-RU" sz="2400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1790814"/>
            <a:ext cx="6480720" cy="50783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000" b="1" spc="-60" dirty="0" smtClean="0"/>
              <a:t>МЕЖДУНАРОДНЫЕ ПРОЕКТЫ:</a:t>
            </a:r>
          </a:p>
          <a:p>
            <a:r>
              <a:rPr lang="ru-RU" sz="2000" spc="-60" dirty="0" smtClean="0"/>
              <a:t>«ЛОЛА», «ЗДЕСЬ И СЕЙЧАС», </a:t>
            </a:r>
          </a:p>
          <a:p>
            <a:r>
              <a:rPr lang="ru-RU" sz="2000" spc="-60" dirty="0" smtClean="0"/>
              <a:t>«ДЕРЕВО ЗЕМЛИ», </a:t>
            </a:r>
          </a:p>
          <a:p>
            <a:r>
              <a:rPr lang="ru-RU" sz="2000" spc="-60" dirty="0" smtClean="0"/>
              <a:t>«МЕЖДУНАРОДНЫЙ ЕВРОПЕЙСКИЙ </a:t>
            </a:r>
          </a:p>
          <a:p>
            <a:r>
              <a:rPr lang="ru-RU" sz="2000" spc="-60" dirty="0" smtClean="0"/>
              <a:t>  ДНЕВНИК», </a:t>
            </a:r>
          </a:p>
          <a:p>
            <a:r>
              <a:rPr lang="ru-RU" sz="2000" spc="-60" dirty="0" smtClean="0"/>
              <a:t>«ПОТРЕБНОСТИ И ЖЕЛАНИЯ», </a:t>
            </a:r>
          </a:p>
          <a:p>
            <a:r>
              <a:rPr lang="ru-RU" sz="2000" spc="-60" dirty="0" smtClean="0"/>
              <a:t>«ПОТРЕБИТЕЛЬСКИЕ ПРАВА И </a:t>
            </a:r>
          </a:p>
          <a:p>
            <a:r>
              <a:rPr lang="ru-RU" sz="2000" spc="-60" dirty="0"/>
              <a:t> </a:t>
            </a:r>
            <a:r>
              <a:rPr lang="ru-RU" sz="2000" spc="-60" dirty="0" smtClean="0"/>
              <a:t> ПРАВА ЧЕЛОВЕКА» …</a:t>
            </a:r>
          </a:p>
          <a:p>
            <a:endParaRPr lang="ru-RU" sz="2000" spc="-60" dirty="0" smtClean="0"/>
          </a:p>
          <a:p>
            <a:r>
              <a:rPr lang="ru-RU" sz="2400" spc="-60" dirty="0" smtClean="0"/>
              <a:t>НАБОР ПРАКТИЧЕСКИХ УМЕНИЙ: зеленое потребление, решение проблем мусора, </a:t>
            </a:r>
            <a:r>
              <a:rPr lang="ru-RU" sz="2400" spc="-60" dirty="0"/>
              <a:t>изменения климата,</a:t>
            </a:r>
          </a:p>
          <a:p>
            <a:r>
              <a:rPr lang="ru-RU" sz="2400" spc="-60" dirty="0" smtClean="0"/>
              <a:t>безопасности в условиях стихийных бедствий,</a:t>
            </a:r>
          </a:p>
          <a:p>
            <a:r>
              <a:rPr lang="ru-RU" sz="2400" spc="-60" dirty="0"/>
              <a:t>с</a:t>
            </a:r>
            <a:r>
              <a:rPr lang="ru-RU" sz="2400" spc="-60" dirty="0" smtClean="0"/>
              <a:t>охранения культурного и природного </a:t>
            </a:r>
          </a:p>
          <a:p>
            <a:r>
              <a:rPr lang="ru-RU" sz="2400" spc="-60" dirty="0"/>
              <a:t>р</a:t>
            </a:r>
            <a:r>
              <a:rPr lang="ru-RU" sz="2400" spc="-60" dirty="0" smtClean="0"/>
              <a:t>азнообразия.</a:t>
            </a:r>
            <a:endParaRPr lang="ru-RU" sz="2400" spc="-60" dirty="0"/>
          </a:p>
        </p:txBody>
      </p:sp>
      <p:sp>
        <p:nvSpPr>
          <p:cNvPr id="7" name="TextBox 6"/>
          <p:cNvSpPr txBox="1"/>
          <p:nvPr/>
        </p:nvSpPr>
        <p:spPr>
          <a:xfrm>
            <a:off x="7383473" y="4941168"/>
            <a:ext cx="1292983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ОХРАНА</a:t>
            </a:r>
          </a:p>
          <a:p>
            <a:r>
              <a:rPr lang="ru-RU" dirty="0" smtClean="0"/>
              <a:t>ПРИРОДЫ?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911109" y="1484784"/>
            <a:ext cx="4248855" cy="2862322"/>
          </a:xfrm>
          <a:prstGeom prst="rect">
            <a:avLst/>
          </a:prstGeom>
          <a:solidFill>
            <a:srgbClr val="FFFFCC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ОСТАЮТСЯ НЕРЕШЕННЫЕ ВОПРОСЫ.</a:t>
            </a:r>
          </a:p>
          <a:p>
            <a:r>
              <a:rPr lang="ru-RU" dirty="0"/>
              <a:t>ВОЗМОЖЕН ЛИ </a:t>
            </a:r>
            <a:r>
              <a:rPr lang="ru-RU" dirty="0" smtClean="0"/>
              <a:t>ИХ ПЕРЕНОС В </a:t>
            </a:r>
          </a:p>
          <a:p>
            <a:r>
              <a:rPr lang="ru-RU" dirty="0" smtClean="0"/>
              <a:t>НОВЫЕ СИТУАЦИИ?</a:t>
            </a:r>
            <a:endParaRPr lang="ru-RU" dirty="0"/>
          </a:p>
          <a:p>
            <a:r>
              <a:rPr lang="ru-RU" dirty="0" smtClean="0"/>
              <a:t>ФОРМИРУЮТСЯ ЛИ СИСТЕМНЫЕ</a:t>
            </a:r>
          </a:p>
          <a:p>
            <a:r>
              <a:rPr lang="ru-RU" dirty="0" smtClean="0"/>
              <a:t>ТЕОРЕТИЧЕСКИЕ ЗНАНИЯ?</a:t>
            </a:r>
          </a:p>
          <a:p>
            <a:r>
              <a:rPr lang="ru-RU" dirty="0" smtClean="0"/>
              <a:t>ЧТО ДЕЛАТЬ С</a:t>
            </a:r>
          </a:p>
          <a:p>
            <a:r>
              <a:rPr lang="ru-RU" dirty="0" smtClean="0"/>
              <a:t>МИРОВОЗЗРЕНЧЕСКИМ ДИССОНАНСОМ, </a:t>
            </a:r>
            <a:endParaRPr lang="ru-RU" dirty="0"/>
          </a:p>
          <a:p>
            <a:r>
              <a:rPr lang="ru-RU" dirty="0" smtClean="0"/>
              <a:t>ЕСЛИ ВСЕ УЧЕБНЫЕ ПРЕДМЕТЫ</a:t>
            </a:r>
          </a:p>
          <a:p>
            <a:r>
              <a:rPr lang="ru-RU" dirty="0" smtClean="0"/>
              <a:t>РАБОТАЮТ НА «НЕУСТОЙЧИВОЕ»</a:t>
            </a:r>
          </a:p>
          <a:p>
            <a:r>
              <a:rPr lang="ru-RU" dirty="0" smtClean="0"/>
              <a:t>РАЗВИТИЕ? </a:t>
            </a:r>
          </a:p>
        </p:txBody>
      </p:sp>
    </p:spTree>
    <p:extLst>
      <p:ext uri="{BB962C8B-B14F-4D97-AF65-F5344CB8AC3E}">
        <p14:creationId xmlns:p14="http://schemas.microsoft.com/office/powerpoint/2010/main" val="2936640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2420888"/>
            <a:ext cx="909492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СОДЕРЖАНИЕ СОЦИАЛЬНО-ГУМАНИТАРНЫХ ПРЕДМЕТОВ НЕ ОТРАЖАЕТ</a:t>
            </a:r>
          </a:p>
          <a:p>
            <a:endParaRPr lang="ru-RU" dirty="0" smtClean="0"/>
          </a:p>
          <a:p>
            <a:r>
              <a:rPr lang="ru-RU" dirty="0" smtClean="0"/>
              <a:t>                        ИДЕЙ В.И.ВЕРНАДСКОГО,  Л.Н ГУМИЛЕВА, Д.С. ЛИХАЧЕВА, В.В. ДОКУЧАЕВА,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Н.Н.МОИСЕЕВА О ВЗАИМНОЙ СВЯЗИ РАЗВИТИЯ ОБЩЕСТВА И ПРИРОДЫ;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ИДЕЙ</a:t>
            </a:r>
            <a:r>
              <a:rPr lang="ru-RU" b="1" dirty="0" smtClean="0"/>
              <a:t> </a:t>
            </a:r>
            <a:r>
              <a:rPr lang="ru-RU" dirty="0" smtClean="0"/>
              <a:t>М. ВЕБЕРА О КУЛЬТУРЕ, КАК ДВИЖУЩЕЙ СИЛЕ РАЗВИТИЯ ОБЩЕСТВА;</a:t>
            </a:r>
          </a:p>
          <a:p>
            <a:r>
              <a:rPr lang="ru-RU" dirty="0" smtClean="0"/>
              <a:t>                        СУТИ МЕЖДУНАРОДНОЙ КОНЦЕПЦИИ УСТОЙЧИВОГО </a:t>
            </a:r>
            <a:r>
              <a:rPr lang="ru-RU" dirty="0"/>
              <a:t>РАЗВИТИЯ ОБЩЕСТВА; 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                  РЕКОМЕНДАЦИЙ МЕЖДУНАРОДНОГО СООБЩЕСТВА </a:t>
            </a:r>
            <a:r>
              <a:rPr lang="ru-RU" dirty="0"/>
              <a:t>В ОБЛАСТИ ОУР;</a:t>
            </a:r>
          </a:p>
          <a:p>
            <a:r>
              <a:rPr lang="ru-RU" dirty="0" smtClean="0"/>
              <a:t>                        СТРАТЕГИЧЕСКИХ ЗАДАЧ СТРАНЫ ПО ПЕРЕХОДУ НА НОВУЮ МОДЕЛЬ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ЭКОНОМИКИ (ФГОС СОО «ЭКОНОМИКА»).</a:t>
            </a:r>
          </a:p>
          <a:p>
            <a:r>
              <a:rPr lang="ru-RU" dirty="0" smtClean="0"/>
              <a:t>ВВЕДЕНИЕ ОДНОГО МОДУЛЯ </a:t>
            </a:r>
            <a:r>
              <a:rPr lang="ru-RU" dirty="0"/>
              <a:t>В </a:t>
            </a:r>
            <a:r>
              <a:rPr lang="ru-RU" dirty="0" smtClean="0"/>
              <a:t>ОБЩИЙ КУРС?  ВНУТРИЛИЧНОСТНЫЙ КОНФЛИКТ!</a:t>
            </a:r>
          </a:p>
          <a:p>
            <a:endParaRPr lang="ru-RU" dirty="0" smtClean="0"/>
          </a:p>
          <a:p>
            <a:r>
              <a:rPr lang="ru-RU" b="1" dirty="0" smtClean="0"/>
              <a:t>СОДЕРЖАНИЕ ИНФОРМАТИКИ </a:t>
            </a:r>
            <a:r>
              <a:rPr lang="ru-RU" dirty="0" smtClean="0"/>
              <a:t>СВОДИТСЯ К ИНФОРМАЦИОННО-КОММУНИКАТИВНЫМ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ТЕХНОЛОГИЯМ, ДЕМОНСТРИРУЯ ЗНАК «МИРОВОЗЗРЕНЧЕСКОГО ПРОБЕЛА»,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</a:t>
            </a:r>
          </a:p>
          <a:p>
            <a:r>
              <a:rPr lang="ru-RU" dirty="0" smtClean="0"/>
              <a:t>И АНАЛОГИЧНО ПО ДРУГИМ ОБРАЗОВАТЕЛЬНЫМ ОБЛАСТЯМ (ИСКЛЮЧЕНИЕ ОТДЕЛЬНЫЕ </a:t>
            </a:r>
          </a:p>
          <a:p>
            <a:r>
              <a:rPr lang="ru-RU" dirty="0" smtClean="0"/>
              <a:t>УЧЕБНИКИ ПО ГЕОГРАФИИ).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7504" y="102111"/>
            <a:ext cx="8896218" cy="2246769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pPr lvl="0" algn="r"/>
            <a:r>
              <a:rPr lang="ru-RU" b="1" dirty="0" smtClean="0"/>
              <a:t>А.Д. УРСУЛ</a:t>
            </a:r>
            <a:r>
              <a:rPr lang="ru-RU" dirty="0" smtClean="0"/>
              <a:t>: «… </a:t>
            </a:r>
            <a:r>
              <a:rPr lang="ru-RU" sz="2000" dirty="0" smtClean="0"/>
              <a:t>такое ОУР </a:t>
            </a:r>
            <a:r>
              <a:rPr lang="ru-RU" sz="2000" dirty="0"/>
              <a:t>начинает выглядеть своего рода виртуальным </a:t>
            </a:r>
            <a:endParaRPr lang="ru-RU" sz="2000" dirty="0" smtClean="0"/>
          </a:p>
          <a:p>
            <a:pPr lvl="0" algn="r"/>
            <a:r>
              <a:rPr lang="ru-RU" sz="2000" b="1" dirty="0" smtClean="0"/>
              <a:t>«</a:t>
            </a:r>
            <a:r>
              <a:rPr lang="ru-RU" sz="2000" b="1" dirty="0" err="1"/>
              <a:t>имплантантом</a:t>
            </a:r>
            <a:r>
              <a:rPr lang="ru-RU" sz="2000" b="1" dirty="0"/>
              <a:t> из будущего», </a:t>
            </a:r>
            <a:r>
              <a:rPr lang="ru-RU" sz="2000" dirty="0"/>
              <a:t>оторванным от настоящего и прошлого.</a:t>
            </a:r>
          </a:p>
          <a:p>
            <a:pPr algn="r"/>
            <a:r>
              <a:rPr lang="ru-RU" sz="2000" dirty="0"/>
              <a:t> </a:t>
            </a:r>
            <a:r>
              <a:rPr lang="ru-RU" sz="2000" dirty="0" smtClean="0"/>
              <a:t>… оно вряд </a:t>
            </a:r>
            <a:r>
              <a:rPr lang="ru-RU" sz="2000" dirty="0"/>
              <a:t>ли сможет быть противопоставлено существующей модели </a:t>
            </a:r>
            <a:endParaRPr lang="ru-RU" sz="2000" dirty="0" smtClean="0"/>
          </a:p>
          <a:p>
            <a:pPr algn="r"/>
            <a:r>
              <a:rPr lang="ru-RU" sz="2000" dirty="0" smtClean="0"/>
              <a:t>неустойчивого </a:t>
            </a:r>
            <a:r>
              <a:rPr lang="ru-RU" sz="2000" dirty="0"/>
              <a:t>развития общества, которая имеет потребительскую </a:t>
            </a:r>
            <a:endParaRPr lang="ru-RU" sz="2000" dirty="0" smtClean="0"/>
          </a:p>
          <a:p>
            <a:pPr algn="r"/>
            <a:r>
              <a:rPr lang="ru-RU" sz="2000" dirty="0" smtClean="0"/>
              <a:t>ориентацию</a:t>
            </a:r>
            <a:r>
              <a:rPr lang="ru-RU" sz="2000" dirty="0"/>
              <a:t>, </a:t>
            </a:r>
            <a:r>
              <a:rPr lang="ru-RU" sz="2000" dirty="0" smtClean="0"/>
              <a:t>не </a:t>
            </a:r>
            <a:r>
              <a:rPr lang="ru-RU" sz="2000" dirty="0"/>
              <a:t>признает экологических императивов, отторгает все, что </a:t>
            </a:r>
            <a:endParaRPr lang="ru-RU" sz="2000" dirty="0" smtClean="0"/>
          </a:p>
          <a:p>
            <a:pPr algn="r"/>
            <a:r>
              <a:rPr lang="ru-RU" sz="2000" dirty="0" smtClean="0"/>
              <a:t>связано </a:t>
            </a:r>
            <a:r>
              <a:rPr lang="ru-RU" sz="2000" dirty="0"/>
              <a:t>с </a:t>
            </a:r>
            <a:r>
              <a:rPr lang="ru-RU" sz="2000" dirty="0" smtClean="0"/>
              <a:t>ограничением получения </a:t>
            </a:r>
            <a:r>
              <a:rPr lang="ru-RU" sz="2000" dirty="0"/>
              <a:t>прибыли и выгоды, оценивает социальные </a:t>
            </a:r>
            <a:endParaRPr lang="ru-RU" sz="2000" dirty="0" smtClean="0"/>
          </a:p>
          <a:p>
            <a:pPr algn="r"/>
            <a:r>
              <a:rPr lang="ru-RU" sz="2000" dirty="0" smtClean="0"/>
              <a:t>блага </a:t>
            </a:r>
            <a:r>
              <a:rPr lang="ru-RU" sz="2000" dirty="0"/>
              <a:t>в </a:t>
            </a:r>
            <a:r>
              <a:rPr lang="ru-RU" sz="2000" dirty="0" smtClean="0"/>
              <a:t>экономических категориях»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923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404664"/>
            <a:ext cx="7943457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ВСЕ СТРАНЫ </a:t>
            </a:r>
            <a:r>
              <a:rPr lang="ru-RU" b="1" dirty="0" smtClean="0"/>
              <a:t>ОТМЕЧАЮТ: ПОПЫТКИ ВВЕСТИ В КУРРИКУЛУМ И ОБЕСПЕЧИТЬ</a:t>
            </a:r>
          </a:p>
          <a:p>
            <a:r>
              <a:rPr lang="ru-RU" b="1" dirty="0" smtClean="0"/>
              <a:t>СКВОЗНОЙ (ОБЩЕИНСТИТУЦИОНАЛЬНЫЙ) ХАРАКТЕР ОУР  ПРОВАЛИВАЮТСЯ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1268760"/>
            <a:ext cx="7747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СТОЛКНОВЕНИЕ МИРОВОЗЗРЕНИЙ                          «ДИДАКТИЧЕСКИЕ ТУПИКИ»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559" y="1988840"/>
            <a:ext cx="8136905" cy="3179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000" b="1" dirty="0" smtClean="0"/>
              <a:t>ОБЩЕКУЛЬТУРНОЕ, </a:t>
            </a:r>
          </a:p>
          <a:p>
            <a:pPr>
              <a:lnSpc>
                <a:spcPct val="114000"/>
              </a:lnSpc>
            </a:pPr>
            <a:r>
              <a:rPr lang="ru-RU" sz="2000" b="1" dirty="0" smtClean="0"/>
              <a:t>ИНТЕГРИРОВАННОЕ (ЕСТЕСТВЕННОНАУЧНО-ГУМАНИТАРНОЕ),</a:t>
            </a:r>
          </a:p>
          <a:p>
            <a:pPr>
              <a:lnSpc>
                <a:spcPct val="114000"/>
              </a:lnSpc>
            </a:pPr>
            <a:r>
              <a:rPr lang="ru-RU" sz="2000" b="1" dirty="0" smtClean="0"/>
              <a:t>СКВОЗНОЕ (АСПЕКТНОЕ), </a:t>
            </a:r>
          </a:p>
          <a:p>
            <a:pPr>
              <a:lnSpc>
                <a:spcPct val="114000"/>
              </a:lnSpc>
            </a:pPr>
            <a:r>
              <a:rPr lang="ru-RU" sz="2000" b="1" dirty="0" smtClean="0"/>
              <a:t>СМЫСЛОПОРОЖДАЮЩЕЕ (СМЫСЛОВЫЕ УСТАНОВКИ НА УР),</a:t>
            </a:r>
          </a:p>
          <a:p>
            <a:pPr>
              <a:lnSpc>
                <a:spcPct val="114000"/>
              </a:lnSpc>
            </a:pPr>
            <a:r>
              <a:rPr lang="ru-RU" sz="2000" b="1" dirty="0" smtClean="0"/>
              <a:t>ОТКРЫТОЕ</a:t>
            </a:r>
            <a:r>
              <a:rPr lang="ru-RU" dirty="0" smtClean="0"/>
              <a:t>,</a:t>
            </a:r>
            <a:endParaRPr lang="ru-RU" dirty="0"/>
          </a:p>
          <a:p>
            <a:pPr>
              <a:lnSpc>
                <a:spcPct val="114000"/>
              </a:lnSpc>
            </a:pPr>
            <a:r>
              <a:rPr lang="ru-RU" dirty="0" smtClean="0"/>
              <a:t>системно пронизывающее </a:t>
            </a:r>
            <a:r>
              <a:rPr lang="ru-RU" dirty="0"/>
              <a:t>все уровни образования человека </a:t>
            </a:r>
            <a:endParaRPr lang="ru-RU" dirty="0" smtClean="0"/>
          </a:p>
          <a:p>
            <a:pPr>
              <a:lnSpc>
                <a:spcPct val="114000"/>
              </a:lnSpc>
            </a:pPr>
            <a:r>
              <a:rPr lang="ru-RU" dirty="0" smtClean="0"/>
              <a:t>в </a:t>
            </a:r>
            <a:r>
              <a:rPr lang="ru-RU" dirty="0"/>
              <a:t>течение всей его </a:t>
            </a:r>
            <a:r>
              <a:rPr lang="ru-RU" dirty="0" smtClean="0"/>
              <a:t>жизни </a:t>
            </a:r>
          </a:p>
          <a:p>
            <a:pPr>
              <a:lnSpc>
                <a:spcPct val="114000"/>
              </a:lnSpc>
            </a:pPr>
            <a:r>
              <a:rPr lang="ru-RU" dirty="0" smtClean="0"/>
              <a:t>                                                                 </a:t>
            </a:r>
            <a:r>
              <a:rPr lang="ru-RU" sz="2000" dirty="0" smtClean="0"/>
              <a:t>МОДЕЛЬ ПРЕДМЕТНОГО СОДЕРЖАНИЯ? </a:t>
            </a:r>
          </a:p>
          <a:p>
            <a:pPr>
              <a:lnSpc>
                <a:spcPct val="114000"/>
              </a:lnSpc>
            </a:pPr>
            <a:r>
              <a:rPr lang="ru-RU" sz="2000" dirty="0" smtClean="0"/>
              <a:t>  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382878" y="5253007"/>
            <a:ext cx="2458815" cy="1200329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«РИФЫ», НА КОТОРЫХ </a:t>
            </a:r>
          </a:p>
          <a:p>
            <a:r>
              <a:rPr lang="ru-RU" dirty="0" smtClean="0"/>
              <a:t>СПОТКНУЛОСЬ И</a:t>
            </a:r>
          </a:p>
          <a:p>
            <a:r>
              <a:rPr lang="ru-RU" dirty="0" smtClean="0"/>
              <a:t>ЭКОЛОГИЧЕСКОЕ </a:t>
            </a:r>
          </a:p>
          <a:p>
            <a:r>
              <a:rPr lang="ru-RU" dirty="0" smtClean="0"/>
              <a:t>ОБРАЗОВАНИЕ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3928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-99392"/>
            <a:ext cx="892899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/>
          </a:p>
          <a:p>
            <a:r>
              <a:rPr lang="ru-RU" sz="2400" b="1" dirty="0" smtClean="0"/>
              <a:t>ЮНЕСКО: СОЦИАЛЬНО-ПОЛИТИЧЕСКИЕ ЦЕЛИ ОУР. </a:t>
            </a:r>
          </a:p>
          <a:p>
            <a:r>
              <a:rPr lang="ru-RU" sz="2400" b="1" dirty="0" smtClean="0"/>
              <a:t>ЗАДАЧА КАЖДОЙ СТРАНЫ:  ПЕРЕВЕСТИ </a:t>
            </a:r>
            <a:r>
              <a:rPr lang="ru-RU" sz="2400" b="1" dirty="0"/>
              <a:t>НА ЯЗЫК </a:t>
            </a:r>
            <a:endParaRPr lang="ru-RU" sz="2400" b="1" dirty="0" smtClean="0"/>
          </a:p>
          <a:p>
            <a:r>
              <a:rPr lang="ru-RU" sz="2400" b="1" dirty="0" smtClean="0"/>
              <a:t>«СВОЕЙ» ПЕДАГОГИКИ И НАЦИОНАЛЬНОЙ КУЛЬТУРЫ.   </a:t>
            </a:r>
            <a:endParaRPr lang="ru-RU" sz="2400" b="1" dirty="0"/>
          </a:p>
          <a:p>
            <a:endParaRPr lang="ru-RU" sz="2000" dirty="0" smtClean="0"/>
          </a:p>
          <a:p>
            <a:r>
              <a:rPr lang="ru-RU" sz="2000" dirty="0" smtClean="0"/>
              <a:t>1. </a:t>
            </a:r>
            <a:r>
              <a:rPr lang="ru-RU" sz="2000" dirty="0"/>
              <a:t>ПРИРАВНИВАНИЕ К ИМЕЮЩЕМУСЯ</a:t>
            </a:r>
          </a:p>
          <a:p>
            <a:r>
              <a:rPr lang="ru-RU" sz="2000" dirty="0"/>
              <a:t>СОДЕРЖАНИЮ </a:t>
            </a:r>
            <a:r>
              <a:rPr lang="ru-RU" sz="2000" dirty="0" smtClean="0"/>
              <a:t>ОБЩЕГО ОБРАЗОВАНИЯ</a:t>
            </a:r>
          </a:p>
          <a:p>
            <a:r>
              <a:rPr lang="ru-RU" sz="2000" dirty="0" smtClean="0"/>
              <a:t>С «ТЕМАМИ» </a:t>
            </a:r>
            <a:r>
              <a:rPr lang="ru-RU" sz="2000" b="1" dirty="0" smtClean="0"/>
              <a:t>ПРО</a:t>
            </a:r>
            <a:r>
              <a:rPr lang="ru-RU" sz="2000" dirty="0" smtClean="0"/>
              <a:t> УСТОЙЧИВОЕ РАЗВИТИЕ</a:t>
            </a:r>
          </a:p>
          <a:p>
            <a:r>
              <a:rPr lang="ru-RU" sz="2000" dirty="0" smtClean="0"/>
              <a:t>(ОУР =</a:t>
            </a:r>
            <a:r>
              <a:rPr lang="ru-RU" sz="2000" baseline="-25000" dirty="0" smtClean="0"/>
              <a:t> </a:t>
            </a:r>
            <a:r>
              <a:rPr lang="ru-RU" sz="2000" b="1" i="1" dirty="0" smtClean="0"/>
              <a:t>ОБ</a:t>
            </a:r>
            <a:r>
              <a:rPr lang="ru-RU" sz="2000" dirty="0" smtClean="0"/>
              <a:t> </a:t>
            </a:r>
            <a:r>
              <a:rPr lang="ru-RU" sz="2000" dirty="0"/>
              <a:t>УСТОЙЧИВОМ </a:t>
            </a:r>
            <a:r>
              <a:rPr lang="ru-RU" sz="2000" dirty="0" smtClean="0"/>
              <a:t>РАЗВИТИИ!),  </a:t>
            </a:r>
          </a:p>
          <a:p>
            <a:r>
              <a:rPr lang="ru-RU" sz="2000" dirty="0" smtClean="0"/>
              <a:t>В  РАМКАХ  СЛОЖИВШЕЙСЯ </a:t>
            </a:r>
            <a:endParaRPr lang="ru-RU" sz="2000" dirty="0"/>
          </a:p>
          <a:p>
            <a:r>
              <a:rPr lang="ru-RU" sz="2000" dirty="0"/>
              <a:t>МИРОВОЗЗРЕНЧЕСКОЙ НАПРАВЛЕННОСТИ  </a:t>
            </a:r>
          </a:p>
          <a:p>
            <a:endParaRPr lang="ru-RU" sz="2000" dirty="0" smtClean="0"/>
          </a:p>
          <a:p>
            <a:r>
              <a:rPr lang="ru-RU" sz="2000" dirty="0" smtClean="0"/>
              <a:t>2. ПРИРАВНИВАНИЕ </a:t>
            </a:r>
            <a:r>
              <a:rPr lang="ru-RU" sz="2000" dirty="0"/>
              <a:t>К </a:t>
            </a:r>
            <a:r>
              <a:rPr lang="ru-RU" sz="2000" b="1" dirty="0"/>
              <a:t>ВОСПИТАНИЮ</a:t>
            </a:r>
            <a:r>
              <a:rPr lang="ru-RU" sz="2000" dirty="0"/>
              <a:t> </a:t>
            </a:r>
            <a:endParaRPr lang="ru-RU" sz="2000" dirty="0" smtClean="0"/>
          </a:p>
          <a:p>
            <a:r>
              <a:rPr lang="ru-RU" sz="2000" dirty="0" smtClean="0"/>
              <a:t>гражданскому</a:t>
            </a:r>
            <a:r>
              <a:rPr lang="ru-RU" sz="2000" dirty="0"/>
              <a:t>, патриотическому, </a:t>
            </a:r>
            <a:endParaRPr lang="ru-RU" sz="2000" dirty="0" smtClean="0"/>
          </a:p>
          <a:p>
            <a:r>
              <a:rPr lang="ru-RU" sz="2000" dirty="0" smtClean="0"/>
              <a:t>экологическому</a:t>
            </a:r>
            <a:r>
              <a:rPr lang="ru-RU" sz="2000" dirty="0"/>
              <a:t>, гендерному … </a:t>
            </a:r>
            <a:endParaRPr lang="ru-RU" sz="2000" dirty="0" smtClean="0"/>
          </a:p>
          <a:p>
            <a:r>
              <a:rPr lang="ru-RU" sz="2000" dirty="0" smtClean="0"/>
              <a:t>ВСЕОХВАТЫВАЮЩЕЕ,  НЕ СТРУКТУРИ-</a:t>
            </a:r>
          </a:p>
          <a:p>
            <a:r>
              <a:rPr lang="ru-RU" sz="2000" dirty="0" smtClean="0"/>
              <a:t>РОВАННОЕ, ОТОРВАННОЕ ОТ ОБУЧЕНИЯ</a:t>
            </a:r>
          </a:p>
          <a:p>
            <a:endParaRPr lang="ru-RU" sz="2000" dirty="0"/>
          </a:p>
          <a:p>
            <a:r>
              <a:rPr lang="ru-RU" sz="2000" dirty="0" smtClean="0"/>
              <a:t>3. СОЗНАНИЕ, МИРОВОЗЗРЕНИЕ, </a:t>
            </a:r>
            <a:r>
              <a:rPr lang="ru-RU" sz="2000" b="1" dirty="0" smtClean="0"/>
              <a:t>КУЛЬТУРА</a:t>
            </a:r>
            <a:r>
              <a:rPr lang="ru-RU" sz="2000" dirty="0" smtClean="0"/>
              <a:t> УСТОЙЧИВОГО РАЗВИТИЯ, НА ОСНОВЕ ТЕОРИИ В.И.ВЕРНАДСКОГО, ЭКОЛОГИЧЕСКОГО ИМПЕРАТИВА</a:t>
            </a:r>
          </a:p>
          <a:p>
            <a:r>
              <a:rPr lang="ru-RU" sz="2000" dirty="0" smtClean="0"/>
              <a:t>Н.Н. МОИСЕЕВА</a:t>
            </a:r>
          </a:p>
        </p:txBody>
      </p:sp>
    </p:spTree>
    <p:extLst>
      <p:ext uri="{BB962C8B-B14F-4D97-AF65-F5344CB8AC3E}">
        <p14:creationId xmlns:p14="http://schemas.microsoft.com/office/powerpoint/2010/main" val="999179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08520" y="1766421"/>
            <a:ext cx="93343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solidFill>
                  <a:srgbClr val="C00000"/>
                </a:solidFill>
              </a:rPr>
              <a:t>Культурная идентичность в смысловом поле ОУР. </a:t>
            </a:r>
          </a:p>
          <a:p>
            <a:pPr algn="r"/>
            <a:r>
              <a:rPr lang="ru-RU" sz="2400" b="1" dirty="0" smtClean="0">
                <a:solidFill>
                  <a:srgbClr val="C00000"/>
                </a:solidFill>
              </a:rPr>
              <a:t>Культура в человеке и человек в культуре. </a:t>
            </a:r>
          </a:p>
          <a:p>
            <a:pPr algn="r"/>
            <a:r>
              <a:rPr lang="ru-RU" sz="2400" b="1" dirty="0" smtClean="0">
                <a:solidFill>
                  <a:srgbClr val="C00000"/>
                </a:solidFill>
              </a:rPr>
              <a:t>Антропологический знаменатель.</a:t>
            </a:r>
          </a:p>
          <a:p>
            <a:r>
              <a:rPr lang="ru-RU" sz="2400" dirty="0" smtClean="0"/>
              <a:t>          </a:t>
            </a:r>
          </a:p>
          <a:p>
            <a:pPr marL="893763" algn="ctr"/>
            <a:r>
              <a:rPr lang="ru-RU" sz="2400" dirty="0" smtClean="0"/>
              <a:t>«ЗНАНИЕ – ЗНАЧЕНИЕ – СМЫСЛ».</a:t>
            </a:r>
          </a:p>
          <a:p>
            <a:pPr marL="893763" algn="ctr"/>
            <a:r>
              <a:rPr lang="ru-RU" sz="2400" dirty="0" smtClean="0"/>
              <a:t>Содержание </a:t>
            </a:r>
            <a:r>
              <a:rPr lang="ru-RU" sz="2400" dirty="0"/>
              <a:t>как каркас </a:t>
            </a:r>
          </a:p>
          <a:p>
            <a:pPr marL="893763" algn="ctr"/>
            <a:r>
              <a:rPr lang="ru-RU" sz="2400" b="1" dirty="0"/>
              <a:t>смысловых установок деятельности</a:t>
            </a:r>
            <a:endParaRPr lang="ru-RU" sz="2400" dirty="0"/>
          </a:p>
          <a:p>
            <a:pPr algn="r"/>
            <a:endParaRPr lang="ru-RU" sz="2400" dirty="0"/>
          </a:p>
          <a:p>
            <a:pPr marL="285750" indent="-285750">
              <a:buFontTx/>
              <a:buChar char="-"/>
            </a:pPr>
            <a:r>
              <a:rPr lang="ru-RU" sz="2400" b="1" dirty="0" smtClean="0"/>
              <a:t> ЗНАНИЯ</a:t>
            </a:r>
            <a:r>
              <a:rPr lang="ru-RU" sz="2400" dirty="0" smtClean="0"/>
              <a:t>:  онтология культуры «Природа-Общество-Человек»;  </a:t>
            </a:r>
          </a:p>
          <a:p>
            <a:r>
              <a:rPr lang="ru-RU" sz="2400" dirty="0" smtClean="0"/>
              <a:t>-    </a:t>
            </a:r>
            <a:r>
              <a:rPr lang="ru-RU" sz="2400" b="1" dirty="0" smtClean="0"/>
              <a:t>ОПЫТ привычной деятельности </a:t>
            </a:r>
            <a:r>
              <a:rPr lang="ru-RU" sz="2400" dirty="0" smtClean="0"/>
              <a:t>(в </a:t>
            </a:r>
            <a:r>
              <a:rPr lang="ru-RU" sz="2400" dirty="0" err="1" smtClean="0"/>
              <a:t>т.ч</a:t>
            </a:r>
            <a:r>
              <a:rPr lang="ru-RU" sz="2400" dirty="0" smtClean="0"/>
              <a:t>. </a:t>
            </a:r>
            <a:r>
              <a:rPr lang="ru-RU" sz="2400" dirty="0" err="1" smtClean="0"/>
              <a:t>полиэтнокультурный</a:t>
            </a:r>
            <a:r>
              <a:rPr lang="ru-RU" sz="2400" dirty="0" smtClean="0"/>
              <a:t>);</a:t>
            </a:r>
          </a:p>
          <a:p>
            <a:pPr>
              <a:buFontTx/>
              <a:buChar char="-"/>
            </a:pPr>
            <a:r>
              <a:rPr lang="ru-RU" sz="2400" dirty="0" smtClean="0"/>
              <a:t>    </a:t>
            </a:r>
            <a:r>
              <a:rPr lang="ru-RU" sz="2400" b="1" dirty="0" smtClean="0"/>
              <a:t>ОПЫТ творческой деятельности </a:t>
            </a:r>
          </a:p>
          <a:p>
            <a:pPr>
              <a:buFontTx/>
              <a:buChar char="-"/>
            </a:pPr>
            <a:r>
              <a:rPr lang="ru-RU" sz="2400" b="1" dirty="0"/>
              <a:t> </a:t>
            </a:r>
            <a:r>
              <a:rPr lang="ru-RU" sz="2400" b="1" dirty="0" smtClean="0"/>
              <a:t>   ОПЫТ отношений, в </a:t>
            </a:r>
            <a:r>
              <a:rPr lang="ru-RU" sz="2400" b="1" dirty="0" err="1" smtClean="0"/>
              <a:t>т.ч</a:t>
            </a:r>
            <a:r>
              <a:rPr lang="ru-RU" sz="2400" b="1" dirty="0" smtClean="0"/>
              <a:t>.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     </a:t>
            </a:r>
            <a:r>
              <a:rPr lang="ru-RU" sz="2000" b="1" dirty="0" smtClean="0">
                <a:solidFill>
                  <a:srgbClr val="7030A0"/>
                </a:solidFill>
              </a:rPr>
              <a:t>ЛИЧНОСТНЫЕ ЦЕННОСТНО-СМЫСЛОВЫЕ  УСТАНОВКИ  ПОВЕДЕНИЯ  </a:t>
            </a:r>
            <a:r>
              <a:rPr lang="ru-RU" sz="2400" b="1" dirty="0" smtClean="0">
                <a:solidFill>
                  <a:srgbClr val="7030A0"/>
                </a:solidFill>
              </a:rPr>
              <a:t>для УР</a:t>
            </a:r>
          </a:p>
          <a:p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8072" y="151472"/>
            <a:ext cx="8028384" cy="1323439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ru-RU" sz="2000" dirty="0"/>
              <a:t>РАЗНЫЕ  ОБРАЗОВАТЕЛЬНЫЕ  </a:t>
            </a:r>
            <a:r>
              <a:rPr lang="ru-RU" sz="2000" b="1" dirty="0"/>
              <a:t>ЦЕЛИ ТОГО, ЧТО ПОНИМАЕТСЯ ПОД ОУР</a:t>
            </a:r>
            <a:r>
              <a:rPr lang="ru-RU" sz="2000" dirty="0"/>
              <a:t>: </a:t>
            </a:r>
          </a:p>
          <a:p>
            <a:r>
              <a:rPr lang="ru-RU" sz="2000" dirty="0" smtClean="0"/>
              <a:t>РАЗНЫЕ  </a:t>
            </a:r>
            <a:r>
              <a:rPr lang="ru-RU" sz="2000" dirty="0"/>
              <a:t>МОДЕЛИ КОНСТРУИРОВАНИЯ </a:t>
            </a:r>
            <a:r>
              <a:rPr lang="ru-RU" sz="2000" dirty="0" smtClean="0"/>
              <a:t>СОДЕРЖАНИЯ </a:t>
            </a:r>
            <a:endParaRPr lang="ru-RU" sz="2000" dirty="0"/>
          </a:p>
          <a:p>
            <a:endParaRPr lang="ru-RU" sz="2000" dirty="0"/>
          </a:p>
          <a:p>
            <a:r>
              <a:rPr lang="ru-RU" sz="2000" b="1" dirty="0"/>
              <a:t>ОСНОВЫ НАУК / </a:t>
            </a:r>
            <a:r>
              <a:rPr lang="ru-RU" sz="2000" b="1" dirty="0" smtClean="0"/>
              <a:t>ЛИЧНОСТЬ, ее компетенции </a:t>
            </a:r>
            <a:r>
              <a:rPr lang="ru-RU" sz="2000" b="1" dirty="0"/>
              <a:t>/ КУЛЬТУРА  </a:t>
            </a:r>
          </a:p>
        </p:txBody>
      </p:sp>
    </p:spTree>
    <p:extLst>
      <p:ext uri="{BB962C8B-B14F-4D97-AF65-F5344CB8AC3E}">
        <p14:creationId xmlns:p14="http://schemas.microsoft.com/office/powerpoint/2010/main" val="34587559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1896</TotalTime>
  <Words>1587</Words>
  <Application>Microsoft Office PowerPoint</Application>
  <PresentationFormat>Экран (4:3)</PresentationFormat>
  <Paragraphs>299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Elena</dc:creator>
  <cp:lastModifiedBy>Elena</cp:lastModifiedBy>
  <cp:revision>61</cp:revision>
  <dcterms:created xsi:type="dcterms:W3CDTF">2015-12-09T12:04:41Z</dcterms:created>
  <dcterms:modified xsi:type="dcterms:W3CDTF">2016-06-20T06:45:50Z</dcterms:modified>
</cp:coreProperties>
</file>