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35" r:id="rId5"/>
    <p:sldId id="367" r:id="rId6"/>
    <p:sldId id="370" r:id="rId7"/>
    <p:sldId id="388" r:id="rId8"/>
    <p:sldId id="372" r:id="rId9"/>
    <p:sldId id="377" r:id="rId10"/>
    <p:sldId id="348" r:id="rId11"/>
    <p:sldId id="363" r:id="rId12"/>
    <p:sldId id="378" r:id="rId13"/>
    <p:sldId id="345" r:id="rId14"/>
    <p:sldId id="384" r:id="rId15"/>
    <p:sldId id="385" r:id="rId16"/>
    <p:sldId id="386" r:id="rId17"/>
    <p:sldId id="273" r:id="rId18"/>
    <p:sldId id="389" r:id="rId19"/>
    <p:sldId id="364" r:id="rId20"/>
    <p:sldId id="325" r:id="rId21"/>
    <p:sldId id="379" r:id="rId22"/>
    <p:sldId id="302" r:id="rId23"/>
    <p:sldId id="307" r:id="rId24"/>
    <p:sldId id="387" r:id="rId25"/>
    <p:sldId id="3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9A3083-9AA9-42A4-B18D-FCF656518B5E}">
          <p14:sldIdLst>
            <p14:sldId id="256"/>
            <p14:sldId id="322"/>
            <p14:sldId id="323"/>
            <p14:sldId id="335"/>
            <p14:sldId id="367"/>
            <p14:sldId id="370"/>
            <p14:sldId id="388"/>
            <p14:sldId id="372"/>
            <p14:sldId id="377"/>
            <p14:sldId id="348"/>
            <p14:sldId id="363"/>
            <p14:sldId id="378"/>
            <p14:sldId id="345"/>
            <p14:sldId id="384"/>
            <p14:sldId id="385"/>
          </p14:sldIdLst>
        </p14:section>
        <p14:section name="Раздел без заголовка" id="{C093C66E-8CD7-4CC4-8A7C-BC1D6A08612E}">
          <p14:sldIdLst>
            <p14:sldId id="386"/>
            <p14:sldId id="273"/>
            <p14:sldId id="389"/>
            <p14:sldId id="364"/>
            <p14:sldId id="325"/>
            <p14:sldId id="379"/>
            <p14:sldId id="302"/>
            <p14:sldId id="307"/>
            <p14:sldId id="387"/>
            <p14:sldId id="3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0062AC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40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9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63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6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25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79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0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DFF5-BFE6-4004-9FBD-47FC73177A8E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8994-F3C6-4E9F-A359-D5AD7E039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kazki-raskraski.info/coloring/alpini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5880" y="1289953"/>
            <a:ext cx="6822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АДАПТИВНО-РАЗВИВАЮЩАЯ СТРАТЕГИЯ СОХРАНЕНИЯ ЗДОРОВЬЯ ШКОЛЬНИКОВ</a:t>
            </a:r>
            <a:endParaRPr lang="ru-R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211960" y="4365104"/>
            <a:ext cx="431348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Е.Н. </a:t>
            </a:r>
            <a:r>
              <a:rPr lang="ru-RU" sz="2400" b="1" i="1" dirty="0" err="1" smtClean="0"/>
              <a:t>Дзятковская</a:t>
            </a:r>
            <a:r>
              <a:rPr lang="ru-RU" sz="2400" b="1" i="1" dirty="0" smtClean="0"/>
              <a:t>, </a:t>
            </a:r>
          </a:p>
          <a:p>
            <a:r>
              <a:rPr lang="ru-RU" sz="2000" dirty="0" smtClean="0"/>
              <a:t>д.б.н., проф., академик РЭА,</a:t>
            </a:r>
          </a:p>
          <a:p>
            <a:r>
              <a:rPr lang="ru-RU" sz="2000" dirty="0" err="1" smtClean="0"/>
              <a:t>гл.н.сотр</a:t>
            </a:r>
            <a:r>
              <a:rPr lang="ru-RU" sz="2000" dirty="0" smtClean="0"/>
              <a:t>. ФГБНУ «ИСМО» РАО,</a:t>
            </a:r>
          </a:p>
          <a:p>
            <a:r>
              <a:rPr lang="ru-RU" sz="2000" dirty="0" err="1"/>
              <a:t>в</a:t>
            </a:r>
            <a:r>
              <a:rPr lang="ru-RU" sz="2000" dirty="0" err="1" smtClean="0"/>
              <a:t>ед.н.сотр</a:t>
            </a:r>
            <a:r>
              <a:rPr lang="ru-RU" sz="2000" dirty="0" smtClean="0"/>
              <a:t>. лаборатории педиатрии и</a:t>
            </a:r>
          </a:p>
          <a:p>
            <a:r>
              <a:rPr lang="ru-RU" sz="2000" dirty="0"/>
              <a:t>к</a:t>
            </a:r>
            <a:r>
              <a:rPr lang="ru-RU" sz="2000" dirty="0" smtClean="0"/>
              <a:t>ардиоваскулярной патологии </a:t>
            </a:r>
          </a:p>
          <a:p>
            <a:r>
              <a:rPr lang="ru-RU" sz="2000" dirty="0" smtClean="0"/>
              <a:t>ФГБУ «НЦПЗСРЧ» </a:t>
            </a:r>
            <a:r>
              <a:rPr lang="ru-RU" sz="2000" dirty="0"/>
              <a:t>СО РАМН</a:t>
            </a:r>
          </a:p>
        </p:txBody>
      </p:sp>
    </p:spTree>
    <p:extLst>
      <p:ext uri="{BB962C8B-B14F-4D97-AF65-F5344CB8AC3E}">
        <p14:creationId xmlns:p14="http://schemas.microsoft.com/office/powerpoint/2010/main" val="26349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272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/>
              <a:t>З</a:t>
            </a:r>
            <a:r>
              <a:rPr lang="ru-RU" sz="2800" dirty="0" err="1" smtClean="0"/>
              <a:t>доровьесберегающие</a:t>
            </a:r>
            <a:r>
              <a:rPr lang="ru-RU" sz="2800" dirty="0" smtClean="0"/>
              <a:t> </a:t>
            </a:r>
            <a:r>
              <a:rPr lang="ru-RU" sz="2800" dirty="0"/>
              <a:t>образовательные технологии</a:t>
            </a:r>
            <a:r>
              <a:rPr lang="ru-RU" sz="2800" dirty="0" smtClean="0"/>
              <a:t>» - как </a:t>
            </a:r>
            <a:r>
              <a:rPr lang="ru-RU" sz="2800" b="1" i="1" dirty="0" smtClean="0"/>
              <a:t>довесок</a:t>
            </a:r>
            <a:r>
              <a:rPr lang="ru-RU" sz="2800" dirty="0" smtClean="0"/>
              <a:t> </a:t>
            </a:r>
            <a:r>
              <a:rPr lang="ru-RU" sz="2800" dirty="0"/>
              <a:t>к педагогическим технологиям, который способен снизить степень их вреда на здоровье </a:t>
            </a:r>
            <a:r>
              <a:rPr lang="ru-RU" sz="2800" dirty="0" smtClean="0"/>
              <a:t>ребенка. </a:t>
            </a:r>
          </a:p>
          <a:p>
            <a:endParaRPr lang="ru-RU" sz="2800" dirty="0" smtClean="0"/>
          </a:p>
          <a:p>
            <a:r>
              <a:rPr lang="ru-RU" sz="2800" dirty="0" smtClean="0"/>
              <a:t>Совместимы?</a:t>
            </a:r>
          </a:p>
          <a:p>
            <a:r>
              <a:rPr lang="ru-RU" sz="2800" dirty="0" smtClean="0"/>
              <a:t>Не создают дополнительную нагрузку</a:t>
            </a:r>
          </a:p>
          <a:p>
            <a:r>
              <a:rPr lang="ru-RU" sz="2800" dirty="0" smtClean="0"/>
              <a:t>(не требуют дополнительного времени)?</a:t>
            </a:r>
          </a:p>
          <a:p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 err="1" smtClean="0"/>
              <a:t>Рецептурность</a:t>
            </a:r>
            <a:r>
              <a:rPr lang="ru-RU" sz="2800" dirty="0" smtClean="0"/>
              <a:t>» - конкретные полезные советы </a:t>
            </a:r>
            <a:r>
              <a:rPr lang="ru-RU" sz="2800" dirty="0"/>
              <a:t>и </a:t>
            </a:r>
            <a:r>
              <a:rPr lang="ru-RU" sz="2800" dirty="0" smtClean="0"/>
              <a:t>рекомендации </a:t>
            </a:r>
            <a:r>
              <a:rPr lang="ru-RU" sz="2800" dirty="0"/>
              <a:t>о здоровье, </a:t>
            </a:r>
            <a:endParaRPr lang="ru-RU" sz="2800" dirty="0" smtClean="0"/>
          </a:p>
          <a:p>
            <a:r>
              <a:rPr lang="ru-RU" sz="2800" dirty="0" smtClean="0"/>
              <a:t>но </a:t>
            </a:r>
            <a:r>
              <a:rPr lang="ru-RU" sz="2800" dirty="0"/>
              <a:t>не учат экологическому мышлению, </a:t>
            </a:r>
            <a:r>
              <a:rPr lang="ru-RU" sz="2800" dirty="0" smtClean="0"/>
              <a:t>границам их применимости, за которыми </a:t>
            </a:r>
            <a:r>
              <a:rPr lang="ru-RU" sz="2800" dirty="0"/>
              <a:t>они становятся бесполезными и даже </a:t>
            </a:r>
            <a:r>
              <a:rPr lang="ru-RU" sz="2800" dirty="0" smtClean="0"/>
              <a:t>опасными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393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90730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Высокая </a:t>
            </a:r>
            <a:r>
              <a:rPr lang="ru-RU" sz="2800" b="1" dirty="0">
                <a:solidFill>
                  <a:srgbClr val="C00000"/>
                </a:solidFill>
              </a:rPr>
              <a:t>скорость изменения </a:t>
            </a:r>
            <a:r>
              <a:rPr lang="ru-RU" sz="2800" dirty="0" smtClean="0"/>
              <a:t>условий </a:t>
            </a:r>
            <a:r>
              <a:rPr lang="ru-RU" sz="2800" dirty="0"/>
              <a:t>жизни человека</a:t>
            </a:r>
            <a:endParaRPr lang="ru-RU" sz="2800" dirty="0" smtClean="0"/>
          </a:p>
          <a:p>
            <a:r>
              <a:rPr lang="ru-RU" sz="2800" dirty="0" smtClean="0"/>
              <a:t>(физических, химических, биологических, информационных)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sz="3200" b="1" dirty="0">
              <a:solidFill>
                <a:srgbClr val="C00000"/>
              </a:solidFill>
            </a:endParaRP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КРИЗИС  </a:t>
            </a:r>
            <a:r>
              <a:rPr lang="ru-RU" sz="3200" b="1" dirty="0">
                <a:solidFill>
                  <a:srgbClr val="C00000"/>
                </a:solidFill>
              </a:rPr>
              <a:t>РЕСУРСОВ  АДАПТАЦИИ  </a:t>
            </a:r>
            <a:r>
              <a:rPr lang="ru-RU" sz="2800" dirty="0"/>
              <a:t>всех живых существ на Земле (специфика современного </a:t>
            </a:r>
            <a:r>
              <a:rPr lang="ru-RU" sz="2800" dirty="0" smtClean="0"/>
              <a:t>кризиса</a:t>
            </a:r>
            <a:r>
              <a:rPr lang="ru-RU" sz="2800" dirty="0"/>
              <a:t>)</a:t>
            </a:r>
            <a:r>
              <a:rPr lang="ru-RU" sz="2000" dirty="0"/>
              <a:t> </a:t>
            </a:r>
          </a:p>
          <a:p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83568" y="2132856"/>
            <a:ext cx="432048" cy="792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4797152"/>
            <a:ext cx="7447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АДАПТИВНО-РАЗВИВАЮЩАЯ</a:t>
            </a:r>
            <a:r>
              <a:rPr lang="ru-RU" sz="3200" b="1" dirty="0" smtClean="0"/>
              <a:t> </a:t>
            </a:r>
            <a:r>
              <a:rPr lang="ru-RU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СТРАТЕГИЯ</a:t>
            </a:r>
            <a:endParaRPr lang="ru-RU" sz="32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3568" y="4005064"/>
            <a:ext cx="432048" cy="792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5613047"/>
            <a:ext cx="6966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опасность преувеличения роли внешних факторов и недооценки адаптивно-компенсаторных возможностей самого организма, личности, индивидуальности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314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7768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Предпосылки </a:t>
            </a:r>
            <a:r>
              <a:rPr lang="ru-RU" sz="2800" b="1" dirty="0" smtClean="0"/>
              <a:t>это</a:t>
            </a:r>
            <a:r>
              <a:rPr lang="ru-RU" sz="2800" b="1" dirty="0" smtClean="0"/>
              <a:t>го </a:t>
            </a:r>
            <a:r>
              <a:rPr lang="ru-RU" sz="2800" b="1" dirty="0" smtClean="0"/>
              <a:t>подхода: </a:t>
            </a:r>
          </a:p>
          <a:p>
            <a:endParaRPr lang="ru-RU" sz="2800" b="1" dirty="0" smtClean="0"/>
          </a:p>
          <a:p>
            <a:r>
              <a:rPr lang="ru-RU" sz="2400" dirty="0" smtClean="0"/>
              <a:t>труды </a:t>
            </a:r>
            <a:r>
              <a:rPr lang="ru-RU" sz="2400" dirty="0"/>
              <a:t>М. И. Сеченова, В</a:t>
            </a:r>
            <a:r>
              <a:rPr lang="ru-RU" sz="2400" dirty="0"/>
              <a:t>. М. Бехтерева, А. А. Ухтомского, И. П. Павлова, </a:t>
            </a:r>
            <a:r>
              <a:rPr lang="ru-RU" sz="2400" dirty="0" smtClean="0"/>
              <a:t>Л</a:t>
            </a:r>
            <a:r>
              <a:rPr lang="ru-RU" sz="2400" dirty="0"/>
              <a:t>. С. Выготского, А. Р. </a:t>
            </a:r>
            <a:r>
              <a:rPr lang="ru-RU" sz="2400" dirty="0" err="1"/>
              <a:t>Лурия</a:t>
            </a:r>
            <a:r>
              <a:rPr lang="ru-RU" sz="2400" dirty="0"/>
              <a:t>, П. К. Анохина, К. В. Судакова, В. П. Казначеева, С. Л. </a:t>
            </a:r>
            <a:r>
              <a:rPr lang="ru-RU" sz="2400" dirty="0" smtClean="0"/>
              <a:t>Рубинштейна, В.И. </a:t>
            </a:r>
            <a:r>
              <a:rPr lang="ru-RU" sz="2400" dirty="0" err="1" smtClean="0"/>
              <a:t>Брушлинского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83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23528" y="-99392"/>
            <a:ext cx="8064895" cy="7056784"/>
            <a:chOff x="323528" y="-99392"/>
            <a:chExt cx="8064895" cy="705678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-99392"/>
              <a:ext cx="8064895" cy="7056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203848" y="2299897"/>
              <a:ext cx="2491836" cy="40902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ru-RU" sz="1400" dirty="0" smtClean="0"/>
                <a:t>изменения в межполушарной</a:t>
              </a:r>
            </a:p>
            <a:p>
              <a:pPr>
                <a:lnSpc>
                  <a:spcPts val="1200"/>
                </a:lnSpc>
              </a:pPr>
              <a:r>
                <a:rPr lang="ru-RU" sz="1400" dirty="0"/>
                <a:t> </a:t>
              </a:r>
              <a:r>
                <a:rPr lang="ru-RU" sz="1400" dirty="0" smtClean="0"/>
                <a:t>            асимметрии</a:t>
              </a:r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03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55576" y="692696"/>
            <a:ext cx="7776864" cy="6120680"/>
            <a:chOff x="899592" y="764704"/>
            <a:chExt cx="7776864" cy="6120680"/>
          </a:xfrm>
        </p:grpSpPr>
        <p:sp>
          <p:nvSpPr>
            <p:cNvPr id="5" name="Овал 4"/>
            <p:cNvSpPr/>
            <p:nvPr/>
          </p:nvSpPr>
          <p:spPr>
            <a:xfrm>
              <a:off x="2465264" y="1052736"/>
              <a:ext cx="4176464" cy="410445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СОСТОЯНИЕ ЦЕНТРАЛЬНЫХ РЕГУЛЯТОРНЫХ СИСТЕМ</a:t>
              </a:r>
              <a:endParaRPr lang="ru-RU" sz="24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899592" y="764704"/>
              <a:ext cx="2664296" cy="2736304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МЕДИЦИНСКАЯ</a:t>
              </a:r>
            </a:p>
            <a:p>
              <a:pPr algn="ctr"/>
              <a:r>
                <a:rPr lang="ru-RU" dirty="0" smtClean="0"/>
                <a:t>ДИАГНОСТИКА</a:t>
              </a:r>
              <a:endParaRPr lang="ru-RU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03848" y="4149080"/>
              <a:ext cx="2808312" cy="2736304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ПЕДАГОГИЧЕСКАЯ</a:t>
              </a:r>
            </a:p>
            <a:p>
              <a:pPr algn="ctr"/>
              <a:r>
                <a:rPr lang="ru-RU" dirty="0" smtClean="0"/>
                <a:t>ДИАГНОСТИКА</a:t>
              </a:r>
              <a:endParaRPr lang="ru-RU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5652120" y="764704"/>
              <a:ext cx="3024336" cy="2952328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ПСИХОЛОГИЧЕСКАЯ ДИАГНОСТИКА</a:t>
              </a:r>
              <a:endParaRPr lang="ru-RU" dirty="0"/>
            </a:p>
          </p:txBody>
        </p:sp>
      </p:grpSp>
      <p:sp>
        <p:nvSpPr>
          <p:cNvPr id="9" name="Овал 8"/>
          <p:cNvSpPr/>
          <p:nvPr/>
        </p:nvSpPr>
        <p:spPr>
          <a:xfrm>
            <a:off x="2319204" y="980728"/>
            <a:ext cx="4176464" cy="4104456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188640"/>
            <a:ext cx="436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КАК ОПРЕДЕЛИТЬ ДЕТЕЙ ГРУППЫ РИСКА?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095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1113"/>
            <a:ext cx="9102725" cy="684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723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92696"/>
            <a:ext cx="8930347" cy="527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556792"/>
            <a:ext cx="454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53292" y="1599183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Б.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38316" y="1599183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47639" y="6165304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128/80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6165304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115/75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6197242"/>
            <a:ext cx="3055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АД в конце учебного года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1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712997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Воздействие школьных факторов  ОПОСРЕДУЕТСЯ </a:t>
            </a:r>
            <a:r>
              <a:rPr lang="ru-RU" sz="3200" b="1" i="1" dirty="0" smtClean="0"/>
              <a:t>интегральными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психонейросоматическими</a:t>
            </a:r>
            <a:r>
              <a:rPr lang="ru-RU" sz="2400" b="1" dirty="0" smtClean="0"/>
              <a:t> регуляциями </a:t>
            </a:r>
            <a:r>
              <a:rPr lang="ru-RU" sz="2400" b="1" dirty="0" smtClean="0"/>
              <a:t>ребенка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dirty="0" smtClean="0"/>
              <a:t>СИСТЕМА САМОРЕГУЛЯЦИИ развивается в </a:t>
            </a:r>
            <a:r>
              <a:rPr lang="ru-RU" sz="2400" dirty="0" smtClean="0"/>
              <a:t>ведущей деятельности </a:t>
            </a:r>
          </a:p>
          <a:p>
            <a:endParaRPr lang="ru-RU" sz="2400" dirty="0"/>
          </a:p>
          <a:p>
            <a:r>
              <a:rPr lang="ru-RU" sz="2400" dirty="0" smtClean="0"/>
              <a:t>НАИБОЛЬШАЯ УЯЗВИМОСТЬ – И ВОЗМОЖНОСТЬ КОРРЕКЦИИ</a:t>
            </a:r>
            <a:r>
              <a:rPr lang="ru-RU" sz="2400" dirty="0" smtClean="0"/>
              <a:t> -</a:t>
            </a:r>
          </a:p>
          <a:p>
            <a:r>
              <a:rPr lang="ru-RU" sz="2400" dirty="0" smtClean="0"/>
              <a:t>в </a:t>
            </a:r>
            <a:r>
              <a:rPr lang="ru-RU" sz="2400" dirty="0" smtClean="0"/>
              <a:t>периоды возрастных кризисов </a:t>
            </a:r>
            <a:r>
              <a:rPr lang="ru-RU" sz="2400" dirty="0"/>
              <a:t>(6–8, 12–14 лет</a:t>
            </a:r>
            <a:r>
              <a:rPr lang="ru-RU" sz="2400" dirty="0" smtClean="0"/>
              <a:t>)</a:t>
            </a:r>
          </a:p>
          <a:p>
            <a:endParaRPr lang="ru-RU" sz="2400" b="1" dirty="0"/>
          </a:p>
          <a:p>
            <a:endParaRPr lang="ru-RU" sz="2000" dirty="0"/>
          </a:p>
          <a:p>
            <a:endParaRPr lang="ru-RU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632877"/>
            <a:ext cx="878766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Важные положения адаптивно-развивающей стратегии: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81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27384"/>
            <a:ext cx="892899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«Цена</a:t>
            </a:r>
            <a:r>
              <a:rPr lang="ru-RU" sz="2800" b="1" dirty="0"/>
              <a:t>» учебной деятельности </a:t>
            </a:r>
            <a:r>
              <a:rPr lang="ru-RU" sz="2800" dirty="0"/>
              <a:t>для здоровья </a:t>
            </a:r>
            <a:r>
              <a:rPr lang="ru-RU" sz="2800" dirty="0" smtClean="0"/>
              <a:t>ребенка, реальность </a:t>
            </a:r>
            <a:r>
              <a:rPr lang="ru-RU" sz="2800" dirty="0"/>
              <a:t>рисков образовательной среды для здоровья школьника в значительной степени </a:t>
            </a:r>
            <a:endParaRPr lang="ru-RU" sz="2800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определяется</a:t>
            </a:r>
            <a:r>
              <a:rPr lang="ru-RU" sz="2800" dirty="0" smtClean="0"/>
              <a:t> </a:t>
            </a:r>
          </a:p>
          <a:p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7030A0"/>
                </a:solidFill>
              </a:rPr>
              <a:t>состоянием </a:t>
            </a:r>
            <a:r>
              <a:rPr lang="ru-RU" sz="3200" b="1" dirty="0">
                <a:solidFill>
                  <a:srgbClr val="7030A0"/>
                </a:solidFill>
              </a:rPr>
              <a:t>его регуляторных </a:t>
            </a:r>
            <a:r>
              <a:rPr lang="ru-RU" sz="3200" b="1" dirty="0" smtClean="0">
                <a:solidFill>
                  <a:srgbClr val="7030A0"/>
                </a:solidFill>
              </a:rPr>
              <a:t>систем:</a:t>
            </a:r>
          </a:p>
          <a:p>
            <a:pPr marL="457200" indent="-457200">
              <a:lnSpc>
                <a:spcPct val="80000"/>
              </a:lnSpc>
              <a:buFontTx/>
              <a:buChar char="-"/>
            </a:pPr>
            <a:r>
              <a:rPr lang="ru-RU" sz="3200" dirty="0" smtClean="0"/>
              <a:t>и</a:t>
            </a:r>
            <a:r>
              <a:rPr lang="ru-RU" sz="3200" dirty="0" smtClean="0"/>
              <a:t>х индивидуально-типологическими  характеристиками;  </a:t>
            </a:r>
          </a:p>
          <a:p>
            <a:pPr marL="457200" indent="-457200">
              <a:lnSpc>
                <a:spcPct val="80000"/>
              </a:lnSpc>
              <a:buFontTx/>
              <a:buChar char="-"/>
            </a:pPr>
            <a:r>
              <a:rPr lang="ru-RU" sz="3200" dirty="0" smtClean="0"/>
              <a:t>«слабыми» звеньями регуляции, связанными 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  <a:r>
              <a:rPr lang="ru-RU" sz="3200" dirty="0" smtClean="0"/>
              <a:t>с особенностями индивидуального развития;</a:t>
            </a:r>
          </a:p>
          <a:p>
            <a:pPr marL="457200" indent="-457200">
              <a:lnSpc>
                <a:spcPct val="80000"/>
              </a:lnSpc>
              <a:buFontTx/>
              <a:buChar char="-"/>
            </a:pPr>
            <a:r>
              <a:rPr lang="ru-RU" sz="3200" dirty="0" smtClean="0"/>
              <a:t>защитно-компенсаторными и адаптивными </a:t>
            </a:r>
          </a:p>
          <a:p>
            <a:pPr>
              <a:lnSpc>
                <a:spcPct val="80000"/>
              </a:lnSpc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  <a:r>
              <a:rPr lang="ru-RU" sz="3200" dirty="0" smtClean="0"/>
              <a:t>ресурсами</a:t>
            </a:r>
            <a:r>
              <a:rPr lang="ru-RU" sz="3200" dirty="0"/>
              <a:t>.</a:t>
            </a:r>
            <a:r>
              <a:rPr lang="ru-RU" sz="3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7030A0"/>
                </a:solidFill>
              </a:rPr>
              <a:t>Интегральная характеристика – успешность и «цена» индивидуального стиля ведущей </a:t>
            </a:r>
            <a:r>
              <a:rPr lang="ru-RU" sz="3200" b="1" dirty="0" smtClean="0">
                <a:solidFill>
                  <a:srgbClr val="7030A0"/>
                </a:solidFill>
              </a:rPr>
              <a:t>деятельности</a:t>
            </a:r>
            <a:r>
              <a:rPr lang="ru-RU" sz="2800" b="1" dirty="0" smtClean="0">
                <a:solidFill>
                  <a:srgbClr val="7030A0"/>
                </a:solidFill>
              </a:rPr>
              <a:t>. 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08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992888" cy="100811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404664"/>
            <a:ext cx="8352928" cy="6063198"/>
            <a:chOff x="323528" y="404664"/>
            <a:chExt cx="8352928" cy="606319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7544" y="419771"/>
              <a:ext cx="7704856" cy="38095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95536" y="5799460"/>
              <a:ext cx="7704856" cy="57606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3528" y="404664"/>
              <a:ext cx="8352928" cy="60631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/>
                <a:t>  </a:t>
              </a:r>
              <a:r>
                <a:rPr lang="ru-RU" sz="2000" b="1" dirty="0" smtClean="0"/>
                <a:t> </a:t>
              </a:r>
              <a:r>
                <a:rPr lang="ru-RU" sz="2400" b="1" dirty="0" smtClean="0">
                  <a:solidFill>
                    <a:srgbClr val="C00000"/>
                  </a:solidFill>
                </a:rPr>
                <a:t>АДАПТИВНО-РАЗВИВАЮЩАЯ СТРАТЕГИЯ – ЭТО СТРАТЕГИЯ</a:t>
              </a:r>
            </a:p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ПСИХОЛОГО-ПЕДАГОГИЧЕСКАЯ</a:t>
              </a:r>
              <a:endParaRPr lang="ru-RU" b="1" dirty="0" smtClean="0">
                <a:solidFill>
                  <a:srgbClr val="C00000"/>
                </a:solidFill>
              </a:endParaRPr>
            </a:p>
            <a:p>
              <a:endParaRPr lang="ru-RU" sz="2000" dirty="0"/>
            </a:p>
            <a:p>
              <a:pPr algn="ctr"/>
              <a:r>
                <a:rPr lang="ru-RU" sz="2000" dirty="0" smtClean="0"/>
                <a:t>ПРЕДУПРЕЖДЕНИЕ КОНФЛИКТА  УПРАВЛЕНИЯ И САМОРЕГУЛЯЦИИ</a:t>
              </a:r>
            </a:p>
            <a:p>
              <a:pPr algn="ctr"/>
              <a:endParaRPr lang="ru-RU" sz="2000" dirty="0" smtClean="0"/>
            </a:p>
            <a:p>
              <a:pPr algn="ctr"/>
              <a:r>
                <a:rPr lang="ru-RU" sz="2000" dirty="0" smtClean="0"/>
                <a:t>ТРЕНИРОВКА САМОРЕГУЛЯЦИЯ  </a:t>
              </a:r>
              <a:endParaRPr lang="ru-RU" sz="2000" dirty="0" smtClean="0"/>
            </a:p>
            <a:p>
              <a:pPr algn="ctr"/>
              <a:endParaRPr lang="ru-RU" sz="2000" dirty="0"/>
            </a:p>
            <a:p>
              <a:pPr algn="ctr"/>
              <a:r>
                <a:rPr lang="ru-RU" sz="2000" dirty="0"/>
                <a:t>РЕСУРСНЫЙ ПОДХОД К </a:t>
              </a:r>
              <a:r>
                <a:rPr lang="ru-RU" sz="2000" dirty="0" smtClean="0"/>
                <a:t>ЗДОРОВЬЮ</a:t>
              </a:r>
            </a:p>
            <a:p>
              <a:pPr algn="ctr"/>
              <a:endParaRPr lang="ru-RU" sz="2000" dirty="0"/>
            </a:p>
            <a:p>
              <a:pPr algn="ctr"/>
              <a:r>
                <a:rPr lang="ru-RU" sz="2000" dirty="0" smtClean="0"/>
                <a:t>ВНИМАНИЕ ОПТИМИЗАЦИИ ВЕДУЩЕЙ ДЕЯТЕЛЬНОСТИ</a:t>
              </a:r>
            </a:p>
            <a:p>
              <a:pPr algn="ctr"/>
              <a:r>
                <a:rPr lang="ru-RU" sz="2000" dirty="0" smtClean="0"/>
                <a:t>ОСОБЕННО В ПЕРИОДЫ ВОЗРАСТНЫХ КРИЗИСОВ</a:t>
              </a:r>
              <a:r>
                <a:rPr lang="ru-RU" sz="2000" dirty="0" smtClean="0"/>
                <a:t> </a:t>
              </a:r>
            </a:p>
            <a:p>
              <a:pPr algn="ctr"/>
              <a:endParaRPr lang="ru-RU" sz="2000" b="1" u="sng" dirty="0"/>
            </a:p>
            <a:p>
              <a:pPr algn="ctr"/>
              <a:r>
                <a:rPr lang="ru-RU" sz="2000" dirty="0"/>
                <a:t>ОПЕРЕЖАЮЩЕЕ  РАЗВИВАЮЩЕЕ  ОБРАЗОВАНИЕ </a:t>
              </a:r>
              <a:r>
                <a:rPr lang="ru-RU" sz="2000" dirty="0" smtClean="0"/>
                <a:t>– УЧЕБНАЯ </a:t>
              </a:r>
              <a:r>
                <a:rPr lang="ru-RU" sz="2000" dirty="0"/>
                <a:t>КУЛЬТУРА – МЕТОДИЧЕСКАЯ СИСТЕМА УЧЕНИКА (ИНДИВИДУАЛЬНЫЙ УЧЕБНЫЙ СТИЛЬ)</a:t>
              </a:r>
            </a:p>
            <a:p>
              <a:pPr algn="ctr"/>
              <a:endParaRPr lang="ru-RU" sz="2000" dirty="0"/>
            </a:p>
            <a:p>
              <a:pPr algn="ctr"/>
              <a:r>
                <a:rPr lang="ru-RU" sz="2000" dirty="0"/>
                <a:t>СМЫСЛОПОРОЖДАЮЩАЯ </a:t>
              </a:r>
              <a:r>
                <a:rPr lang="ru-RU" sz="2000" dirty="0" smtClean="0"/>
                <a:t>ПЕДАГОГИКА</a:t>
              </a:r>
            </a:p>
            <a:p>
              <a:r>
                <a:rPr lang="ru-RU" sz="2000" dirty="0" smtClean="0"/>
                <a:t>    </a:t>
              </a:r>
              <a:endParaRPr lang="ru-RU" sz="2000" dirty="0" smtClean="0"/>
            </a:p>
            <a:p>
              <a:r>
                <a:rPr lang="ru-RU" sz="2000" b="1" dirty="0"/>
                <a:t> </a:t>
              </a:r>
              <a:r>
                <a:rPr lang="ru-RU" sz="2000" b="1" dirty="0" smtClean="0"/>
                <a:t>                     </a:t>
              </a:r>
              <a:r>
                <a:rPr lang="ru-RU" sz="2000" b="1" dirty="0" smtClean="0"/>
                <a:t>   </a:t>
              </a:r>
              <a:r>
                <a:rPr lang="ru-RU" sz="2000" b="1" dirty="0" smtClean="0"/>
                <a:t> </a:t>
              </a:r>
              <a:r>
                <a:rPr lang="ru-RU" sz="2000" b="1" dirty="0" smtClean="0"/>
                <a:t>ЗДОРОВЬЕ  КАК  ОБРАЗОВАТЕЛЬНЫЙ  РЕЗУЛЬТАТ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3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60648"/>
            <a:ext cx="475200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ДВЕ ПАРАДИГМЫ ФИЗИОЛОГИИ: 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82781" y="2740278"/>
            <a:ext cx="2269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РЕАКТИВНОСТЬ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5847655"/>
            <a:ext cx="1955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АКТИВНОСТЬ</a:t>
            </a:r>
            <a:endParaRPr lang="ru-RU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67544" y="980728"/>
            <a:ext cx="7830536" cy="1512168"/>
            <a:chOff x="467544" y="980728"/>
            <a:chExt cx="7830536" cy="151216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67544" y="1588730"/>
              <a:ext cx="214190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000" b="1" dirty="0" smtClean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 Т И М У Л</a:t>
              </a:r>
              <a:endParaRPr lang="ru-RU" sz="2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56176" y="1628800"/>
              <a:ext cx="214190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Р</a:t>
              </a:r>
              <a:r>
                <a:rPr lang="ru-RU" sz="2000" b="1" dirty="0" smtClean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 Е А К Ц И Я</a:t>
              </a:r>
              <a:endParaRPr lang="ru-RU" sz="2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035059" y="980728"/>
              <a:ext cx="2707405" cy="151216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2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 Е Ф Л Е К </a:t>
              </a:r>
              <a:r>
                <a:rPr lang="ru-RU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2411760" y="1628800"/>
              <a:ext cx="610981" cy="34407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</a:rPr>
                <a:t> </a:t>
              </a:r>
              <a:endParaRPr lang="ru-RU" dirty="0">
                <a:solidFill>
                  <a:schemeClr val="accent5"/>
                </a:solidFill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5761219" y="1644769"/>
              <a:ext cx="610981" cy="34407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5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51520" y="4221088"/>
            <a:ext cx="8334592" cy="1512168"/>
            <a:chOff x="467544" y="980728"/>
            <a:chExt cx="7968222" cy="151216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67544" y="1588730"/>
              <a:ext cx="214190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000" b="1" dirty="0" smtClean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 Т И М У Л</a:t>
              </a:r>
              <a:endParaRPr lang="ru-RU" sz="2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293862" y="1628800"/>
              <a:ext cx="214190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000" b="1" dirty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Р</a:t>
              </a:r>
              <a:r>
                <a:rPr lang="ru-RU" sz="2000" b="1" dirty="0" smtClean="0">
                  <a:ln w="17780" cmpd="sng">
                    <a:solidFill>
                      <a:sysClr val="windowText" lastClr="000000"/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 Е З У Л Ь Т А Т </a:t>
              </a:r>
              <a:endParaRPr lang="ru-RU" sz="24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945881" y="980728"/>
              <a:ext cx="2796582" cy="151216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</a:t>
              </a:r>
              <a:r>
                <a:rPr lang="ru-RU" sz="2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Е Й С Т В И Е</a:t>
              </a:r>
              <a:endPara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2334900" y="1628800"/>
              <a:ext cx="610981" cy="34407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</a:rPr>
                <a:t> </a:t>
              </a:r>
              <a:endParaRPr lang="ru-RU" dirty="0">
                <a:solidFill>
                  <a:schemeClr val="accent5"/>
                </a:solidFill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5761219" y="1644769"/>
              <a:ext cx="610981" cy="34407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5"/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267718" y="3645024"/>
            <a:ext cx="224038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 Е Л Ь </a:t>
            </a:r>
            <a:endParaRPr lang="ru-RU" sz="24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008420" y="4221088"/>
            <a:ext cx="639073" cy="344071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 </a:t>
            </a:r>
            <a:endParaRPr lang="ru-RU" dirty="0">
              <a:solidFill>
                <a:schemeClr val="accent5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27584" y="3284984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159896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9508" y="48598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6381328"/>
            <a:ext cx="466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(СОБСТВЕННАЯ  СИСТЕМА  САМОРЕГУЛЯЦИИ)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8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344020" y="188640"/>
            <a:ext cx="218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Trebuchet MS" pitchFamily="34" charset="0"/>
              </a:rPr>
              <a:t>результаты</a:t>
            </a:r>
            <a:endParaRPr lang="ru-RU" altLang="ru-RU" sz="28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3546" y="1035308"/>
            <a:ext cx="857157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altLang="ru-RU" sz="2000" b="1" i="1" dirty="0">
                <a:latin typeface="Tahoma" pitchFamily="34" charset="0"/>
              </a:rPr>
              <a:t> </a:t>
            </a:r>
            <a:r>
              <a:rPr lang="ru-RU" altLang="ru-RU" sz="2400" b="1" i="1" dirty="0" smtClean="0">
                <a:latin typeface="Tahoma" pitchFamily="34" charset="0"/>
              </a:rPr>
              <a:t>снижение  затрат  учебного  </a:t>
            </a:r>
            <a:r>
              <a:rPr lang="ru-RU" altLang="ru-RU" sz="2400" b="1" i="1" dirty="0">
                <a:latin typeface="Tahoma" pitchFamily="34" charset="0"/>
              </a:rPr>
              <a:t>времени</a:t>
            </a:r>
            <a:r>
              <a:rPr lang="ru-RU" altLang="ru-RU" sz="2400" dirty="0">
                <a:latin typeface="Tahoma" pitchFamily="34" charset="0"/>
              </a:rPr>
              <a:t> </a:t>
            </a:r>
          </a:p>
          <a:p>
            <a:pPr eaLnBrk="1" hangingPunct="1"/>
            <a:endParaRPr lang="ru-RU" altLang="ru-RU" dirty="0">
              <a:latin typeface="Tahoma" pitchFamily="34" charset="0"/>
            </a:endParaRPr>
          </a:p>
          <a:p>
            <a:pPr eaLnBrk="1" hangingPunct="1">
              <a:buFontTx/>
              <a:buChar char="-"/>
            </a:pPr>
            <a:r>
              <a:rPr lang="ru-RU" altLang="ru-RU" b="1" i="1" dirty="0">
                <a:latin typeface="Tahoma" pitchFamily="34" charset="0"/>
              </a:rPr>
              <a:t> </a:t>
            </a:r>
            <a:r>
              <a:rPr lang="ru-RU" altLang="ru-RU" sz="2400" b="1" i="1" dirty="0" smtClean="0">
                <a:latin typeface="Tahoma" pitchFamily="34" charset="0"/>
              </a:rPr>
              <a:t>улучшение  </a:t>
            </a:r>
            <a:r>
              <a:rPr lang="ru-RU" altLang="ru-RU" sz="2400" b="1" i="1" dirty="0" smtClean="0">
                <a:latin typeface="Tahoma" pitchFamily="34" charset="0"/>
              </a:rPr>
              <a:t>психофизиологических, электро-</a:t>
            </a:r>
          </a:p>
          <a:p>
            <a:pPr eaLnBrk="1" hangingPunct="1"/>
            <a:r>
              <a:rPr lang="ru-RU" altLang="ru-RU" sz="2400" b="1" i="1" dirty="0">
                <a:latin typeface="Tahoma" pitchFamily="34" charset="0"/>
              </a:rPr>
              <a:t>ф</a:t>
            </a:r>
            <a:r>
              <a:rPr lang="ru-RU" altLang="ru-RU" sz="2400" b="1" i="1" dirty="0" smtClean="0">
                <a:latin typeface="Tahoma" pitchFamily="34" charset="0"/>
              </a:rPr>
              <a:t>изиологических </a:t>
            </a:r>
            <a:r>
              <a:rPr lang="ru-RU" altLang="ru-RU" sz="2400" b="1" i="1" dirty="0" smtClean="0">
                <a:latin typeface="Tahoma" pitchFamily="34" charset="0"/>
              </a:rPr>
              <a:t>  </a:t>
            </a:r>
            <a:r>
              <a:rPr lang="ru-RU" altLang="ru-RU" sz="2400" b="1" i="1" dirty="0">
                <a:latin typeface="Tahoma" pitchFamily="34" charset="0"/>
              </a:rPr>
              <a:t>и </a:t>
            </a:r>
            <a:r>
              <a:rPr lang="ru-RU" altLang="ru-RU" sz="2400" b="1" i="1" dirty="0" smtClean="0">
                <a:latin typeface="Tahoma" pitchFamily="34" charset="0"/>
              </a:rPr>
              <a:t> биохимических  </a:t>
            </a:r>
            <a:r>
              <a:rPr lang="ru-RU" altLang="ru-RU" sz="2400" b="1" i="1" dirty="0" smtClean="0">
                <a:latin typeface="Tahoma" pitchFamily="34" charset="0"/>
              </a:rPr>
              <a:t>показателей</a:t>
            </a:r>
            <a:r>
              <a:rPr lang="ru-RU" altLang="ru-RU" b="1" i="1" dirty="0" smtClean="0">
                <a:latin typeface="Tahoma" pitchFamily="34" charset="0"/>
              </a:rPr>
              <a:t>  </a:t>
            </a:r>
            <a:endParaRPr lang="ru-RU" altLang="ru-RU" b="1" i="1" dirty="0" smtClean="0">
              <a:latin typeface="Tahoma" pitchFamily="34" charset="0"/>
            </a:endParaRPr>
          </a:p>
          <a:p>
            <a:pPr eaLnBrk="1" hangingPunct="1"/>
            <a:r>
              <a:rPr lang="ru-RU" altLang="ru-RU" dirty="0" smtClean="0">
                <a:latin typeface="Tahoma" pitchFamily="34" charset="0"/>
              </a:rPr>
              <a:t>мозговой  деятельности (</a:t>
            </a:r>
            <a:r>
              <a:rPr lang="ru-RU" altLang="ru-RU" dirty="0" err="1" smtClean="0">
                <a:latin typeface="Tahoma" pitchFamily="34" charset="0"/>
              </a:rPr>
              <a:t>гомеостатируемых</a:t>
            </a:r>
            <a:r>
              <a:rPr lang="ru-RU" altLang="ru-RU" dirty="0" smtClean="0">
                <a:latin typeface="Tahoma" pitchFamily="34" charset="0"/>
              </a:rPr>
              <a:t>!!!!) </a:t>
            </a:r>
            <a:endParaRPr lang="ru-RU" altLang="ru-RU" dirty="0">
              <a:latin typeface="Tahoma" pitchFamily="34" charset="0"/>
            </a:endParaRPr>
          </a:p>
          <a:p>
            <a:pPr eaLnBrk="1" hangingPunct="1"/>
            <a:r>
              <a:rPr lang="ru-RU" altLang="ru-RU" dirty="0">
                <a:latin typeface="Tahoma" pitchFamily="34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ru-RU" altLang="ru-RU" b="1" i="1" dirty="0">
                <a:latin typeface="Tahoma" pitchFamily="34" charset="0"/>
              </a:rPr>
              <a:t> </a:t>
            </a:r>
            <a:r>
              <a:rPr lang="ru-RU" altLang="ru-RU" sz="2400" b="1" i="1" dirty="0" smtClean="0">
                <a:latin typeface="Tahoma" pitchFamily="34" charset="0"/>
              </a:rPr>
              <a:t>снижение  зависимости  </a:t>
            </a:r>
            <a:r>
              <a:rPr lang="ru-RU" altLang="ru-RU" sz="2400" b="1" i="1" dirty="0">
                <a:latin typeface="Tahoma" pitchFamily="34" charset="0"/>
              </a:rPr>
              <a:t>результатов  обучения</a:t>
            </a:r>
            <a:r>
              <a:rPr lang="ru-RU" altLang="ru-RU" sz="2400" dirty="0">
                <a:latin typeface="Tahoma" pitchFamily="34" charset="0"/>
              </a:rPr>
              <a:t>  </a:t>
            </a:r>
          </a:p>
          <a:p>
            <a:pPr eaLnBrk="1" hangingPunct="1"/>
            <a:r>
              <a:rPr lang="ru-RU" altLang="ru-RU" dirty="0">
                <a:latin typeface="Tahoma" pitchFamily="34" charset="0"/>
              </a:rPr>
              <a:t>от индивидуально-типологических особенностей детей,  </a:t>
            </a:r>
          </a:p>
          <a:p>
            <a:pPr eaLnBrk="1" hangingPunct="1"/>
            <a:r>
              <a:rPr lang="ru-RU" altLang="ru-RU" dirty="0">
                <a:latin typeface="Tahoma" pitchFamily="34" charset="0"/>
              </a:rPr>
              <a:t>состояния их здоровья, экологической ситуации в месте проживания; </a:t>
            </a:r>
          </a:p>
          <a:p>
            <a:pPr eaLnBrk="1" hangingPunct="1"/>
            <a:endParaRPr lang="ru-RU" altLang="ru-RU" dirty="0">
              <a:latin typeface="Tahoma" pitchFamily="34" charset="0"/>
            </a:endParaRPr>
          </a:p>
          <a:p>
            <a:pPr eaLnBrk="1" hangingPunct="1">
              <a:buFontTx/>
              <a:buChar char="-"/>
            </a:pPr>
            <a:r>
              <a:rPr lang="ru-RU" altLang="ru-RU" b="1" i="1" dirty="0">
                <a:latin typeface="Tahoma" pitchFamily="34" charset="0"/>
              </a:rPr>
              <a:t> </a:t>
            </a:r>
            <a:r>
              <a:rPr lang="ru-RU" altLang="ru-RU" sz="2400" b="1" i="1" dirty="0">
                <a:latin typeface="Tahoma" pitchFamily="34" charset="0"/>
              </a:rPr>
              <a:t>основа коррекционной помощи; </a:t>
            </a:r>
          </a:p>
          <a:p>
            <a:pPr eaLnBrk="1" hangingPunct="1">
              <a:buFontTx/>
              <a:buChar char="-"/>
            </a:pPr>
            <a:endParaRPr lang="ru-RU" altLang="ru-RU" sz="2400" b="1" i="1" dirty="0">
              <a:latin typeface="Tahoma" pitchFamily="34" charset="0"/>
            </a:endParaRPr>
          </a:p>
          <a:p>
            <a:pPr eaLnBrk="1" hangingPunct="1">
              <a:buFontTx/>
              <a:buChar char="-"/>
            </a:pPr>
            <a:r>
              <a:rPr lang="ru-RU" altLang="ru-RU" b="1" i="1" dirty="0">
                <a:latin typeface="Tahoma" pitchFamily="34" charset="0"/>
              </a:rPr>
              <a:t> </a:t>
            </a:r>
            <a:r>
              <a:rPr lang="ru-RU" altLang="ru-RU" sz="2400" b="1" i="1" dirty="0">
                <a:latin typeface="Tahoma" pitchFamily="34" charset="0"/>
              </a:rPr>
              <a:t>основа самообучения</a:t>
            </a:r>
            <a:r>
              <a:rPr lang="ru-RU" altLang="ru-RU" sz="2400" dirty="0">
                <a:latin typeface="Tahoma" pitchFamily="34" charset="0"/>
              </a:rPr>
              <a:t>;</a:t>
            </a:r>
          </a:p>
          <a:p>
            <a:pPr eaLnBrk="1" hangingPunct="1"/>
            <a:endParaRPr lang="ru-RU" altLang="ru-RU" dirty="0">
              <a:latin typeface="Tahoma" pitchFamily="34" charset="0"/>
            </a:endParaRPr>
          </a:p>
          <a:p>
            <a:pPr eaLnBrk="1" hangingPunct="1">
              <a:buFontTx/>
              <a:buChar char="-"/>
            </a:pPr>
            <a:r>
              <a:rPr lang="ru-RU" altLang="ru-RU" b="1" i="1" dirty="0">
                <a:latin typeface="Tahoma" pitchFamily="34" charset="0"/>
              </a:rPr>
              <a:t> </a:t>
            </a:r>
            <a:r>
              <a:rPr lang="ru-RU" altLang="ru-RU" sz="2400" b="1" i="1" dirty="0" smtClean="0">
                <a:latin typeface="Tahoma" pitchFamily="34" charset="0"/>
              </a:rPr>
              <a:t>фактор инклюзивного образования</a:t>
            </a:r>
            <a:endParaRPr lang="ru-RU" altLang="ru-RU" sz="2400" b="1" i="1" dirty="0">
              <a:latin typeface="Tahoma" pitchFamily="34" charset="0"/>
            </a:endParaRPr>
          </a:p>
          <a:p>
            <a:pPr eaLnBrk="1" hangingPunct="1"/>
            <a:endParaRPr lang="ru-RU" altLang="ru-RU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2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040" y="18864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- снижение числа </a:t>
            </a:r>
            <a:r>
              <a:rPr lang="ru-RU" sz="2800" b="1" i="1" dirty="0"/>
              <a:t>пропусков </a:t>
            </a:r>
            <a:r>
              <a:rPr lang="ru-RU" sz="2800" dirty="0"/>
              <a:t>по болезни,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- к </a:t>
            </a:r>
            <a:r>
              <a:rPr lang="ru-RU" sz="2800" dirty="0"/>
              <a:t>11 классу </a:t>
            </a:r>
            <a:r>
              <a:rPr lang="ru-RU" sz="2800" b="1" i="1" dirty="0"/>
              <a:t>распространенность психосоматических расстройств снижается </a:t>
            </a:r>
            <a:r>
              <a:rPr lang="ru-RU" sz="2800" dirty="0"/>
              <a:t>более, чем в два раза по сравнению со </a:t>
            </a:r>
            <a:r>
              <a:rPr lang="ru-RU" sz="2800" dirty="0" err="1"/>
              <a:t>среднепопуляционными</a:t>
            </a:r>
            <a:r>
              <a:rPr lang="ru-RU" sz="2800" dirty="0"/>
              <a:t> </a:t>
            </a:r>
            <a:r>
              <a:rPr lang="ru-RU" sz="2800" dirty="0" smtClean="0"/>
              <a:t>данными, </a:t>
            </a:r>
          </a:p>
          <a:p>
            <a:endParaRPr lang="ru-RU" sz="2800" dirty="0"/>
          </a:p>
          <a:p>
            <a:r>
              <a:rPr lang="ru-RU" sz="2800" dirty="0" smtClean="0"/>
              <a:t>- число </a:t>
            </a:r>
            <a:r>
              <a:rPr lang="ru-RU" sz="2800" dirty="0"/>
              <a:t>детей на </a:t>
            </a:r>
            <a:r>
              <a:rPr lang="ru-RU" sz="2800" b="1" i="1" dirty="0"/>
              <a:t>диспансерном учете </a:t>
            </a:r>
            <a:r>
              <a:rPr lang="ru-RU" sz="2800" dirty="0"/>
              <a:t>снижается более, </a:t>
            </a:r>
            <a:endParaRPr lang="ru-RU" sz="2800" dirty="0" smtClean="0"/>
          </a:p>
          <a:p>
            <a:r>
              <a:rPr lang="ru-RU" sz="2800" dirty="0" smtClean="0"/>
              <a:t>чем </a:t>
            </a:r>
            <a:r>
              <a:rPr lang="ru-RU" sz="2800" dirty="0"/>
              <a:t>в 10 </a:t>
            </a:r>
            <a:r>
              <a:rPr lang="ru-RU" sz="2800" dirty="0" smtClean="0"/>
              <a:t>раз, </a:t>
            </a:r>
          </a:p>
          <a:p>
            <a:endParaRPr lang="ru-RU" sz="2800" dirty="0"/>
          </a:p>
          <a:p>
            <a:r>
              <a:rPr lang="ru-RU" sz="2800" b="1" i="1" dirty="0" smtClean="0"/>
              <a:t>- коэффициент </a:t>
            </a:r>
            <a:r>
              <a:rPr lang="ru-RU" sz="2800" b="1" i="1" dirty="0"/>
              <a:t>качества обучения </a:t>
            </a:r>
            <a:r>
              <a:rPr lang="ru-RU" sz="2800" dirty="0"/>
              <a:t>оказывается в 1,5 раза </a:t>
            </a:r>
            <a:r>
              <a:rPr lang="ru-RU" sz="2800" dirty="0" smtClean="0"/>
              <a:t>выше,</a:t>
            </a:r>
          </a:p>
          <a:p>
            <a:endParaRPr lang="ru-RU" sz="2800" dirty="0" smtClean="0"/>
          </a:p>
          <a:p>
            <a:r>
              <a:rPr lang="ru-RU" sz="2800" dirty="0" smtClean="0"/>
              <a:t>- значительное возрастание </a:t>
            </a:r>
            <a:r>
              <a:rPr lang="ru-RU" sz="2800" b="1" i="1" dirty="0" smtClean="0"/>
              <a:t>числа </a:t>
            </a:r>
            <a:r>
              <a:rPr lang="ru-RU" sz="2800" b="1" i="1" dirty="0"/>
              <a:t>детей с устойчивостью к информационным стрессам </a:t>
            </a:r>
            <a:r>
              <a:rPr lang="ru-RU" sz="2800" dirty="0"/>
              <a:t>и эффективной </a:t>
            </a:r>
            <a:r>
              <a:rPr lang="ru-RU" sz="2800" dirty="0" err="1" smtClean="0"/>
              <a:t>саморегуляцией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98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5840" y="826834"/>
            <a:ext cx="8046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экспериментальной группе </a:t>
            </a:r>
            <a:r>
              <a:rPr lang="ru-RU" sz="2800" b="1" i="1" dirty="0"/>
              <a:t>число детей с «застревающими» профилями регуляции </a:t>
            </a:r>
            <a:r>
              <a:rPr lang="ru-RU" sz="2800" dirty="0"/>
              <a:t>снижалось с 28 до 2,5%,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контрольной — возрастало с 27 до 35%.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b="1" i="1" dirty="0" smtClean="0"/>
              <a:t>Акцентуации </a:t>
            </a:r>
            <a:r>
              <a:rPr lang="ru-RU" sz="2800" b="1" i="1" dirty="0"/>
              <a:t>исходного вегетативного тонуса </a:t>
            </a:r>
            <a:r>
              <a:rPr lang="ru-RU" sz="2800" dirty="0"/>
              <a:t>у детей 11 лет контрольной группы отмечались в 60% случаев, тогда как в экспериментальной — в 27</a:t>
            </a:r>
            <a:r>
              <a:rPr lang="ru-RU" sz="2800" dirty="0" smtClean="0"/>
              <a:t>%.</a:t>
            </a:r>
          </a:p>
          <a:p>
            <a:endParaRPr lang="ru-RU" sz="2800" dirty="0"/>
          </a:p>
          <a:p>
            <a:r>
              <a:rPr lang="ru-RU" sz="2800" dirty="0" smtClean="0"/>
              <a:t>Фактор </a:t>
            </a:r>
            <a:r>
              <a:rPr lang="ru-RU" sz="2800" b="1" i="1" dirty="0" smtClean="0"/>
              <a:t>повышения качества человеческого </a:t>
            </a:r>
          </a:p>
          <a:p>
            <a:r>
              <a:rPr lang="ru-RU" sz="2800" b="1" i="1" dirty="0"/>
              <a:t>к</a:t>
            </a:r>
            <a:r>
              <a:rPr lang="ru-RU" sz="2800" b="1" i="1" dirty="0" smtClean="0"/>
              <a:t>апитала </a:t>
            </a:r>
            <a:r>
              <a:rPr lang="ru-RU" sz="2800" dirty="0" smtClean="0"/>
              <a:t>в РФ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40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31856"/>
              </p:ext>
            </p:extLst>
          </p:nvPr>
        </p:nvGraphicFramePr>
        <p:xfrm>
          <a:off x="323528" y="260648"/>
          <a:ext cx="8496943" cy="650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977"/>
                <a:gridCol w="1860376"/>
                <a:gridCol w="1060621"/>
                <a:gridCol w="2179593"/>
                <a:gridCol w="1860376"/>
              </a:tblGrid>
              <a:tr h="241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Страна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Коэф</a:t>
                      </a:r>
                      <a:r>
                        <a:rPr lang="ru-RU" sz="2000" dirty="0">
                          <a:effectLst/>
                        </a:rPr>
                        <a:t>. трансформации инвестиций в ЧК  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Коэф</a:t>
                      </a:r>
                      <a:r>
                        <a:rPr lang="ru-RU" sz="2000" dirty="0">
                          <a:effectLst/>
                        </a:rPr>
                        <a:t>. качества ЧК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Коэффициент качества жизни, 2004</a:t>
                      </a:r>
                      <a:r>
                        <a:rPr lang="ru-RU" sz="4000" dirty="0">
                          <a:effectLst/>
                        </a:rPr>
                        <a:t> 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Индекс развития человеческого потенциала, 2006 г.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США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1.36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1.72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0.944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98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Великобритания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1.12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1.34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0.939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Германия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1.115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1.33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0.930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Япония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1.025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1.33</a:t>
                      </a:r>
                      <a:endParaRPr lang="ru-RU" sz="4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0.943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Эстония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0.7225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0.715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0.85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0.85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Китай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0.58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0.51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0.7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0.755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3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Россия</a:t>
                      </a:r>
                      <a:endParaRPr lang="ru-RU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0.29</a:t>
                      </a:r>
                      <a:endParaRPr lang="ru-RU" sz="4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0.31</a:t>
                      </a:r>
                      <a:endParaRPr lang="ru-RU" sz="4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0.625</a:t>
                      </a:r>
                      <a:endParaRPr lang="ru-RU" sz="4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0.795</a:t>
                      </a:r>
                      <a:endParaRPr lang="ru-RU" sz="4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8157" y="4221088"/>
            <a:ext cx="5300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78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683014" y="188640"/>
            <a:ext cx="8271845" cy="6669360"/>
            <a:chOff x="683014" y="188640"/>
            <a:chExt cx="8271845" cy="6669360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01675" y="188640"/>
              <a:ext cx="7967663" cy="16312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1600" dirty="0"/>
            </a:p>
            <a:p>
              <a:pPr algn="ctr" eaLnBrk="1" hangingPunct="1"/>
              <a:r>
                <a:rPr lang="ru-RU" sz="2000" dirty="0"/>
                <a:t>РЕЗУЛЬТАТЫ ВЫБОРОЧНОГО АНАЛИЗА </a:t>
              </a:r>
            </a:p>
            <a:p>
              <a:pPr algn="ctr" eaLnBrk="1" hangingPunct="1"/>
              <a:r>
                <a:rPr lang="ru-RU" sz="2000" dirty="0"/>
                <a:t>СОДЕРЖАНИЯ ОБРАЗОВАНИЯ В ОБЛАСТИ </a:t>
              </a:r>
              <a:r>
                <a:rPr lang="ru-RU" sz="2800" dirty="0">
                  <a:solidFill>
                    <a:srgbClr val="C00000"/>
                  </a:solidFill>
                </a:rPr>
                <a:t>ЗДОРОВЬЯ</a:t>
              </a:r>
            </a:p>
            <a:p>
              <a:pPr algn="ctr" eaLnBrk="1" hangingPunct="1"/>
              <a:r>
                <a:rPr lang="ru-RU" sz="2000" dirty="0"/>
                <a:t>В ОБРАЗОВАТЕЛЬНЫХ УЧРЕЖДЕНИЯХ </a:t>
              </a:r>
            </a:p>
            <a:p>
              <a:pPr algn="ctr" eaLnBrk="1" hangingPunct="1"/>
              <a:endParaRPr lang="ru-RU" sz="1600" dirty="0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710579" y="4437112"/>
              <a:ext cx="7389813" cy="8014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600" dirty="0"/>
                <a:t> </a:t>
              </a:r>
              <a:r>
                <a:rPr lang="ru-RU" sz="2400" b="1" dirty="0" smtClean="0"/>
                <a:t>ОТВЛЕЧЕННЫЙ</a:t>
              </a:r>
              <a:r>
                <a:rPr lang="ru-RU" sz="2000" dirty="0" smtClean="0"/>
                <a:t> от конкретной жизни характер  (ЗОЖ, не  </a:t>
              </a:r>
            </a:p>
            <a:p>
              <a:pPr algn="ctr"/>
              <a:r>
                <a:rPr lang="ru-RU" sz="2000" dirty="0" smtClean="0"/>
                <a:t>ЗДОРОВЫЙ  СТИЛЬ ЖИЗНИ;  не охватывает  УЧЕБНЫЙ  ПРОЦЕСС ) </a:t>
              </a:r>
              <a:endParaRPr lang="ru-RU" sz="2400" dirty="0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736915" y="6093296"/>
              <a:ext cx="7389813" cy="7647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dirty="0"/>
                <a:t>З</a:t>
              </a:r>
              <a:r>
                <a:rPr lang="ru-RU" sz="2000" dirty="0" smtClean="0"/>
                <a:t>анимаются  на уроках </a:t>
              </a:r>
              <a:r>
                <a:rPr lang="ru-RU" sz="2000" b="1" dirty="0" smtClean="0"/>
                <a:t>ФИТО-, АРОМО-</a:t>
              </a:r>
              <a:r>
                <a:rPr lang="ru-RU" sz="2000" dirty="0" smtClean="0"/>
                <a:t>  </a:t>
              </a:r>
              <a:r>
                <a:rPr lang="ru-RU" sz="2000" dirty="0"/>
                <a:t>и др. видами </a:t>
              </a:r>
              <a:r>
                <a:rPr lang="ru-RU" sz="2000" b="1" dirty="0" smtClean="0"/>
                <a:t>терапии, </a:t>
              </a:r>
            </a:p>
            <a:p>
              <a:pPr algn="ctr"/>
              <a:r>
                <a:rPr lang="ru-RU" sz="2000" dirty="0" smtClean="0"/>
                <a:t>приемами </a:t>
              </a:r>
              <a:r>
                <a:rPr lang="ru-RU" sz="2000" b="1" dirty="0" smtClean="0"/>
                <a:t>ЭЗОТЕРИКИ,</a:t>
              </a:r>
              <a:r>
                <a:rPr lang="ru-RU" sz="2000" dirty="0" smtClean="0"/>
                <a:t> рекламой </a:t>
              </a:r>
              <a:r>
                <a:rPr lang="ru-RU" sz="2000" b="1" dirty="0" smtClean="0"/>
                <a:t>БАД</a:t>
              </a:r>
              <a:endParaRPr lang="ru-RU" sz="2000" b="1" dirty="0"/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683014" y="3682346"/>
              <a:ext cx="7425053" cy="6461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 dirty="0" smtClean="0"/>
                <a:t>НЕ АДАПТИВНО </a:t>
              </a:r>
              <a:r>
                <a:rPr lang="ru-RU" sz="2400" dirty="0" smtClean="0"/>
                <a:t>экологической, </a:t>
              </a:r>
              <a:r>
                <a:rPr lang="ru-RU" sz="2400" dirty="0" err="1" smtClean="0"/>
                <a:t>климато-географич</a:t>
              </a:r>
              <a:r>
                <a:rPr lang="ru-RU" sz="2400" dirty="0" smtClean="0"/>
                <a:t>.</a:t>
              </a:r>
            </a:p>
            <a:p>
              <a:pPr algn="ctr"/>
              <a:r>
                <a:rPr lang="ru-RU" sz="2400" dirty="0" smtClean="0"/>
                <a:t> ситуации, этническим особенностям (ритмы, зрение)</a:t>
              </a:r>
              <a:endParaRPr lang="ru-RU" sz="2400" dirty="0"/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8208714" y="4734520"/>
              <a:ext cx="64633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/>
                <a:t>64%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8283073" y="6165304"/>
              <a:ext cx="51809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 smtClean="0"/>
                <a:t>9%</a:t>
              </a:r>
              <a:endParaRPr lang="ru-RU" sz="1800" dirty="0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723661" y="5310584"/>
              <a:ext cx="7364413" cy="6200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dirty="0" smtClean="0"/>
            </a:p>
            <a:p>
              <a:pPr algn="ctr">
                <a:lnSpc>
                  <a:spcPct val="70000"/>
                </a:lnSpc>
              </a:pPr>
              <a:r>
                <a:rPr lang="ru-RU" sz="2400" dirty="0" smtClean="0"/>
                <a:t>Нет </a:t>
              </a:r>
              <a:r>
                <a:rPr lang="ru-RU" sz="2400" dirty="0"/>
                <a:t>механизма </a:t>
              </a:r>
              <a:r>
                <a:rPr lang="ru-RU" sz="2400" b="1" dirty="0" smtClean="0"/>
                <a:t>ЛИЦЕНЗИРОВАНИЯ, экспертизы на</a:t>
              </a:r>
            </a:p>
            <a:p>
              <a:pPr algn="ctr">
                <a:lnSpc>
                  <a:spcPct val="70000"/>
                </a:lnSpc>
              </a:pPr>
              <a:r>
                <a:rPr lang="ru-RU" sz="2400" b="1" dirty="0" smtClean="0"/>
                <a:t>соответствие российскому законодательству </a:t>
              </a:r>
              <a:endParaRPr lang="ru-RU" sz="2400" dirty="0" smtClean="0"/>
            </a:p>
            <a:p>
              <a:pPr algn="ctr"/>
              <a:r>
                <a:rPr lang="ru-RU" sz="2400" b="0" dirty="0" smtClean="0"/>
                <a:t> </a:t>
              </a:r>
              <a:endParaRPr lang="ru-RU" sz="2400" b="0" dirty="0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8244408" y="5553811"/>
              <a:ext cx="71045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 smtClean="0"/>
                <a:t>95% </a:t>
              </a:r>
              <a:endParaRPr lang="ru-RU" sz="1800" dirty="0"/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683568" y="1899816"/>
              <a:ext cx="7389813" cy="5210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dirty="0" smtClean="0"/>
                <a:t>Часто – </a:t>
              </a:r>
              <a:r>
                <a:rPr lang="ru-RU" sz="2400" dirty="0" smtClean="0"/>
                <a:t>ненаучные</a:t>
              </a:r>
              <a:r>
                <a:rPr lang="ru-RU" sz="2000" dirty="0" smtClean="0"/>
                <a:t>,  </a:t>
              </a:r>
              <a:r>
                <a:rPr lang="ru-RU" sz="2000" b="1" dirty="0" smtClean="0"/>
                <a:t>ПОТЕНЦИАЛЬНО  ОПАСНЫЕ</a:t>
              </a:r>
              <a:r>
                <a:rPr lang="ru-RU" sz="2000" dirty="0" smtClean="0"/>
                <a:t>  рекомендации</a:t>
              </a:r>
              <a:endParaRPr lang="ru-RU" sz="2000" dirty="0"/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8185100" y="1971824"/>
              <a:ext cx="64633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 smtClean="0"/>
                <a:t>67%</a:t>
              </a:r>
              <a:endParaRPr lang="ru-RU" sz="1800" dirty="0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683568" y="2552452"/>
              <a:ext cx="7416824" cy="1020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dirty="0" smtClean="0"/>
            </a:p>
            <a:p>
              <a:pPr algn="ctr">
                <a:lnSpc>
                  <a:spcPct val="80000"/>
                </a:lnSpc>
              </a:pPr>
              <a:r>
                <a:rPr lang="ru-RU" sz="2400" b="1" dirty="0" smtClean="0"/>
                <a:t>ПРИКЛАДНОЙ  </a:t>
              </a:r>
              <a:r>
                <a:rPr lang="ru-RU" sz="2400" dirty="0" smtClean="0"/>
                <a:t>характер,  без опоры на  </a:t>
              </a:r>
            </a:p>
            <a:p>
              <a:pPr algn="ctr">
                <a:lnSpc>
                  <a:spcPct val="80000"/>
                </a:lnSpc>
              </a:pPr>
              <a:r>
                <a:rPr lang="ru-RU" sz="2400" b="1" dirty="0" smtClean="0"/>
                <a:t>научные</a:t>
              </a:r>
              <a:r>
                <a:rPr lang="ru-RU" sz="2400" dirty="0" smtClean="0"/>
                <a:t> представления о здоровье, болезни,</a:t>
              </a:r>
            </a:p>
            <a:p>
              <a:pPr algn="ctr">
                <a:lnSpc>
                  <a:spcPct val="80000"/>
                </a:lnSpc>
              </a:pPr>
              <a:r>
                <a:rPr lang="ru-RU" sz="2400" b="1" dirty="0" smtClean="0"/>
                <a:t>системное</a:t>
              </a:r>
              <a:r>
                <a:rPr lang="ru-RU" sz="2400" dirty="0" smtClean="0"/>
                <a:t> мышление, закономерности живое-среда</a:t>
              </a:r>
            </a:p>
            <a:p>
              <a:pPr algn="ctr"/>
              <a:r>
                <a:rPr lang="ru-RU" sz="2400" b="0" dirty="0" smtClean="0"/>
                <a:t> </a:t>
              </a:r>
              <a:endParaRPr lang="ru-RU" sz="2400" b="0" dirty="0"/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8205092" y="2780928"/>
              <a:ext cx="71045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 smtClean="0"/>
                <a:t>73% </a:t>
              </a:r>
              <a:endParaRPr lang="ru-RU" sz="1800" dirty="0"/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8208714" y="3846239"/>
              <a:ext cx="646331" cy="3693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800" dirty="0" smtClean="0"/>
                <a:t>81%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195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260648"/>
            <a:ext cx="705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СОБСТВЕННАЯ  СИСТЕМА  САМОРЕГУЛЯЦИИ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6537" y="868650"/>
            <a:ext cx="613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ea typeface="Adobe Ming Std L" pitchFamily="18" charset="-128"/>
              </a:rPr>
              <a:t>РАЗНЫЙ ОТВЕТ НА ОДИНАКОВЫЕ СТИМУЛЫ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  <a:ea typeface="Adobe Ming Std L" pitchFamily="1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3941" y="1916832"/>
            <a:ext cx="6908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РАЗНЫЕ ВОЗМОЖНОСТИ </a:t>
            </a:r>
            <a:r>
              <a:rPr lang="ru-RU" sz="2400" b="1" dirty="0" smtClean="0"/>
              <a:t>САМОЗАЩИТЫ</a:t>
            </a:r>
            <a:r>
              <a:rPr lang="ru-RU" sz="2400" dirty="0" smtClean="0"/>
              <a:t> СИСТЕМЫ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2823319"/>
            <a:ext cx="7708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РАЗНЫЕ ВОЗМОЖНОСТИ </a:t>
            </a:r>
            <a:r>
              <a:rPr lang="ru-RU" sz="2400" b="1" dirty="0" smtClean="0"/>
              <a:t>КОМПЕНСАЦИИ</a:t>
            </a:r>
            <a:r>
              <a:rPr lang="ru-RU" sz="2400" dirty="0" smtClean="0"/>
              <a:t> ПОВРЕЖДЕНИЙ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03135" y="3759423"/>
            <a:ext cx="5140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РАЗНЫЕ ВОЗМОЖНОСТИ </a:t>
            </a:r>
            <a:r>
              <a:rPr lang="ru-RU" sz="2400" b="1" dirty="0" smtClean="0"/>
              <a:t>АДАПТАЦИИ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93941" y="4623519"/>
            <a:ext cx="5895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РАЗНЫЕ  ГРАНИЦЫ  </a:t>
            </a:r>
            <a:r>
              <a:rPr lang="ru-RU" sz="2400" b="1" dirty="0" smtClean="0"/>
              <a:t>АДАПТИВНОЙ  НОРМЫ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93941" y="5631631"/>
            <a:ext cx="4697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РАЗНЫЕ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РЕСУРСЫ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ЗДОРОВЬЯ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8320" y="206084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aseline="-25000" dirty="0" smtClean="0"/>
              <a:t>+</a:t>
            </a:r>
            <a:endParaRPr lang="ru-RU" sz="6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292494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aseline="-25000" dirty="0" smtClean="0"/>
              <a:t>+</a:t>
            </a:r>
            <a:endParaRPr lang="ru-RU" sz="60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980328" y="387324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aseline="-25000" dirty="0" smtClean="0"/>
              <a:t>+</a:t>
            </a:r>
            <a:endParaRPr lang="ru-RU" sz="6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52336" y="480934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aseline="-25000" dirty="0"/>
              <a:t>=</a:t>
            </a: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611560" y="1916832"/>
            <a:ext cx="504056" cy="3714799"/>
          </a:xfrm>
          <a:prstGeom prst="lef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43608" y="1196752"/>
            <a:ext cx="7838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или почему вклад гигиенических факторов в здоровье колеблется от 9 до 55%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4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23528" y="548680"/>
            <a:ext cx="8424936" cy="301621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8820472" cy="603242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200" i="1" dirty="0" smtClean="0"/>
              <a:t>«Развитие </a:t>
            </a:r>
            <a:r>
              <a:rPr lang="ru-RU" sz="3200" i="1" dirty="0"/>
              <a:t>стресс-реакций зависит не только </a:t>
            </a:r>
            <a:endParaRPr lang="ru-RU" sz="3200" i="1" dirty="0" smtClean="0"/>
          </a:p>
          <a:p>
            <a:r>
              <a:rPr lang="ru-RU" sz="3200" i="1" dirty="0" smtClean="0"/>
              <a:t>от </a:t>
            </a:r>
            <a:r>
              <a:rPr lang="ru-RU" sz="3200" i="1" dirty="0"/>
              <a:t>характеристик стрессора, но и от индивидуальных особенностей </a:t>
            </a:r>
            <a:r>
              <a:rPr lang="ru-RU" sz="3200" i="1" dirty="0" smtClean="0"/>
              <a:t>субъекта»,</a:t>
            </a:r>
          </a:p>
          <a:p>
            <a:r>
              <a:rPr lang="ru-RU" sz="3200" i="1" dirty="0"/>
              <a:t>е</a:t>
            </a:r>
            <a:r>
              <a:rPr lang="ru-RU" sz="3200" i="1" dirty="0" smtClean="0"/>
              <a:t>го ресурсов здоровья </a:t>
            </a:r>
            <a:r>
              <a:rPr lang="ru-RU" sz="2400" dirty="0" smtClean="0"/>
              <a:t>(</a:t>
            </a:r>
            <a:r>
              <a:rPr lang="ru-RU" sz="2400" dirty="0"/>
              <a:t>Л. X. </a:t>
            </a:r>
            <a:r>
              <a:rPr lang="ru-RU" sz="2400" dirty="0" err="1"/>
              <a:t>Гаркави</a:t>
            </a:r>
            <a:r>
              <a:rPr lang="ru-RU" sz="2400" dirty="0"/>
              <a:t>, М. А. </a:t>
            </a:r>
            <a:r>
              <a:rPr lang="ru-RU" sz="2400" dirty="0" err="1"/>
              <a:t>Уколова</a:t>
            </a:r>
            <a:r>
              <a:rPr lang="ru-RU" sz="2400" dirty="0"/>
              <a:t>, Е. Б. </a:t>
            </a:r>
            <a:r>
              <a:rPr lang="ru-RU" sz="2400" dirty="0" smtClean="0"/>
              <a:t>Квакина) </a:t>
            </a:r>
          </a:p>
          <a:p>
            <a:endParaRPr lang="ru-RU" sz="2400" dirty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РЕСУРСЫ ЗДОРОВЬЯ  НЕ ДАЮТСЯ С РОЖДЕНИЯ</a:t>
            </a:r>
          </a:p>
          <a:p>
            <a:r>
              <a:rPr lang="ru-RU" sz="3200" dirty="0" smtClean="0"/>
              <a:t>РАЗ И НАВСЕГДА.</a:t>
            </a:r>
          </a:p>
          <a:p>
            <a:endParaRPr lang="ru-RU" sz="3200" dirty="0" smtClean="0"/>
          </a:p>
          <a:p>
            <a:r>
              <a:rPr lang="ru-RU" sz="3200" dirty="0" smtClean="0"/>
              <a:t>ИХ МОЖНО И НУЖНО РАЗВИВАТЬ!</a:t>
            </a:r>
          </a:p>
        </p:txBody>
      </p:sp>
    </p:spTree>
    <p:extLst>
      <p:ext uri="{BB962C8B-B14F-4D97-AF65-F5344CB8AC3E}">
        <p14:creationId xmlns:p14="http://schemas.microsoft.com/office/powerpoint/2010/main" val="15009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51520" y="404664"/>
            <a:ext cx="8640960" cy="252376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921702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/>
              <a:t>Для здоровья необходима тренировка </a:t>
            </a:r>
          </a:p>
          <a:p>
            <a:r>
              <a:rPr lang="ru-RU" sz="3000" i="1" dirty="0" err="1" smtClean="0"/>
              <a:t>саморегуляции</a:t>
            </a:r>
            <a:r>
              <a:rPr lang="ru-RU" sz="3000" i="1" dirty="0"/>
              <a:t>, </a:t>
            </a:r>
            <a:r>
              <a:rPr lang="ru-RU" sz="3000" i="1" dirty="0" smtClean="0"/>
              <a:t>которая </a:t>
            </a:r>
            <a:r>
              <a:rPr lang="ru-RU" sz="3000" i="1" dirty="0" err="1" smtClean="0"/>
              <a:t>увеличивант</a:t>
            </a:r>
            <a:r>
              <a:rPr lang="ru-RU" sz="3000" i="1" dirty="0" smtClean="0"/>
              <a:t> </a:t>
            </a:r>
            <a:r>
              <a:rPr lang="ru-RU" sz="3000" i="1" dirty="0" smtClean="0"/>
              <a:t>диапазон </a:t>
            </a:r>
          </a:p>
          <a:p>
            <a:r>
              <a:rPr lang="ru-RU" sz="3000" i="1" dirty="0" err="1" smtClean="0"/>
              <a:t>адаптированности</a:t>
            </a:r>
            <a:r>
              <a:rPr lang="ru-RU" sz="3000" i="1" dirty="0" smtClean="0"/>
              <a:t> </a:t>
            </a:r>
            <a:r>
              <a:rPr lang="ru-RU" sz="3000" i="1" dirty="0"/>
              <a:t>(толерантности, приспособленности) организма к тем или иным условиям среды. 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7" name="Picture 2" descr="http://skazki-raskraski.info/wp-content/uploads/coloring/ee3b6e714140520ead9c6ae5f21c3e5d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158" y="3284984"/>
            <a:ext cx="2239330" cy="29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3933056"/>
            <a:ext cx="4681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ЕСЛИ </a:t>
            </a:r>
          </a:p>
          <a:p>
            <a:r>
              <a:rPr lang="ru-RU" sz="2400" b="1" dirty="0" smtClean="0"/>
              <a:t>РЕСУРСЫ НЕ РАЗВИВАЮТСЯ  -   </a:t>
            </a:r>
          </a:p>
          <a:p>
            <a:r>
              <a:rPr lang="ru-RU" sz="2400" b="1" dirty="0" smtClean="0"/>
              <a:t>ЗДОРОВЬЕ «СКАТЫВАЕТСЯ» ВНИЗ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5229200"/>
            <a:ext cx="6492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err="1" smtClean="0"/>
              <a:t>детренировка</a:t>
            </a:r>
            <a:endParaRPr lang="ru-RU" sz="2800" i="1" dirty="0" smtClean="0"/>
          </a:p>
          <a:p>
            <a:r>
              <a:rPr lang="ru-RU" sz="2800" i="1" dirty="0" smtClean="0"/>
              <a:t>сужение диапазона </a:t>
            </a:r>
            <a:r>
              <a:rPr lang="ru-RU" sz="2800" i="1" dirty="0" err="1" smtClean="0"/>
              <a:t>адаптированности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6073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51520" y="44624"/>
            <a:ext cx="8640960" cy="446276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8376" y="116632"/>
            <a:ext cx="73620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3200" i="1" dirty="0"/>
              <a:t>Необходимо вести речь не о здоровье-нездоровье биологического организма как сугубо медицинской проблеме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а </a:t>
            </a:r>
            <a:r>
              <a:rPr lang="ru-RU" sz="3200" dirty="0"/>
              <a:t>о </a:t>
            </a:r>
            <a:r>
              <a:rPr lang="ru-RU" sz="3200" b="1" dirty="0"/>
              <a:t>жизнеспособности</a:t>
            </a:r>
            <a:r>
              <a:rPr lang="ru-RU" sz="3200" dirty="0"/>
              <a:t> человека как показателе </a:t>
            </a:r>
            <a:r>
              <a:rPr lang="ru-RU" sz="3200" b="1" dirty="0"/>
              <a:t>резервов</a:t>
            </a:r>
            <a:r>
              <a:rPr lang="ru-RU" sz="3200" dirty="0"/>
              <a:t> его физических, иммунологических, генетических, психических, интеллектуальных и духовно-нравственных </a:t>
            </a:r>
            <a:r>
              <a:rPr lang="ru-RU" sz="3200" dirty="0" smtClean="0"/>
              <a:t>сил» </a:t>
            </a:r>
          </a:p>
          <a:p>
            <a:pPr algn="r"/>
            <a:r>
              <a:rPr lang="ru-RU" sz="2800" dirty="0" smtClean="0"/>
              <a:t>(</a:t>
            </a:r>
            <a:r>
              <a:rPr lang="ru-RU" sz="2800" dirty="0"/>
              <a:t>С. Д. </a:t>
            </a:r>
            <a:r>
              <a:rPr lang="ru-RU" sz="2800" dirty="0" smtClean="0"/>
              <a:t>Казначеев) </a:t>
            </a:r>
            <a:endParaRPr lang="ru-RU" sz="2800" dirty="0"/>
          </a:p>
        </p:txBody>
      </p:sp>
      <p:pic>
        <p:nvPicPr>
          <p:cNvPr id="6" name="Picture 2" descr="http://t3.gstatic.com/images?q=tbn:ANd9GcRYLuW0ullDJYNsrvnC9m_smqhvj7OptHlh0msDp-YSpCLYOirsd4wx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29133"/>
            <a:ext cx="1728192" cy="2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08112" y="4837509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</a:rPr>
              <a:t>РЕСУРСЫ</a:t>
            </a:r>
            <a:r>
              <a:rPr lang="ru-RU" b="1" dirty="0" smtClean="0">
                <a:latin typeface="Calibri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ЗДОРОВЬЯ  -  ФИЗИЧЕСКИЕ, ФИЗИОЛОГИЧЕСКИЕ, ПСИХО-ЭМОЦИО-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НАЛЬНЫЕ,  ПСИХОЛОГИЧЕСКИЕ  (ЛИЧНОСТНЫЕ),  НРАВСТВЕННЫЕ,  СОЦИО-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КУЛЬТУРНЫЕ.</a:t>
            </a:r>
          </a:p>
          <a:p>
            <a:pPr>
              <a:lnSpc>
                <a:spcPct val="90000"/>
              </a:lnSpc>
            </a:pPr>
            <a:endParaRPr lang="ru-RU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-27384"/>
            <a:ext cx="8640960" cy="410445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7808" y="116632"/>
            <a:ext cx="7974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«Очевидно, не столько среда, сколько характер активности, деятельности человека в этой среде, которую она и созидает, есть та единица </a:t>
            </a:r>
            <a:r>
              <a:rPr lang="ru-RU" sz="3200" dirty="0" err="1"/>
              <a:t>недизруптивности</a:t>
            </a:r>
            <a:r>
              <a:rPr lang="ru-RU" sz="3200" dirty="0"/>
              <a:t>, которая может и должна проектироваться в образовании и управляться как система» (</a:t>
            </a:r>
            <a:r>
              <a:rPr lang="ru-RU" sz="2400" dirty="0" err="1"/>
              <a:t>А.В.Брушлинский</a:t>
            </a:r>
            <a:r>
              <a:rPr lang="ru-RU" sz="3200" dirty="0"/>
              <a:t>) </a:t>
            </a:r>
            <a:endParaRPr lang="ru-RU" sz="3200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9512" y="3933056"/>
            <a:ext cx="8784976" cy="3024336"/>
          </a:xfrm>
          <a:prstGeom prst="snip2Diag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974281"/>
            <a:ext cx="8676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Две </a:t>
            </a:r>
            <a:r>
              <a:rPr lang="ru-RU" sz="3200" dirty="0">
                <a:solidFill>
                  <a:srgbClr val="C00000"/>
                </a:solidFill>
              </a:rPr>
              <a:t>стратегии охраны здоровья: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b="1" i="1" dirty="0" smtClean="0"/>
              <a:t>стратегия </a:t>
            </a:r>
            <a:r>
              <a:rPr lang="ru-RU" sz="3200" b="1" i="1" dirty="0"/>
              <a:t>сохранения </a:t>
            </a:r>
            <a:r>
              <a:rPr lang="ru-RU" sz="3200" i="1" dirty="0" smtClean="0"/>
              <a:t>(</a:t>
            </a:r>
            <a:r>
              <a:rPr lang="ru-RU" sz="2800" dirty="0" smtClean="0"/>
              <a:t>ограждение </a:t>
            </a:r>
            <a:r>
              <a:rPr lang="ru-RU" sz="2800" dirty="0"/>
              <a:t>себя от </a:t>
            </a:r>
            <a:r>
              <a:rPr lang="ru-RU" sz="2800" dirty="0" smtClean="0"/>
              <a:t>эмоциональных, </a:t>
            </a:r>
            <a:r>
              <a:rPr lang="ru-RU" sz="2800" dirty="0"/>
              <a:t>информационных и</a:t>
            </a:r>
            <a:r>
              <a:rPr lang="ru-RU" sz="2800" dirty="0" smtClean="0"/>
              <a:t> др. перегрузок)</a:t>
            </a:r>
            <a:endParaRPr lang="ru-RU" sz="3200" i="1" dirty="0" smtClean="0"/>
          </a:p>
          <a:p>
            <a:r>
              <a:rPr lang="ru-RU" sz="3200" b="1" i="1" dirty="0" smtClean="0"/>
              <a:t>стратегия развития</a:t>
            </a:r>
            <a:r>
              <a:rPr lang="ru-RU" sz="3200" b="1" dirty="0" smtClean="0"/>
              <a:t> </a:t>
            </a:r>
            <a:r>
              <a:rPr lang="ru-RU" sz="3200" dirty="0" smtClean="0"/>
              <a:t>(</a:t>
            </a:r>
            <a:r>
              <a:rPr lang="ru-RU" sz="2800" dirty="0" smtClean="0"/>
              <a:t>повышение устойчивости </a:t>
            </a:r>
            <a:r>
              <a:rPr lang="ru-RU" sz="2800" dirty="0"/>
              <a:t>к </a:t>
            </a:r>
            <a:r>
              <a:rPr lang="ru-RU" sz="2800" dirty="0" err="1"/>
              <a:t>стрессогенным</a:t>
            </a:r>
            <a:r>
              <a:rPr lang="ru-RU" sz="2800" dirty="0"/>
              <a:t> факторам с помощью специальной </a:t>
            </a:r>
            <a:r>
              <a:rPr lang="ru-RU" sz="2800" dirty="0" smtClean="0"/>
              <a:t>подготовки) </a:t>
            </a:r>
            <a:r>
              <a:rPr lang="ru-RU" sz="2400" dirty="0"/>
              <a:t>(И. А. </a:t>
            </a:r>
            <a:r>
              <a:rPr lang="ru-RU" sz="2400" dirty="0" smtClean="0"/>
              <a:t>Аршавский)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377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251520" y="1960379"/>
            <a:ext cx="8640960" cy="2930554"/>
          </a:xfrm>
          <a:prstGeom prst="snip2Diag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32387"/>
            <a:ext cx="455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ГИГИЕНИЧЕСКАЯ СТРАТЕГИЯ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536443"/>
            <a:ext cx="78123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наиболее распространенная, </a:t>
            </a:r>
          </a:p>
          <a:p>
            <a:r>
              <a:rPr lang="ru-RU" sz="2400" dirty="0"/>
              <a:t>т</a:t>
            </a:r>
            <a:r>
              <a:rPr lang="ru-RU" sz="2400" dirty="0" smtClean="0"/>
              <a:t>ехнологически разработанная, 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 кажущейся </a:t>
            </a:r>
            <a:r>
              <a:rPr lang="ru-RU" sz="2400" dirty="0"/>
              <a:t>простотой </a:t>
            </a:r>
            <a:r>
              <a:rPr lang="ru-RU" sz="2400" dirty="0" smtClean="0"/>
              <a:t>реализации, </a:t>
            </a:r>
          </a:p>
          <a:p>
            <a:r>
              <a:rPr lang="ru-RU" sz="2400" dirty="0" smtClean="0"/>
              <a:t>практически </a:t>
            </a:r>
            <a:r>
              <a:rPr lang="ru-RU" sz="2400" dirty="0"/>
              <a:t>не затрагивают </a:t>
            </a:r>
            <a:r>
              <a:rPr lang="ru-RU" sz="2400" dirty="0" smtClean="0"/>
              <a:t>парадигму образования, </a:t>
            </a:r>
            <a:r>
              <a:rPr lang="ru-RU" sz="2400" dirty="0" smtClean="0"/>
              <a:t>характер учения (а регулирует режим</a:t>
            </a:r>
            <a:r>
              <a:rPr lang="ru-RU" sz="2400" dirty="0" smtClean="0"/>
              <a:t>, питание</a:t>
            </a:r>
            <a:r>
              <a:rPr lang="ru-RU" sz="2400" dirty="0"/>
              <a:t>, </a:t>
            </a:r>
            <a:r>
              <a:rPr lang="ru-RU" sz="2400" dirty="0" smtClean="0"/>
              <a:t>физкультура</a:t>
            </a:r>
            <a:r>
              <a:rPr lang="ru-RU" sz="2400" dirty="0" smtClean="0"/>
              <a:t>, психогигиена</a:t>
            </a:r>
            <a:r>
              <a:rPr lang="ru-RU" sz="2400" dirty="0" smtClean="0"/>
              <a:t>) </a:t>
            </a:r>
          </a:p>
          <a:p>
            <a:endParaRPr lang="ru-RU" dirty="0" smtClean="0"/>
          </a:p>
          <a:p>
            <a:r>
              <a:rPr lang="ru-RU" sz="2400" b="1" dirty="0" smtClean="0"/>
              <a:t>Пример рассуждения</a:t>
            </a:r>
            <a:r>
              <a:rPr lang="ru-RU" sz="2400" dirty="0" smtClean="0"/>
              <a:t>: </a:t>
            </a:r>
            <a:endParaRPr lang="ru-RU" sz="2400" dirty="0"/>
          </a:p>
          <a:p>
            <a:pPr lvl="0"/>
            <a:r>
              <a:rPr lang="ru-RU" sz="2400" dirty="0" smtClean="0"/>
              <a:t>учебная </a:t>
            </a:r>
            <a:r>
              <a:rPr lang="ru-RU" sz="2400" dirty="0"/>
              <a:t>нагрузка — нервное переутомление — оптимизация режима труда и отдыха </a:t>
            </a:r>
            <a:r>
              <a:rPr lang="ru-RU" sz="2400" dirty="0" smtClean="0"/>
              <a:t>(Санитарные правила). А способы </a:t>
            </a:r>
            <a:r>
              <a:rPr lang="ru-RU" sz="2400" dirty="0"/>
              <a:t>работы с учебной </a:t>
            </a:r>
            <a:r>
              <a:rPr lang="ru-RU" sz="2400" dirty="0" smtClean="0"/>
              <a:t>информацией?  А содержание обучения?</a:t>
            </a:r>
            <a:endParaRPr lang="ru-RU" sz="2400" dirty="0"/>
          </a:p>
          <a:p>
            <a:endParaRPr lang="ru-RU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1520" y="44624"/>
            <a:ext cx="8640960" cy="1728192"/>
          </a:xfrm>
          <a:prstGeom prst="snip2DiagRec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5840" y="61461"/>
            <a:ext cx="73985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«</a:t>
            </a:r>
            <a:r>
              <a:rPr lang="ru-RU" sz="3200" i="1" dirty="0"/>
              <a:t>Эта убежденность во всемогуществе среды неверна, но в очень значительной мере понятна»</a:t>
            </a:r>
            <a:r>
              <a:rPr lang="ru-RU" sz="3200" dirty="0"/>
              <a:t> </a:t>
            </a:r>
            <a:r>
              <a:rPr lang="ru-RU" sz="2800" dirty="0" smtClean="0"/>
              <a:t>(</a:t>
            </a:r>
            <a:r>
              <a:rPr lang="ru-RU" sz="2400" dirty="0" smtClean="0"/>
              <a:t>В.П. Эфроимсон</a:t>
            </a:r>
            <a:r>
              <a:rPr lang="ru-RU" sz="2800" dirty="0" smtClean="0"/>
              <a:t>)</a:t>
            </a:r>
            <a:r>
              <a:rPr lang="ru-RU" sz="3200" dirty="0" smtClean="0"/>
              <a:t>. </a:t>
            </a:r>
          </a:p>
          <a:p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125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Ц</a:t>
            </a:r>
            <a:r>
              <a:rPr lang="ru-RU" sz="2800" b="1" dirty="0" smtClean="0">
                <a:solidFill>
                  <a:srgbClr val="C00000"/>
                </a:solidFill>
              </a:rPr>
              <a:t>ентральное понятие: </a:t>
            </a:r>
          </a:p>
          <a:p>
            <a:r>
              <a:rPr lang="ru-RU" sz="2800" dirty="0" smtClean="0"/>
              <a:t>«</a:t>
            </a:r>
            <a:r>
              <a:rPr lang="ru-RU" sz="2800" dirty="0" err="1"/>
              <a:t>здоровьесберегающие</a:t>
            </a:r>
            <a:r>
              <a:rPr lang="ru-RU" sz="2800" dirty="0"/>
              <a:t> образовательные технологии» (т. е. деятельность </a:t>
            </a:r>
            <a:r>
              <a:rPr lang="ru-RU" sz="2800" dirty="0" smtClean="0"/>
              <a:t>педагога, преподавание), </a:t>
            </a:r>
            <a:r>
              <a:rPr lang="ru-RU" sz="2800" dirty="0"/>
              <a:t>а </a:t>
            </a:r>
            <a:r>
              <a:rPr lang="ru-RU" sz="2800" dirty="0" smtClean="0"/>
              <a:t>не «</a:t>
            </a:r>
            <a:r>
              <a:rPr lang="ru-RU" sz="2800" dirty="0" err="1" smtClean="0"/>
              <a:t>здоровьесберегающий</a:t>
            </a:r>
            <a:r>
              <a:rPr lang="ru-RU" sz="2800" dirty="0" smtClean="0"/>
              <a:t> </a:t>
            </a:r>
            <a:r>
              <a:rPr lang="ru-RU" sz="2800" dirty="0"/>
              <a:t>учебный стиль школьника» 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5496" y="2780928"/>
            <a:ext cx="9145016" cy="3600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80928"/>
            <a:ext cx="8838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«Мы, медики, понимаем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как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</a:t>
            </a:r>
            <a:r>
              <a:rPr lang="ru-RU" sz="2400" i="1" dirty="0"/>
              <a:t>обучения.</a:t>
            </a:r>
            <a:r>
              <a:rPr lang="ru-RU" sz="2400" dirty="0"/>
              <a:t> Но когда мы разговариваем с педагогами, то выясняется, что они вкладывают в содержание этого понятия </a:t>
            </a:r>
            <a:r>
              <a:rPr lang="ru-RU" sz="2400" i="1" dirty="0"/>
              <a:t>всё </a:t>
            </a:r>
            <a:r>
              <a:rPr lang="ru-RU" sz="2400" dirty="0"/>
              <a:t>(например, добавили третий урок физкультуры в неделю, значит, уже используют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технологии; учитель физкультуры, призывающий “всех прыгать в прорубь зимой”, также, по его мнению, использует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и т. д</a:t>
            </a:r>
            <a:r>
              <a:rPr lang="ru-RU" sz="2400" dirty="0" smtClean="0"/>
              <a:t>.)»</a:t>
            </a:r>
          </a:p>
          <a:p>
            <a:r>
              <a:rPr lang="ru-RU" sz="2400" dirty="0" smtClean="0"/>
              <a:t>(Р.В. Кучма)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62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1086</Words>
  <Application>Microsoft Office PowerPoint</Application>
  <PresentationFormat>Экран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64</cp:revision>
  <dcterms:created xsi:type="dcterms:W3CDTF">2015-02-20T15:11:53Z</dcterms:created>
  <dcterms:modified xsi:type="dcterms:W3CDTF">2015-02-26T05:40:32Z</dcterms:modified>
</cp:coreProperties>
</file>